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5.xml" ContentType="application/vnd.openxmlformats-officedocument.presentationml.notesSlid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9"/>
  </p:notesMasterIdLst>
  <p:handoutMasterIdLst>
    <p:handoutMasterId r:id="rId30"/>
  </p:handoutMasterIdLst>
  <p:sldIdLst>
    <p:sldId id="265" r:id="rId4"/>
    <p:sldId id="266" r:id="rId5"/>
    <p:sldId id="267" r:id="rId6"/>
    <p:sldId id="289" r:id="rId7"/>
    <p:sldId id="257" r:id="rId8"/>
    <p:sldId id="315" r:id="rId9"/>
    <p:sldId id="290" r:id="rId10"/>
    <p:sldId id="273" r:id="rId11"/>
    <p:sldId id="311" r:id="rId12"/>
    <p:sldId id="312" r:id="rId13"/>
    <p:sldId id="291" r:id="rId14"/>
    <p:sldId id="316" r:id="rId15"/>
    <p:sldId id="299" r:id="rId16"/>
    <p:sldId id="295" r:id="rId17"/>
    <p:sldId id="300" r:id="rId18"/>
    <p:sldId id="296" r:id="rId19"/>
    <p:sldId id="301" r:id="rId20"/>
    <p:sldId id="297" r:id="rId21"/>
    <p:sldId id="302" r:id="rId22"/>
    <p:sldId id="298" r:id="rId23"/>
    <p:sldId id="317" r:id="rId24"/>
    <p:sldId id="318" r:id="rId25"/>
    <p:sldId id="319" r:id="rId26"/>
    <p:sldId id="294" r:id="rId27"/>
    <p:sldId id="320"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DCB34A"/>
    <a:srgbClr val="2F5597"/>
    <a:srgbClr val="FFFFFF"/>
    <a:srgbClr val="E2C06B"/>
    <a:srgbClr val="8FAADC"/>
    <a:srgbClr val="E9EBF5"/>
    <a:srgbClr val="CFD5EA"/>
    <a:srgbClr val="3B3838"/>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3.xml"/><Relationship Id="rId1" Type="http://schemas.microsoft.com/office/2011/relationships/chartStyle" Target="style1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7.xml"/><Relationship Id="rId1" Type="http://schemas.microsoft.com/office/2011/relationships/chartStyle" Target="style1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0738649553159"/>
          <c:y val="6.3164334200668609E-2"/>
          <c:w val="0.42682381055991242"/>
          <c:h val="0.72929938153661744"/>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EF73-4A92-98D8-1CA6AF608E9A}"/>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EF73-4A92-98D8-1CA6AF608E9A}"/>
              </c:ext>
            </c:extLst>
          </c:dPt>
          <c:dPt>
            <c:idx val="2"/>
            <c:bubble3D val="0"/>
            <c:spPr>
              <a:solidFill>
                <a:srgbClr val="DA0000"/>
              </a:solidFill>
              <a:ln w="19050">
                <a:solidFill>
                  <a:schemeClr val="lt1"/>
                </a:solidFill>
              </a:ln>
              <a:effectLst/>
            </c:spPr>
            <c:extLst>
              <c:ext xmlns:c16="http://schemas.microsoft.com/office/drawing/2014/chart" uri="{C3380CC4-5D6E-409C-BE32-E72D297353CC}">
                <c16:uniqueId val="{00000005-EF73-4A92-98D8-1CA6AF608E9A}"/>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EF73-4A92-98D8-1CA6AF608E9A}"/>
              </c:ext>
            </c:extLst>
          </c:dPt>
          <c:dLbls>
            <c:dLbl>
              <c:idx val="3"/>
              <c:layout>
                <c:manualLayout>
                  <c:x val="3.0805869415617511E-3"/>
                  <c:y val="-4.7373250650501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73-4A92-98D8-1CA6AF608E9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Etudes et conseil</c:v>
                </c:pt>
                <c:pt idx="1">
                  <c:v>Numérique</c:v>
                </c:pt>
                <c:pt idx="2">
                  <c:v>Ingénierie</c:v>
                </c:pt>
                <c:pt idx="3">
                  <c:v>Evénement</c:v>
                </c:pt>
              </c:strCache>
            </c:strRef>
          </c:cat>
          <c:val>
            <c:numRef>
              <c:f>Feuil1!$B$2:$B$5</c:f>
              <c:numCache>
                <c:formatCode>0%</c:formatCode>
                <c:ptCount val="4"/>
                <c:pt idx="0">
                  <c:v>0.39</c:v>
                </c:pt>
                <c:pt idx="1">
                  <c:v>0.31</c:v>
                </c:pt>
                <c:pt idx="2">
                  <c:v>0.27</c:v>
                </c:pt>
                <c:pt idx="3">
                  <c:v>0.03</c:v>
                </c:pt>
              </c:numCache>
            </c:numRef>
          </c:val>
          <c:extLst>
            <c:ext xmlns:c16="http://schemas.microsoft.com/office/drawing/2014/chart" uri="{C3380CC4-5D6E-409C-BE32-E72D297353CC}">
              <c16:uniqueId val="{00000008-EF73-4A92-98D8-1CA6AF608E9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9.7014232069104117E-2"/>
          <c:y val="0.818782188320898"/>
          <c:w val="0.8336965757699466"/>
          <c:h val="0.149635644578767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prstDash val="solid"/>
            </a:ln>
          </c:spPr>
          <c:marker>
            <c:symbol val="none"/>
          </c:marker>
          <c:dPt>
            <c:idx val="5"/>
            <c:bubble3D val="0"/>
            <c:extLst>
              <c:ext xmlns:c16="http://schemas.microsoft.com/office/drawing/2014/chart" uri="{C3380CC4-5D6E-409C-BE32-E72D297353CC}">
                <c16:uniqueId val="{00000001-1D04-4602-8B5C-D83326068249}"/>
              </c:ext>
            </c:extLst>
          </c:dPt>
          <c:dPt>
            <c:idx val="6"/>
            <c:bubble3D val="0"/>
            <c:extLst>
              <c:ext xmlns:c16="http://schemas.microsoft.com/office/drawing/2014/chart" uri="{C3380CC4-5D6E-409C-BE32-E72D297353CC}">
                <c16:uniqueId val="{00000003-1D04-4602-8B5C-D83326068249}"/>
              </c:ext>
            </c:extLst>
          </c:dPt>
          <c:dLbls>
            <c:dLbl>
              <c:idx val="0"/>
              <c:tx>
                <c:rich>
                  <a:bodyPr/>
                  <a:lstStyle/>
                  <a:p>
                    <a:r>
                      <a:rPr lang="en-US" dirty="0"/>
                      <a:t>74%</a:t>
                    </a:r>
                    <a:r>
                      <a:rPr lang="en-US" baseline="0" dirty="0"/>
                      <a:t> </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04-4602-8B5C-D83326068249}"/>
                </c:ext>
              </c:extLst>
            </c:dLbl>
            <c:dLbl>
              <c:idx val="1"/>
              <c:delete val="1"/>
              <c:extLst>
                <c:ext xmlns:c15="http://schemas.microsoft.com/office/drawing/2012/chart" uri="{CE6537A1-D6FC-4f65-9D91-7224C49458BB}"/>
                <c:ext xmlns:c16="http://schemas.microsoft.com/office/drawing/2014/chart" uri="{C3380CC4-5D6E-409C-BE32-E72D297353CC}">
                  <c16:uniqueId val="{00000007-1D04-4602-8B5C-D83326068249}"/>
                </c:ext>
              </c:extLst>
            </c:dLbl>
            <c:dLbl>
              <c:idx val="2"/>
              <c:delete val="1"/>
              <c:extLst>
                <c:ext xmlns:c15="http://schemas.microsoft.com/office/drawing/2012/chart" uri="{CE6537A1-D6FC-4f65-9D91-7224C49458BB}"/>
                <c:ext xmlns:c16="http://schemas.microsoft.com/office/drawing/2014/chart" uri="{C3380CC4-5D6E-409C-BE32-E72D297353CC}">
                  <c16:uniqueId val="{00000008-1D04-4602-8B5C-D83326068249}"/>
                </c:ext>
              </c:extLst>
            </c:dLbl>
            <c:dLbl>
              <c:idx val="3"/>
              <c:delete val="1"/>
              <c:extLst>
                <c:ext xmlns:c15="http://schemas.microsoft.com/office/drawing/2012/chart" uri="{CE6537A1-D6FC-4f65-9D91-7224C49458BB}"/>
                <c:ext xmlns:c16="http://schemas.microsoft.com/office/drawing/2014/chart" uri="{C3380CC4-5D6E-409C-BE32-E72D297353CC}">
                  <c16:uniqueId val="{00000009-1D04-4602-8B5C-D83326068249}"/>
                </c:ext>
              </c:extLst>
            </c:dLbl>
            <c:dLbl>
              <c:idx val="4"/>
              <c:layout>
                <c:manualLayout>
                  <c:x val="-7.4738397411969637E-2"/>
                  <c:y val="-8.817102080052483E-2"/>
                </c:manualLayout>
              </c:layout>
              <c:tx>
                <c:rich>
                  <a:bodyPr/>
                  <a:lstStyle/>
                  <a:p>
                    <a:r>
                      <a:rPr lang="en-US" dirty="0"/>
                      <a:t>73%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04-4602-8B5C-D83326068249}"/>
                </c:ext>
              </c:extLst>
            </c:dLbl>
            <c:dLbl>
              <c:idx val="5"/>
              <c:delete val="1"/>
              <c:extLst>
                <c:ext xmlns:c15="http://schemas.microsoft.com/office/drawing/2012/chart" uri="{CE6537A1-D6FC-4f65-9D91-7224C49458BB}"/>
                <c:ext xmlns:c16="http://schemas.microsoft.com/office/drawing/2014/chart" uri="{C3380CC4-5D6E-409C-BE32-E72D297353CC}">
                  <c16:uniqueId val="{00000001-1D04-4602-8B5C-D83326068249}"/>
                </c:ext>
              </c:extLst>
            </c:dLbl>
            <c:dLbl>
              <c:idx val="6"/>
              <c:layout>
                <c:manualLayout>
                  <c:x val="-6.3207664551449549E-2"/>
                  <c:y val="-7.7145846652887734E-2"/>
                </c:manualLayout>
              </c:layout>
              <c:tx>
                <c:rich>
                  <a:bodyPr/>
                  <a:lstStyle/>
                  <a:p>
                    <a:r>
                      <a:rPr lang="en-US" dirty="0"/>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D04-4602-8B5C-D83326068249}"/>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Feuil1!$B$2:$B$8</c:f>
              <c:numCache>
                <c:formatCode>0.0%</c:formatCode>
                <c:ptCount val="7"/>
                <c:pt idx="0">
                  <c:v>0.74</c:v>
                </c:pt>
                <c:pt idx="1">
                  <c:v>0.74</c:v>
                </c:pt>
                <c:pt idx="2">
                  <c:v>0.74</c:v>
                </c:pt>
                <c:pt idx="3">
                  <c:v>0.74</c:v>
                </c:pt>
                <c:pt idx="4">
                  <c:v>0.74</c:v>
                </c:pt>
                <c:pt idx="5">
                  <c:v>0.73</c:v>
                </c:pt>
                <c:pt idx="6">
                  <c:v>0.73</c:v>
                </c:pt>
              </c:numCache>
            </c:numRef>
          </c:yVal>
          <c:smooth val="1"/>
          <c:extLst>
            <c:ext xmlns:c16="http://schemas.microsoft.com/office/drawing/2014/chart" uri="{C3380CC4-5D6E-409C-BE32-E72D297353CC}">
              <c16:uniqueId val="{0000000B-1D04-4602-8B5C-D83326068249}"/>
            </c:ext>
          </c:extLst>
        </c:ser>
        <c:ser>
          <c:idx val="1"/>
          <c:order val="1"/>
          <c:tx>
            <c:strRef>
              <c:f>Feuil1!$C$1</c:f>
              <c:strCache>
                <c:ptCount val="1"/>
                <c:pt idx="0">
                  <c:v>Colonne1</c:v>
                </c:pt>
              </c:strCache>
            </c:strRef>
          </c:tx>
          <c:spPr>
            <a:ln>
              <a:solidFill>
                <a:srgbClr val="BFBFBF"/>
              </a:solidFill>
              <a:prstDash val="solid"/>
            </a:ln>
          </c:spPr>
          <c:marker>
            <c:symbol val="none"/>
          </c:marker>
          <c:dPt>
            <c:idx val="5"/>
            <c:bubble3D val="0"/>
            <c:extLst>
              <c:ext xmlns:c16="http://schemas.microsoft.com/office/drawing/2014/chart" uri="{C3380CC4-5D6E-409C-BE32-E72D297353CC}">
                <c16:uniqueId val="{0000000D-1D04-4602-8B5C-D83326068249}"/>
              </c:ext>
            </c:extLst>
          </c:dPt>
          <c:dPt>
            <c:idx val="6"/>
            <c:bubble3D val="0"/>
            <c:extLst>
              <c:ext xmlns:c16="http://schemas.microsoft.com/office/drawing/2014/chart" uri="{C3380CC4-5D6E-409C-BE32-E72D297353CC}">
                <c16:uniqueId val="{0000000F-1D04-4602-8B5C-D83326068249}"/>
              </c:ext>
            </c:extLst>
          </c:dPt>
          <c:dLbls>
            <c:dLbl>
              <c:idx val="0"/>
              <c:layout>
                <c:manualLayout>
                  <c:x val="-5.72440927947006E-2"/>
                  <c:y val="-7.7145846652887734E-2"/>
                </c:manualLayout>
              </c:layout>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D04-4602-8B5C-D83326068249}"/>
                </c:ext>
              </c:extLst>
            </c:dLbl>
            <c:dLbl>
              <c:idx val="1"/>
              <c:delete val="1"/>
              <c:extLst>
                <c:ext xmlns:c15="http://schemas.microsoft.com/office/drawing/2012/chart" uri="{CE6537A1-D6FC-4f65-9D91-7224C49458BB}"/>
                <c:ext xmlns:c16="http://schemas.microsoft.com/office/drawing/2014/chart" uri="{C3380CC4-5D6E-409C-BE32-E72D297353CC}">
                  <c16:uniqueId val="{00000013-1D04-4602-8B5C-D83326068249}"/>
                </c:ext>
              </c:extLst>
            </c:dLbl>
            <c:dLbl>
              <c:idx val="2"/>
              <c:delete val="1"/>
              <c:extLst>
                <c:ext xmlns:c15="http://schemas.microsoft.com/office/drawing/2012/chart" uri="{CE6537A1-D6FC-4f65-9D91-7224C49458BB}"/>
                <c:ext xmlns:c16="http://schemas.microsoft.com/office/drawing/2014/chart" uri="{C3380CC4-5D6E-409C-BE32-E72D297353CC}">
                  <c16:uniqueId val="{00000014-1D04-4602-8B5C-D83326068249}"/>
                </c:ext>
              </c:extLst>
            </c:dLbl>
            <c:dLbl>
              <c:idx val="3"/>
              <c:delete val="1"/>
              <c:extLst>
                <c:ext xmlns:c15="http://schemas.microsoft.com/office/drawing/2012/chart" uri="{CE6537A1-D6FC-4f65-9D91-7224C49458BB}"/>
                <c:ext xmlns:c16="http://schemas.microsoft.com/office/drawing/2014/chart" uri="{C3380CC4-5D6E-409C-BE32-E72D297353CC}">
                  <c16:uniqueId val="{00000015-1D04-4602-8B5C-D83326068249}"/>
                </c:ext>
              </c:extLst>
            </c:dLbl>
            <c:dLbl>
              <c:idx val="4"/>
              <c:layout>
                <c:manualLayout>
                  <c:x val="-6.8941147194226698E-2"/>
                  <c:y val="-6.4288205544073107E-2"/>
                </c:manualLayout>
              </c:layout>
              <c:tx>
                <c:rich>
                  <a:bodyPr/>
                  <a:lstStyle/>
                  <a:p>
                    <a:r>
                      <a:rPr lang="en-US" dirty="0"/>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D04-4602-8B5C-D83326068249}"/>
                </c:ext>
              </c:extLst>
            </c:dLbl>
            <c:dLbl>
              <c:idx val="5"/>
              <c:delete val="1"/>
              <c:extLst>
                <c:ext xmlns:c15="http://schemas.microsoft.com/office/drawing/2012/chart" uri="{CE6537A1-D6FC-4f65-9D91-7224C49458BB}"/>
                <c:ext xmlns:c16="http://schemas.microsoft.com/office/drawing/2014/chart" uri="{C3380CC4-5D6E-409C-BE32-E72D297353CC}">
                  <c16:uniqueId val="{0000000D-1D04-4602-8B5C-D83326068249}"/>
                </c:ext>
              </c:extLst>
            </c:dLbl>
            <c:dLbl>
              <c:idx val="6"/>
              <c:layout>
                <c:manualLayout>
                  <c:x val="-5.1356227448052759E-2"/>
                  <c:y val="-6.4288205544073107E-2"/>
                </c:manualLayout>
              </c:layout>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D04-4602-8B5C-D83326068249}"/>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Feuil1!$C$2:$C$8</c:f>
              <c:numCache>
                <c:formatCode>0.0%</c:formatCode>
                <c:ptCount val="7"/>
                <c:pt idx="0">
                  <c:v>0.26</c:v>
                </c:pt>
                <c:pt idx="1">
                  <c:v>0.26</c:v>
                </c:pt>
                <c:pt idx="2">
                  <c:v>0.26</c:v>
                </c:pt>
                <c:pt idx="3">
                  <c:v>0.26</c:v>
                </c:pt>
                <c:pt idx="4">
                  <c:v>0.26</c:v>
                </c:pt>
                <c:pt idx="5">
                  <c:v>0.27</c:v>
                </c:pt>
                <c:pt idx="6">
                  <c:v>0.27</c:v>
                </c:pt>
              </c:numCache>
            </c:numRef>
          </c:yVal>
          <c:smooth val="1"/>
          <c:extLst>
            <c:ext xmlns:c16="http://schemas.microsoft.com/office/drawing/2014/chart" uri="{C3380CC4-5D6E-409C-BE32-E72D297353CC}">
              <c16:uniqueId val="{00000017-1D04-4602-8B5C-D83326068249}"/>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prstDash val="solid"/>
            </a:ln>
          </c:spPr>
          <c:marker>
            <c:symbol val="none"/>
          </c:marker>
          <c:dPt>
            <c:idx val="5"/>
            <c:bubble3D val="0"/>
            <c:extLst>
              <c:ext xmlns:c16="http://schemas.microsoft.com/office/drawing/2014/chart" uri="{C3380CC4-5D6E-409C-BE32-E72D297353CC}">
                <c16:uniqueId val="{00000001-9212-4CBD-8E79-A5B6581F9CAD}"/>
              </c:ext>
            </c:extLst>
          </c:dPt>
          <c:dPt>
            <c:idx val="6"/>
            <c:bubble3D val="0"/>
            <c:extLst>
              <c:ext xmlns:c16="http://schemas.microsoft.com/office/drawing/2014/chart" uri="{C3380CC4-5D6E-409C-BE32-E72D297353CC}">
                <c16:uniqueId val="{00000003-9212-4CBD-8E79-A5B6581F9CAD}"/>
              </c:ext>
            </c:extLst>
          </c:dPt>
          <c:dLbls>
            <c:dLbl>
              <c:idx val="0"/>
              <c:tx>
                <c:rich>
                  <a:bodyPr/>
                  <a:lstStyle/>
                  <a:p>
                    <a:r>
                      <a:rPr lang="en-US" dirty="0"/>
                      <a:t>49%</a:t>
                    </a:r>
                    <a:r>
                      <a:rPr lang="en-US" baseline="0" dirty="0"/>
                      <a:t> </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212-4CBD-8E79-A5B6581F9CAD}"/>
                </c:ext>
              </c:extLst>
            </c:dLbl>
            <c:dLbl>
              <c:idx val="1"/>
              <c:delete val="1"/>
              <c:extLst>
                <c:ext xmlns:c15="http://schemas.microsoft.com/office/drawing/2012/chart" uri="{CE6537A1-D6FC-4f65-9D91-7224C49458BB}"/>
                <c:ext xmlns:c16="http://schemas.microsoft.com/office/drawing/2014/chart" uri="{C3380CC4-5D6E-409C-BE32-E72D297353CC}">
                  <c16:uniqueId val="{00000007-9212-4CBD-8E79-A5B6581F9CAD}"/>
                </c:ext>
              </c:extLst>
            </c:dLbl>
            <c:dLbl>
              <c:idx val="2"/>
              <c:delete val="1"/>
              <c:extLst>
                <c:ext xmlns:c15="http://schemas.microsoft.com/office/drawing/2012/chart" uri="{CE6537A1-D6FC-4f65-9D91-7224C49458BB}"/>
                <c:ext xmlns:c16="http://schemas.microsoft.com/office/drawing/2014/chart" uri="{C3380CC4-5D6E-409C-BE32-E72D297353CC}">
                  <c16:uniqueId val="{00000008-9212-4CBD-8E79-A5B6581F9CAD}"/>
                </c:ext>
              </c:extLst>
            </c:dLbl>
            <c:dLbl>
              <c:idx val="3"/>
              <c:delete val="1"/>
              <c:extLst>
                <c:ext xmlns:c15="http://schemas.microsoft.com/office/drawing/2012/chart" uri="{CE6537A1-D6FC-4f65-9D91-7224C49458BB}"/>
                <c:ext xmlns:c16="http://schemas.microsoft.com/office/drawing/2014/chart" uri="{C3380CC4-5D6E-409C-BE32-E72D297353CC}">
                  <c16:uniqueId val="{00000009-9212-4CBD-8E79-A5B6581F9CAD}"/>
                </c:ext>
              </c:extLst>
            </c:dLbl>
            <c:dLbl>
              <c:idx val="4"/>
              <c:tx>
                <c:rich>
                  <a:bodyPr/>
                  <a:lstStyle/>
                  <a:p>
                    <a:r>
                      <a:rPr lang="en-US" dirty="0"/>
                      <a:t>51%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212-4CBD-8E79-A5B6581F9CAD}"/>
                </c:ext>
              </c:extLst>
            </c:dLbl>
            <c:dLbl>
              <c:idx val="5"/>
              <c:delete val="1"/>
              <c:extLst>
                <c:ext xmlns:c15="http://schemas.microsoft.com/office/drawing/2012/chart" uri="{CE6537A1-D6FC-4f65-9D91-7224C49458BB}"/>
                <c:ext xmlns:c16="http://schemas.microsoft.com/office/drawing/2014/chart" uri="{C3380CC4-5D6E-409C-BE32-E72D297353CC}">
                  <c16:uniqueId val="{00000001-9212-4CBD-8E79-A5B6581F9CAD}"/>
                </c:ext>
              </c:extLst>
            </c:dLbl>
            <c:dLbl>
              <c:idx val="6"/>
              <c:tx>
                <c:rich>
                  <a:bodyPr/>
                  <a:lstStyle/>
                  <a:p>
                    <a:r>
                      <a:rPr lang="en-US" dirty="0"/>
                      <a:t>51%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212-4CBD-8E79-A5B6581F9CAD}"/>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Feuil1!$B$2:$B$8</c:f>
              <c:numCache>
                <c:formatCode>0.0%</c:formatCode>
                <c:ptCount val="7"/>
                <c:pt idx="0">
                  <c:v>0.48</c:v>
                </c:pt>
                <c:pt idx="1">
                  <c:v>0.48</c:v>
                </c:pt>
                <c:pt idx="2">
                  <c:v>0.49</c:v>
                </c:pt>
                <c:pt idx="3">
                  <c:v>0.5</c:v>
                </c:pt>
                <c:pt idx="4">
                  <c:v>0.51</c:v>
                </c:pt>
                <c:pt idx="5">
                  <c:v>0.52</c:v>
                </c:pt>
                <c:pt idx="6">
                  <c:v>0.51</c:v>
                </c:pt>
              </c:numCache>
            </c:numRef>
          </c:yVal>
          <c:smooth val="1"/>
          <c:extLst>
            <c:ext xmlns:c16="http://schemas.microsoft.com/office/drawing/2014/chart" uri="{C3380CC4-5D6E-409C-BE32-E72D297353CC}">
              <c16:uniqueId val="{0000000B-9212-4CBD-8E79-A5B6581F9CAD}"/>
            </c:ext>
          </c:extLst>
        </c:ser>
        <c:ser>
          <c:idx val="1"/>
          <c:order val="1"/>
          <c:tx>
            <c:strRef>
              <c:f>Feuil1!$C$1</c:f>
              <c:strCache>
                <c:ptCount val="1"/>
                <c:pt idx="0">
                  <c:v>Colonne1</c:v>
                </c:pt>
              </c:strCache>
            </c:strRef>
          </c:tx>
          <c:spPr>
            <a:ln>
              <a:solidFill>
                <a:srgbClr val="BFBFBF"/>
              </a:solidFill>
              <a:prstDash val="solid"/>
            </a:ln>
          </c:spPr>
          <c:marker>
            <c:symbol val="none"/>
          </c:marker>
          <c:dPt>
            <c:idx val="5"/>
            <c:bubble3D val="0"/>
            <c:extLst>
              <c:ext xmlns:c16="http://schemas.microsoft.com/office/drawing/2014/chart" uri="{C3380CC4-5D6E-409C-BE32-E72D297353CC}">
                <c16:uniqueId val="{0000000D-9212-4CBD-8E79-A5B6581F9CAD}"/>
              </c:ext>
            </c:extLst>
          </c:dPt>
          <c:dPt>
            <c:idx val="6"/>
            <c:bubble3D val="0"/>
            <c:extLst>
              <c:ext xmlns:c16="http://schemas.microsoft.com/office/drawing/2014/chart" uri="{C3380CC4-5D6E-409C-BE32-E72D297353CC}">
                <c16:uniqueId val="{0000000F-9212-4CBD-8E79-A5B6581F9CAD}"/>
              </c:ext>
            </c:extLst>
          </c:dPt>
          <c:dLbls>
            <c:dLbl>
              <c:idx val="0"/>
              <c:layout>
                <c:manualLayout>
                  <c:x val="-7.0333886696203787E-2"/>
                  <c:y val="-6.4288205544073163E-2"/>
                </c:manualLayout>
              </c:layout>
              <c:tx>
                <c:rich>
                  <a:bodyPr/>
                  <a:lstStyle/>
                  <a:p>
                    <a:r>
                      <a:rPr lang="en-US" dirty="0"/>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212-4CBD-8E79-A5B6581F9CAD}"/>
                </c:ext>
              </c:extLst>
            </c:dLbl>
            <c:dLbl>
              <c:idx val="1"/>
              <c:delete val="1"/>
              <c:extLst>
                <c:ext xmlns:c15="http://schemas.microsoft.com/office/drawing/2012/chart" uri="{CE6537A1-D6FC-4f65-9D91-7224C49458BB}"/>
                <c:ext xmlns:c16="http://schemas.microsoft.com/office/drawing/2014/chart" uri="{C3380CC4-5D6E-409C-BE32-E72D297353CC}">
                  <c16:uniqueId val="{00000013-9212-4CBD-8E79-A5B6581F9CAD}"/>
                </c:ext>
              </c:extLst>
            </c:dLbl>
            <c:dLbl>
              <c:idx val="2"/>
              <c:delete val="1"/>
              <c:extLst>
                <c:ext xmlns:c15="http://schemas.microsoft.com/office/drawing/2012/chart" uri="{CE6537A1-D6FC-4f65-9D91-7224C49458BB}"/>
                <c:ext xmlns:c16="http://schemas.microsoft.com/office/drawing/2014/chart" uri="{C3380CC4-5D6E-409C-BE32-E72D297353CC}">
                  <c16:uniqueId val="{00000014-9212-4CBD-8E79-A5B6581F9CAD}"/>
                </c:ext>
              </c:extLst>
            </c:dLbl>
            <c:dLbl>
              <c:idx val="3"/>
              <c:delete val="1"/>
              <c:extLst>
                <c:ext xmlns:c15="http://schemas.microsoft.com/office/drawing/2012/chart" uri="{CE6537A1-D6FC-4f65-9D91-7224C49458BB}"/>
                <c:ext xmlns:c16="http://schemas.microsoft.com/office/drawing/2014/chart" uri="{C3380CC4-5D6E-409C-BE32-E72D297353CC}">
                  <c16:uniqueId val="{00000015-9212-4CBD-8E79-A5B6581F9CAD}"/>
                </c:ext>
              </c:extLst>
            </c:dLbl>
            <c:dLbl>
              <c:idx val="4"/>
              <c:layout>
                <c:manualLayout>
                  <c:x val="-6.8941147194226698E-2"/>
                  <c:y val="6.4288205544073107E-2"/>
                </c:manualLayout>
              </c:layout>
              <c:tx>
                <c:rich>
                  <a:bodyPr/>
                  <a:lstStyle/>
                  <a:p>
                    <a:r>
                      <a:rPr lang="en-US" dirty="0"/>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9212-4CBD-8E79-A5B6581F9CAD}"/>
                </c:ext>
              </c:extLst>
            </c:dLbl>
            <c:dLbl>
              <c:idx val="5"/>
              <c:delete val="1"/>
              <c:extLst>
                <c:ext xmlns:c15="http://schemas.microsoft.com/office/drawing/2012/chart" uri="{CE6537A1-D6FC-4f65-9D91-7224C49458BB}"/>
                <c:ext xmlns:c16="http://schemas.microsoft.com/office/drawing/2014/chart" uri="{C3380CC4-5D6E-409C-BE32-E72D297353CC}">
                  <c16:uniqueId val="{0000000D-9212-4CBD-8E79-A5B6581F9CAD}"/>
                </c:ext>
              </c:extLst>
            </c:dLbl>
            <c:dLbl>
              <c:idx val="6"/>
              <c:layout>
                <c:manualLayout>
                  <c:x val="-7.1108622620380743E-2"/>
                  <c:y val="5.7859384989665801E-2"/>
                </c:manualLayout>
              </c:layout>
              <c:tx>
                <c:rich>
                  <a:bodyPr/>
                  <a:lstStyle/>
                  <a:p>
                    <a:r>
                      <a:rPr lang="en-US"/>
                      <a:t>49%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212-4CBD-8E79-A5B6581F9CAD}"/>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Feuil1!$C$2:$C$8</c:f>
              <c:numCache>
                <c:formatCode>0.0%</c:formatCode>
                <c:ptCount val="7"/>
                <c:pt idx="0">
                  <c:v>0.52</c:v>
                </c:pt>
                <c:pt idx="1">
                  <c:v>0.52</c:v>
                </c:pt>
                <c:pt idx="2">
                  <c:v>0.51</c:v>
                </c:pt>
                <c:pt idx="3">
                  <c:v>0.5</c:v>
                </c:pt>
                <c:pt idx="4">
                  <c:v>0.49</c:v>
                </c:pt>
                <c:pt idx="5">
                  <c:v>0.48</c:v>
                </c:pt>
                <c:pt idx="6">
                  <c:v>0.49</c:v>
                </c:pt>
              </c:numCache>
            </c:numRef>
          </c:yVal>
          <c:smooth val="1"/>
          <c:extLst>
            <c:ext xmlns:c16="http://schemas.microsoft.com/office/drawing/2014/chart" uri="{C3380CC4-5D6E-409C-BE32-E72D297353CC}">
              <c16:uniqueId val="{00000017-9212-4CBD-8E79-A5B6581F9CAD}"/>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prstDash val="solid"/>
            </a:ln>
          </c:spPr>
          <c:marker>
            <c:symbol val="none"/>
          </c:marker>
          <c:dPt>
            <c:idx val="5"/>
            <c:bubble3D val="0"/>
            <c:extLst>
              <c:ext xmlns:c16="http://schemas.microsoft.com/office/drawing/2014/chart" uri="{C3380CC4-5D6E-409C-BE32-E72D297353CC}">
                <c16:uniqueId val="{00000001-E155-4154-8EC0-983FCD8B57C6}"/>
              </c:ext>
            </c:extLst>
          </c:dPt>
          <c:dPt>
            <c:idx val="6"/>
            <c:bubble3D val="0"/>
            <c:extLst>
              <c:ext xmlns:c16="http://schemas.microsoft.com/office/drawing/2014/chart" uri="{C3380CC4-5D6E-409C-BE32-E72D297353CC}">
                <c16:uniqueId val="{00000003-E155-4154-8EC0-983FCD8B57C6}"/>
              </c:ext>
            </c:extLst>
          </c:dPt>
          <c:dLbls>
            <c:dLbl>
              <c:idx val="0"/>
              <c:layout>
                <c:manualLayout>
                  <c:x val="-7.5236164095911343E-2"/>
                  <c:y val="5.96918519508432E-2"/>
                </c:manualLayout>
              </c:layout>
              <c:tx>
                <c:rich>
                  <a:bodyPr/>
                  <a:lstStyle/>
                  <a:p>
                    <a:r>
                      <a:rPr lang="en-US" dirty="0"/>
                      <a:t>44%</a:t>
                    </a:r>
                    <a:r>
                      <a:rPr lang="en-US" baseline="0" dirty="0"/>
                      <a:t> </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155-4154-8EC0-983FCD8B57C6}"/>
                </c:ext>
              </c:extLst>
            </c:dLbl>
            <c:dLbl>
              <c:idx val="1"/>
              <c:delete val="1"/>
              <c:extLst>
                <c:ext xmlns:c15="http://schemas.microsoft.com/office/drawing/2012/chart" uri="{CE6537A1-D6FC-4f65-9D91-7224C49458BB}"/>
                <c:ext xmlns:c16="http://schemas.microsoft.com/office/drawing/2014/chart" uri="{C3380CC4-5D6E-409C-BE32-E72D297353CC}">
                  <c16:uniqueId val="{00000007-E155-4154-8EC0-983FCD8B57C6}"/>
                </c:ext>
              </c:extLst>
            </c:dLbl>
            <c:dLbl>
              <c:idx val="2"/>
              <c:delete val="1"/>
              <c:extLst>
                <c:ext xmlns:c15="http://schemas.microsoft.com/office/drawing/2012/chart" uri="{CE6537A1-D6FC-4f65-9D91-7224C49458BB}"/>
                <c:ext xmlns:c16="http://schemas.microsoft.com/office/drawing/2014/chart" uri="{C3380CC4-5D6E-409C-BE32-E72D297353CC}">
                  <c16:uniqueId val="{00000008-E155-4154-8EC0-983FCD8B57C6}"/>
                </c:ext>
              </c:extLst>
            </c:dLbl>
            <c:dLbl>
              <c:idx val="3"/>
              <c:delete val="1"/>
              <c:extLst>
                <c:ext xmlns:c15="http://schemas.microsoft.com/office/drawing/2012/chart" uri="{CE6537A1-D6FC-4f65-9D91-7224C49458BB}"/>
                <c:ext xmlns:c16="http://schemas.microsoft.com/office/drawing/2014/chart" uri="{C3380CC4-5D6E-409C-BE32-E72D297353CC}">
                  <c16:uniqueId val="{00000009-E155-4154-8EC0-983FCD8B57C6}"/>
                </c:ext>
              </c:extLst>
            </c:dLbl>
            <c:dLbl>
              <c:idx val="4"/>
              <c:layout>
                <c:manualLayout>
                  <c:x val="-6.6424660943138064E-2"/>
                  <c:y val="6.6120672505250624E-2"/>
                </c:manualLayout>
              </c:layout>
              <c:tx>
                <c:rich>
                  <a:bodyPr/>
                  <a:lstStyle/>
                  <a:p>
                    <a:r>
                      <a:rPr lang="en-US" dirty="0"/>
                      <a:t>45%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155-4154-8EC0-983FCD8B57C6}"/>
                </c:ext>
              </c:extLst>
            </c:dLbl>
            <c:dLbl>
              <c:idx val="5"/>
              <c:delete val="1"/>
              <c:extLst>
                <c:ext xmlns:c15="http://schemas.microsoft.com/office/drawing/2012/chart" uri="{CE6537A1-D6FC-4f65-9D91-7224C49458BB}"/>
                <c:ext xmlns:c16="http://schemas.microsoft.com/office/drawing/2014/chart" uri="{C3380CC4-5D6E-409C-BE32-E72D297353CC}">
                  <c16:uniqueId val="{00000001-E155-4154-8EC0-983FCD8B57C6}"/>
                </c:ext>
              </c:extLst>
            </c:dLbl>
            <c:dLbl>
              <c:idx val="6"/>
              <c:layout>
                <c:manualLayout>
                  <c:x val="-6.3207664551449549E-2"/>
                  <c:y val="6.4288205544073107E-2"/>
                </c:manualLayout>
              </c:layout>
              <c:tx>
                <c:rich>
                  <a:bodyPr/>
                  <a:lstStyle/>
                  <a:p>
                    <a:r>
                      <a:rPr lang="en-US" dirty="0"/>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155-4154-8EC0-983FCD8B57C6}"/>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Feuil1!$B$2:$B$8</c:f>
              <c:numCache>
                <c:formatCode>0.0%</c:formatCode>
                <c:ptCount val="7"/>
                <c:pt idx="0">
                  <c:v>0.44</c:v>
                </c:pt>
                <c:pt idx="1">
                  <c:v>0.44</c:v>
                </c:pt>
                <c:pt idx="2">
                  <c:v>0.44</c:v>
                </c:pt>
                <c:pt idx="3">
                  <c:v>0.44</c:v>
                </c:pt>
                <c:pt idx="4">
                  <c:v>0.44</c:v>
                </c:pt>
                <c:pt idx="5">
                  <c:v>0.45</c:v>
                </c:pt>
                <c:pt idx="6">
                  <c:v>0.46</c:v>
                </c:pt>
              </c:numCache>
            </c:numRef>
          </c:yVal>
          <c:smooth val="1"/>
          <c:extLst>
            <c:ext xmlns:c16="http://schemas.microsoft.com/office/drawing/2014/chart" uri="{C3380CC4-5D6E-409C-BE32-E72D297353CC}">
              <c16:uniqueId val="{0000000B-E155-4154-8EC0-983FCD8B57C6}"/>
            </c:ext>
          </c:extLst>
        </c:ser>
        <c:ser>
          <c:idx val="1"/>
          <c:order val="1"/>
          <c:tx>
            <c:strRef>
              <c:f>Feuil1!$C$1</c:f>
              <c:strCache>
                <c:ptCount val="1"/>
                <c:pt idx="0">
                  <c:v>Colonne1</c:v>
                </c:pt>
              </c:strCache>
            </c:strRef>
          </c:tx>
          <c:spPr>
            <a:ln>
              <a:solidFill>
                <a:srgbClr val="BFBFBF"/>
              </a:solidFill>
              <a:prstDash val="solid"/>
            </a:ln>
          </c:spPr>
          <c:marker>
            <c:symbol val="none"/>
          </c:marker>
          <c:dPt>
            <c:idx val="5"/>
            <c:bubble3D val="0"/>
            <c:extLst>
              <c:ext xmlns:c16="http://schemas.microsoft.com/office/drawing/2014/chart" uri="{C3380CC4-5D6E-409C-BE32-E72D297353CC}">
                <c16:uniqueId val="{0000000D-E155-4154-8EC0-983FCD8B57C6}"/>
              </c:ext>
            </c:extLst>
          </c:dPt>
          <c:dPt>
            <c:idx val="6"/>
            <c:bubble3D val="0"/>
            <c:extLst>
              <c:ext xmlns:c16="http://schemas.microsoft.com/office/drawing/2014/chart" uri="{C3380CC4-5D6E-409C-BE32-E72D297353CC}">
                <c16:uniqueId val="{0000000F-E155-4154-8EC0-983FCD8B57C6}"/>
              </c:ext>
            </c:extLst>
          </c:dPt>
          <c:dLbls>
            <c:dLbl>
              <c:idx val="0"/>
              <c:layout>
                <c:manualLayout>
                  <c:x val="-7.0333886696203787E-2"/>
                  <c:y val="-6.4288205544073163E-2"/>
                </c:manualLayout>
              </c:layout>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155-4154-8EC0-983FCD8B57C6}"/>
                </c:ext>
              </c:extLst>
            </c:dLbl>
            <c:dLbl>
              <c:idx val="1"/>
              <c:delete val="1"/>
              <c:extLst>
                <c:ext xmlns:c15="http://schemas.microsoft.com/office/drawing/2012/chart" uri="{CE6537A1-D6FC-4f65-9D91-7224C49458BB}"/>
                <c:ext xmlns:c16="http://schemas.microsoft.com/office/drawing/2014/chart" uri="{C3380CC4-5D6E-409C-BE32-E72D297353CC}">
                  <c16:uniqueId val="{00000013-E155-4154-8EC0-983FCD8B57C6}"/>
                </c:ext>
              </c:extLst>
            </c:dLbl>
            <c:dLbl>
              <c:idx val="2"/>
              <c:delete val="1"/>
              <c:extLst>
                <c:ext xmlns:c15="http://schemas.microsoft.com/office/drawing/2012/chart" uri="{CE6537A1-D6FC-4f65-9D91-7224C49458BB}"/>
                <c:ext xmlns:c16="http://schemas.microsoft.com/office/drawing/2014/chart" uri="{C3380CC4-5D6E-409C-BE32-E72D297353CC}">
                  <c16:uniqueId val="{00000014-E155-4154-8EC0-983FCD8B57C6}"/>
                </c:ext>
              </c:extLst>
            </c:dLbl>
            <c:dLbl>
              <c:idx val="3"/>
              <c:delete val="1"/>
              <c:extLst>
                <c:ext xmlns:c15="http://schemas.microsoft.com/office/drawing/2012/chart" uri="{CE6537A1-D6FC-4f65-9D91-7224C49458BB}"/>
                <c:ext xmlns:c16="http://schemas.microsoft.com/office/drawing/2014/chart" uri="{C3380CC4-5D6E-409C-BE32-E72D297353CC}">
                  <c16:uniqueId val="{00000015-E155-4154-8EC0-983FCD8B57C6}"/>
                </c:ext>
              </c:extLst>
            </c:dLbl>
            <c:dLbl>
              <c:idx val="4"/>
              <c:layout>
                <c:manualLayout>
                  <c:x val="-7.2891626228692302E-2"/>
                  <c:y val="-6.4288205544073163E-2"/>
                </c:manualLayout>
              </c:layout>
              <c:tx>
                <c:rich>
                  <a:bodyPr/>
                  <a:lstStyle/>
                  <a:p>
                    <a:r>
                      <a:rPr lang="en-US" dirty="0"/>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155-4154-8EC0-983FCD8B57C6}"/>
                </c:ext>
              </c:extLst>
            </c:dLbl>
            <c:dLbl>
              <c:idx val="5"/>
              <c:delete val="1"/>
              <c:extLst>
                <c:ext xmlns:c15="http://schemas.microsoft.com/office/drawing/2012/chart" uri="{CE6537A1-D6FC-4f65-9D91-7224C49458BB}"/>
                <c:ext xmlns:c16="http://schemas.microsoft.com/office/drawing/2014/chart" uri="{C3380CC4-5D6E-409C-BE32-E72D297353CC}">
                  <c16:uniqueId val="{0000000D-E155-4154-8EC0-983FCD8B57C6}"/>
                </c:ext>
              </c:extLst>
            </c:dLbl>
            <c:dLbl>
              <c:idx val="6"/>
              <c:layout>
                <c:manualLayout>
                  <c:x val="-5.9257185516983953E-2"/>
                  <c:y val="-6.4288205544073107E-2"/>
                </c:manualLayout>
              </c:layout>
              <c:tx>
                <c:rich>
                  <a:bodyPr/>
                  <a:lstStyle/>
                  <a:p>
                    <a:r>
                      <a:rPr lang="en-US"/>
                      <a:t>54%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155-4154-8EC0-983FCD8B57C6}"/>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Feuil1!$C$2:$C$8</c:f>
              <c:numCache>
                <c:formatCode>0.0%</c:formatCode>
                <c:ptCount val="7"/>
                <c:pt idx="0">
                  <c:v>0.56000000000000005</c:v>
                </c:pt>
                <c:pt idx="1">
                  <c:v>0.56000000000000005</c:v>
                </c:pt>
                <c:pt idx="2">
                  <c:v>0.56000000000000005</c:v>
                </c:pt>
                <c:pt idx="3">
                  <c:v>0.56000000000000005</c:v>
                </c:pt>
                <c:pt idx="4">
                  <c:v>0.56000000000000005</c:v>
                </c:pt>
                <c:pt idx="5">
                  <c:v>0.55000000000000004</c:v>
                </c:pt>
                <c:pt idx="6">
                  <c:v>0.54</c:v>
                </c:pt>
              </c:numCache>
            </c:numRef>
          </c:yVal>
          <c:smooth val="1"/>
          <c:extLst>
            <c:ext xmlns:c16="http://schemas.microsoft.com/office/drawing/2014/chart" uri="{C3380CC4-5D6E-409C-BE32-E72D297353CC}">
              <c16:uniqueId val="{00000017-E155-4154-8EC0-983FCD8B57C6}"/>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C350-4949-80E6-1741F9109DA4}"/>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C350-4949-80E6-1741F9109DA4}"/>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C350-4949-80E6-1741F9109DA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29 ans ou moins</c:v>
                </c:pt>
                <c:pt idx="1">
                  <c:v>Entre 30 et 49 ans</c:v>
                </c:pt>
                <c:pt idx="2">
                  <c:v>50 ans ou plus</c:v>
                </c:pt>
              </c:strCache>
            </c:strRef>
          </c:cat>
          <c:val>
            <c:numRef>
              <c:f>Feuil1!$B$2:$B$4</c:f>
              <c:numCache>
                <c:formatCode>0%</c:formatCode>
                <c:ptCount val="3"/>
                <c:pt idx="0">
                  <c:v>0.28999999999999998</c:v>
                </c:pt>
                <c:pt idx="1">
                  <c:v>0.55000000000000004</c:v>
                </c:pt>
                <c:pt idx="2">
                  <c:v>0.16</c:v>
                </c:pt>
              </c:numCache>
            </c:numRef>
          </c:val>
          <c:extLst>
            <c:ext xmlns:c16="http://schemas.microsoft.com/office/drawing/2014/chart" uri="{C3380CC4-5D6E-409C-BE32-E72D297353CC}">
              <c16:uniqueId val="{00000006-C350-4949-80E6-1741F9109DA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2930957735434274"/>
          <c:w val="1"/>
          <c:h val="0.139108255545322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1-FB42-4169-B334-BB0FC0B1F8BD}"/>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FB42-4169-B334-BB0FC0B1F8BD}"/>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FB42-4169-B334-BB0FC0B1F8BD}"/>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7-FB42-4169-B334-BB0FC0B1F8B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Cadres</c:v>
                </c:pt>
                <c:pt idx="1">
                  <c:v>Prof. Intermédiaires</c:v>
                </c:pt>
                <c:pt idx="2">
                  <c:v>Employés</c:v>
                </c:pt>
                <c:pt idx="3">
                  <c:v>Ouvriers</c:v>
                </c:pt>
              </c:strCache>
            </c:strRef>
          </c:cat>
          <c:val>
            <c:numRef>
              <c:f>Feuil1!$B$2:$B$5</c:f>
              <c:numCache>
                <c:formatCode>0%</c:formatCode>
                <c:ptCount val="4"/>
                <c:pt idx="0">
                  <c:v>0.64</c:v>
                </c:pt>
                <c:pt idx="1">
                  <c:v>0.19</c:v>
                </c:pt>
                <c:pt idx="2">
                  <c:v>0.15</c:v>
                </c:pt>
                <c:pt idx="3">
                  <c:v>0.02</c:v>
                </c:pt>
              </c:numCache>
            </c:numRef>
          </c:val>
          <c:extLst>
            <c:ext xmlns:c16="http://schemas.microsoft.com/office/drawing/2014/chart" uri="{C3380CC4-5D6E-409C-BE32-E72D297353CC}">
              <c16:uniqueId val="{00000008-FB42-4169-B334-BB0FC0B1F8BD}"/>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89197010065127291"/>
          <c:w val="1"/>
          <c:h val="7.64480955200315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7235717215222E-2"/>
          <c:y val="0.17216950611259144"/>
          <c:w val="0.8968380551888836"/>
          <c:h val="0.80613548102293286"/>
        </c:manualLayout>
      </c:layout>
      <c:barChart>
        <c:barDir val="bar"/>
        <c:grouping val="stacked"/>
        <c:varyColors val="0"/>
        <c:ser>
          <c:idx val="0"/>
          <c:order val="0"/>
          <c:tx>
            <c:strRef>
              <c:f>Feuil1!$B$1</c:f>
              <c:strCache>
                <c:ptCount val="1"/>
                <c:pt idx="0">
                  <c:v>Hommes</c:v>
                </c:pt>
              </c:strCache>
            </c:strRef>
          </c:tx>
          <c:spPr>
            <a:solidFill>
              <a:srgbClr val="2CB6BF"/>
            </a:solidFill>
            <a:ln>
              <a:noFill/>
            </a:ln>
            <a:effectLst/>
          </c:spPr>
          <c:invertIfNegative val="0"/>
          <c:dLbls>
            <c:dLbl>
              <c:idx val="0"/>
              <c:tx>
                <c:rich>
                  <a:bodyPr/>
                  <a:lstStyle/>
                  <a:p>
                    <a:r>
                      <a:rPr lang="en-US" dirty="0"/>
                      <a:t>69%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F3-4EE1-9188-30013CE7CA9C}"/>
                </c:ext>
              </c:extLst>
            </c:dLbl>
            <c:dLbl>
              <c:idx val="1"/>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5F3-4EE1-9188-30013CE7CA9C}"/>
                </c:ext>
              </c:extLst>
            </c:dLbl>
            <c:dLbl>
              <c:idx val="2"/>
              <c:tx>
                <c:rich>
                  <a:bodyPr/>
                  <a:lstStyle/>
                  <a:p>
                    <a:r>
                      <a:rPr lang="en-US" dirty="0"/>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5F3-4EE1-9188-30013CE7CA9C}"/>
                </c:ext>
              </c:extLst>
            </c:dLbl>
            <c:dLbl>
              <c:idx val="3"/>
              <c:layout>
                <c:manualLayout>
                  <c:x val="-2.8980707719721756E-2"/>
                  <c:y val="-9.3370276971603858E-17"/>
                </c:manualLayout>
              </c:layout>
              <c:tx>
                <c:rich>
                  <a:bodyPr rot="0" spcFirstLastPara="1" vertOverflow="ellipsis" vert="horz" wrap="square" lIns="38100" tIns="19050" rIns="38100" bIns="19050" anchor="ctr" anchorCtr="1">
                    <a:spAutoFit/>
                  </a:bodyPr>
                  <a:lstStyle/>
                  <a:p>
                    <a:pPr>
                      <a:defRPr sz="1197" b="0" i="0" u="none" strike="noStrike" kern="1200" baseline="0">
                        <a:solidFill>
                          <a:srgbClr val="2CB6BF"/>
                        </a:solidFill>
                        <a:latin typeface="+mn-lt"/>
                        <a:ea typeface="+mn-ea"/>
                        <a:cs typeface="+mn-cs"/>
                      </a:defRPr>
                    </a:pPr>
                    <a:r>
                      <a:rPr lang="en-US" dirty="0">
                        <a:solidFill>
                          <a:srgbClr val="2CB6BF"/>
                        </a:solidFill>
                      </a:rPr>
                      <a:t>3%</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CB6BF"/>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5F3-4EE1-9188-30013CE7CA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3"/>
                <c:pt idx="0">
                  <c:v>29 ans ou moins</c:v>
                </c:pt>
                <c:pt idx="1">
                  <c:v>Entre 30 et 49 ans</c:v>
                </c:pt>
                <c:pt idx="2">
                  <c:v>50 ans ou plus</c:v>
                </c:pt>
              </c:strCache>
            </c:strRef>
          </c:cat>
          <c:val>
            <c:numRef>
              <c:f>Feuil1!$B$2:$B$5</c:f>
              <c:numCache>
                <c:formatCode>0%</c:formatCode>
                <c:ptCount val="4"/>
                <c:pt idx="0">
                  <c:v>-0.69</c:v>
                </c:pt>
                <c:pt idx="1">
                  <c:v>-0.2</c:v>
                </c:pt>
                <c:pt idx="2">
                  <c:v>-0.08</c:v>
                </c:pt>
                <c:pt idx="3">
                  <c:v>-0.03</c:v>
                </c:pt>
              </c:numCache>
            </c:numRef>
          </c:val>
          <c:extLst>
            <c:ext xmlns:c16="http://schemas.microsoft.com/office/drawing/2014/chart" uri="{C3380CC4-5D6E-409C-BE32-E72D297353CC}">
              <c16:uniqueId val="{0000000C-65F3-4EE1-9188-30013CE7CA9C}"/>
            </c:ext>
          </c:extLst>
        </c:ser>
        <c:ser>
          <c:idx val="1"/>
          <c:order val="1"/>
          <c:tx>
            <c:strRef>
              <c:f>Feuil1!$C$1</c:f>
              <c:strCache>
                <c:ptCount val="1"/>
                <c:pt idx="0">
                  <c:v>Ensemble</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E-65F3-4EE1-9188-30013CE7CA9C}"/>
              </c:ext>
            </c:extLst>
          </c:dPt>
          <c:dPt>
            <c:idx val="1"/>
            <c:invertIfNegative val="0"/>
            <c:bubble3D val="0"/>
            <c:spPr>
              <a:noFill/>
              <a:ln>
                <a:noFill/>
              </a:ln>
              <a:effectLst/>
            </c:spPr>
            <c:extLst>
              <c:ext xmlns:c16="http://schemas.microsoft.com/office/drawing/2014/chart" uri="{C3380CC4-5D6E-409C-BE32-E72D297353CC}">
                <c16:uniqueId val="{00000010-65F3-4EE1-9188-30013CE7CA9C}"/>
              </c:ext>
            </c:extLst>
          </c:dPt>
          <c:dPt>
            <c:idx val="2"/>
            <c:invertIfNegative val="0"/>
            <c:bubble3D val="0"/>
            <c:spPr>
              <a:noFill/>
              <a:ln>
                <a:noFill/>
              </a:ln>
              <a:effectLst/>
            </c:spPr>
            <c:extLst>
              <c:ext xmlns:c16="http://schemas.microsoft.com/office/drawing/2014/chart" uri="{C3380CC4-5D6E-409C-BE32-E72D297353CC}">
                <c16:uniqueId val="{00000012-65F3-4EE1-9188-30013CE7CA9C}"/>
              </c:ext>
            </c:extLst>
          </c:dPt>
          <c:dPt>
            <c:idx val="5"/>
            <c:invertIfNegative val="0"/>
            <c:bubble3D val="0"/>
            <c:spPr>
              <a:noFill/>
              <a:ln>
                <a:noFill/>
              </a:ln>
              <a:effectLst/>
            </c:spPr>
            <c:extLst>
              <c:ext xmlns:c16="http://schemas.microsoft.com/office/drawing/2014/chart" uri="{C3380CC4-5D6E-409C-BE32-E72D297353CC}">
                <c16:uniqueId val="{00000014-65F3-4EE1-9188-30013CE7CA9C}"/>
              </c:ext>
            </c:extLst>
          </c:dPt>
          <c:dPt>
            <c:idx val="6"/>
            <c:invertIfNegative val="0"/>
            <c:bubble3D val="0"/>
            <c:spPr>
              <a:noFill/>
              <a:ln>
                <a:noFill/>
              </a:ln>
              <a:effectLst/>
            </c:spPr>
            <c:extLst>
              <c:ext xmlns:c16="http://schemas.microsoft.com/office/drawing/2014/chart" uri="{C3380CC4-5D6E-409C-BE32-E72D297353CC}">
                <c16:uniqueId val="{00000016-65F3-4EE1-9188-30013CE7CA9C}"/>
              </c:ext>
            </c:extLst>
          </c:dPt>
          <c:dPt>
            <c:idx val="7"/>
            <c:invertIfNegative val="0"/>
            <c:bubble3D val="0"/>
            <c:spPr>
              <a:noFill/>
              <a:ln>
                <a:noFill/>
              </a:ln>
              <a:effectLst/>
            </c:spPr>
            <c:extLst>
              <c:ext xmlns:c16="http://schemas.microsoft.com/office/drawing/2014/chart" uri="{C3380CC4-5D6E-409C-BE32-E72D297353CC}">
                <c16:uniqueId val="{00000018-65F3-4EE1-9188-30013CE7CA9C}"/>
              </c:ext>
            </c:extLst>
          </c:dPt>
          <c:dPt>
            <c:idx val="8"/>
            <c:invertIfNegative val="0"/>
            <c:bubble3D val="0"/>
            <c:spPr>
              <a:noFill/>
              <a:ln>
                <a:noFill/>
              </a:ln>
              <a:effectLst/>
            </c:spPr>
            <c:extLst>
              <c:ext xmlns:c16="http://schemas.microsoft.com/office/drawing/2014/chart" uri="{C3380CC4-5D6E-409C-BE32-E72D297353CC}">
                <c16:uniqueId val="{0000001A-65F3-4EE1-9188-30013CE7CA9C}"/>
              </c:ext>
            </c:extLst>
          </c:dPt>
          <c:dPt>
            <c:idx val="11"/>
            <c:invertIfNegative val="0"/>
            <c:bubble3D val="0"/>
            <c:spPr>
              <a:noFill/>
              <a:ln>
                <a:noFill/>
              </a:ln>
              <a:effectLst/>
            </c:spPr>
            <c:extLst>
              <c:ext xmlns:c16="http://schemas.microsoft.com/office/drawing/2014/chart" uri="{C3380CC4-5D6E-409C-BE32-E72D297353CC}">
                <c16:uniqueId val="{0000001C-65F3-4EE1-9188-30013CE7CA9C}"/>
              </c:ext>
            </c:extLst>
          </c:dPt>
          <c:dPt>
            <c:idx val="12"/>
            <c:invertIfNegative val="0"/>
            <c:bubble3D val="0"/>
            <c:spPr>
              <a:noFill/>
              <a:ln>
                <a:noFill/>
              </a:ln>
              <a:effectLst/>
            </c:spPr>
            <c:extLst>
              <c:ext xmlns:c16="http://schemas.microsoft.com/office/drawing/2014/chart" uri="{C3380CC4-5D6E-409C-BE32-E72D297353CC}">
                <c16:uniqueId val="{0000001E-65F3-4EE1-9188-30013CE7CA9C}"/>
              </c:ext>
            </c:extLst>
          </c:dPt>
          <c:dPt>
            <c:idx val="13"/>
            <c:invertIfNegative val="0"/>
            <c:bubble3D val="0"/>
            <c:spPr>
              <a:noFill/>
              <a:ln>
                <a:noFill/>
              </a:ln>
              <a:effectLst/>
            </c:spPr>
            <c:extLst>
              <c:ext xmlns:c16="http://schemas.microsoft.com/office/drawing/2014/chart" uri="{C3380CC4-5D6E-409C-BE32-E72D297353CC}">
                <c16:uniqueId val="{00000020-65F3-4EE1-9188-30013CE7CA9C}"/>
              </c:ext>
            </c:extLst>
          </c:dPt>
          <c:dPt>
            <c:idx val="14"/>
            <c:invertIfNegative val="0"/>
            <c:bubble3D val="0"/>
            <c:spPr>
              <a:noFill/>
              <a:ln>
                <a:noFill/>
              </a:ln>
              <a:effectLst/>
            </c:spPr>
            <c:extLst>
              <c:ext xmlns:c16="http://schemas.microsoft.com/office/drawing/2014/chart" uri="{C3380CC4-5D6E-409C-BE32-E72D297353CC}">
                <c16:uniqueId val="{00000022-65F3-4EE1-9188-30013CE7CA9C}"/>
              </c:ext>
            </c:extLst>
          </c:dPt>
          <c:dLbls>
            <c:delete val="1"/>
          </c:dLbls>
          <c:cat>
            <c:strRef>
              <c:f>Feuil1!$A$2:$A$5</c:f>
              <c:strCache>
                <c:ptCount val="3"/>
                <c:pt idx="0">
                  <c:v>29 ans ou moins</c:v>
                </c:pt>
                <c:pt idx="1">
                  <c:v>Entre 30 et 49 ans</c:v>
                </c:pt>
                <c:pt idx="2">
                  <c:v>50 ans ou plus</c:v>
                </c:pt>
              </c:strCache>
            </c:strRef>
          </c:cat>
          <c:val>
            <c:numRef>
              <c:f>Feuil1!$C$2:$C$5</c:f>
              <c:numCache>
                <c:formatCode>0%</c:formatCode>
                <c:ptCount val="4"/>
                <c:pt idx="0">
                  <c:v>0.3</c:v>
                </c:pt>
                <c:pt idx="1">
                  <c:v>0.3</c:v>
                </c:pt>
                <c:pt idx="2">
                  <c:v>0.3</c:v>
                </c:pt>
                <c:pt idx="3">
                  <c:v>0.3</c:v>
                </c:pt>
              </c:numCache>
            </c:numRef>
          </c:val>
          <c:extLst>
            <c:ext xmlns:c16="http://schemas.microsoft.com/office/drawing/2014/chart" uri="{C3380CC4-5D6E-409C-BE32-E72D297353CC}">
              <c16:uniqueId val="{00000023-65F3-4EE1-9188-30013CE7CA9C}"/>
            </c:ext>
          </c:extLst>
        </c:ser>
        <c:ser>
          <c:idx val="2"/>
          <c:order val="2"/>
          <c:tx>
            <c:strRef>
              <c:f>Feuil1!$D$1</c:f>
              <c:strCache>
                <c:ptCount val="1"/>
                <c:pt idx="0">
                  <c:v>Femmes</c:v>
                </c:pt>
              </c:strCache>
            </c:strRef>
          </c:tx>
          <c:spPr>
            <a:solidFill>
              <a:srgbClr val="4F3A8B"/>
            </a:solidFill>
            <a:ln>
              <a:noFill/>
            </a:ln>
            <a:effectLst/>
          </c:spPr>
          <c:invertIfNegative val="0"/>
          <c:dLbls>
            <c:dLbl>
              <c:idx val="0"/>
              <c:tx>
                <c:rich>
                  <a:bodyPr/>
                  <a:lstStyle/>
                  <a:p>
                    <a:r>
                      <a:rPr lang="en-US" dirty="0"/>
                      <a:t>54%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8FD3-438A-BCC4-53164E2B2665}"/>
                </c:ext>
              </c:extLst>
            </c:dLbl>
            <c:dLbl>
              <c:idx val="3"/>
              <c:layout>
                <c:manualLayout>
                  <c:x val="2.5358119254756405E-2"/>
                  <c:y val="9.3370276971603858E-1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030A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83E-4AFB-BA2A-BCAC4746DFFA}"/>
                </c:ext>
              </c:extLst>
            </c:dLbl>
            <c:dLbl>
              <c:idx val="8"/>
              <c:layout>
                <c:manualLayout>
                  <c:x val="2.5000000000000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5F3-4EE1-9188-30013CE7CA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3"/>
                <c:pt idx="0">
                  <c:v>29 ans ou moins</c:v>
                </c:pt>
                <c:pt idx="1">
                  <c:v>Entre 30 et 49 ans</c:v>
                </c:pt>
                <c:pt idx="2">
                  <c:v>50 ans ou plus</c:v>
                </c:pt>
              </c:strCache>
            </c:strRef>
          </c:cat>
          <c:val>
            <c:numRef>
              <c:f>Feuil1!$D$2:$D$5</c:f>
              <c:numCache>
                <c:formatCode>0%</c:formatCode>
                <c:ptCount val="4"/>
                <c:pt idx="0">
                  <c:v>0.54</c:v>
                </c:pt>
                <c:pt idx="1">
                  <c:v>0.18</c:v>
                </c:pt>
                <c:pt idx="2">
                  <c:v>0.26</c:v>
                </c:pt>
                <c:pt idx="3">
                  <c:v>0.02</c:v>
                </c:pt>
              </c:numCache>
            </c:numRef>
          </c:val>
          <c:extLst>
            <c:ext xmlns:c16="http://schemas.microsoft.com/office/drawing/2014/chart" uri="{C3380CC4-5D6E-409C-BE32-E72D297353CC}">
              <c16:uniqueId val="{00000025-65F3-4EE1-9188-30013CE7CA9C}"/>
            </c:ext>
          </c:extLst>
        </c:ser>
        <c:dLbls>
          <c:dLblPos val="ctr"/>
          <c:showLegendKey val="0"/>
          <c:showVal val="1"/>
          <c:showCatName val="0"/>
          <c:showSerName val="0"/>
          <c:showPercent val="0"/>
          <c:showBubbleSize val="0"/>
        </c:dLbls>
        <c:gapWidth val="50"/>
        <c:overlap val="100"/>
        <c:axId val="711734024"/>
        <c:axId val="711735008"/>
      </c:barChart>
      <c:catAx>
        <c:axId val="711734024"/>
        <c:scaling>
          <c:orientation val="maxMin"/>
        </c:scaling>
        <c:delete val="1"/>
        <c:axPos val="l"/>
        <c:numFmt formatCode="General" sourceLinked="1"/>
        <c:majorTickMark val="none"/>
        <c:minorTickMark val="none"/>
        <c:tickLblPos val="nextTo"/>
        <c:crossAx val="711735008"/>
        <c:crosses val="autoZero"/>
        <c:auto val="1"/>
        <c:lblAlgn val="ctr"/>
        <c:lblOffset val="100"/>
        <c:noMultiLvlLbl val="0"/>
      </c:catAx>
      <c:valAx>
        <c:axId val="711735008"/>
        <c:scaling>
          <c:orientation val="minMax"/>
          <c:max val="1"/>
        </c:scaling>
        <c:delete val="1"/>
        <c:axPos val="t"/>
        <c:numFmt formatCode="0%" sourceLinked="1"/>
        <c:majorTickMark val="none"/>
        <c:minorTickMark val="none"/>
        <c:tickLblPos val="nextTo"/>
        <c:crossAx val="71173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11935446418204"/>
          <c:y val="8.0995659993399097E-2"/>
          <c:w val="0.49135986299779411"/>
          <c:h val="0.74694046301640171"/>
        </c:manualLayout>
      </c:layout>
      <c:doughnutChart>
        <c:varyColors val="1"/>
        <c:ser>
          <c:idx val="0"/>
          <c:order val="0"/>
          <c:tx>
            <c:strRef>
              <c:f>Feuil1!$B$1</c:f>
              <c:strCache>
                <c:ptCount val="1"/>
                <c:pt idx="0">
                  <c:v>Ventes</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1-4789-4863-BA7F-05E458F78129}"/>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4789-4863-BA7F-05E458F78129}"/>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4789-4863-BA7F-05E458F78129}"/>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7-4789-4863-BA7F-05E458F78129}"/>
              </c:ext>
            </c:extLst>
          </c:dPt>
          <c:dLbls>
            <c:dLbl>
              <c:idx val="3"/>
              <c:layout>
                <c:manualLayout>
                  <c:x val="-1.1058864507140437E-2"/>
                  <c:y val="-0.151300148785098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89-4863-BA7F-05E458F7812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Cadres</c:v>
                </c:pt>
                <c:pt idx="1">
                  <c:v>Prof. Intermédiaires</c:v>
                </c:pt>
                <c:pt idx="2">
                  <c:v>Employés</c:v>
                </c:pt>
                <c:pt idx="3">
                  <c:v>Ouvriers</c:v>
                </c:pt>
              </c:strCache>
            </c:strRef>
          </c:cat>
          <c:val>
            <c:numRef>
              <c:f>Feuil1!$B$2:$B$5</c:f>
              <c:numCache>
                <c:formatCode>0%</c:formatCode>
                <c:ptCount val="4"/>
                <c:pt idx="0">
                  <c:v>0.64</c:v>
                </c:pt>
                <c:pt idx="1">
                  <c:v>0.19</c:v>
                </c:pt>
                <c:pt idx="2">
                  <c:v>0.15</c:v>
                </c:pt>
                <c:pt idx="3">
                  <c:v>0.02</c:v>
                </c:pt>
              </c:numCache>
            </c:numRef>
          </c:val>
          <c:extLst>
            <c:ext xmlns:c16="http://schemas.microsoft.com/office/drawing/2014/chart" uri="{C3380CC4-5D6E-409C-BE32-E72D297353CC}">
              <c16:uniqueId val="{00000008-4789-4863-BA7F-05E458F78129}"/>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89197010065127291"/>
          <c:w val="1"/>
          <c:h val="7.64480955200315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5231241067025E-2"/>
          <c:y val="8.8104553699125912E-2"/>
          <c:w val="0.91899600403999238"/>
          <c:h val="0.80301006528741847"/>
        </c:manualLayout>
      </c:layout>
      <c:barChart>
        <c:barDir val="col"/>
        <c:grouping val="percentStacked"/>
        <c:varyColors val="0"/>
        <c:ser>
          <c:idx val="0"/>
          <c:order val="0"/>
          <c:tx>
            <c:strRef>
              <c:f>Feuil1!$B$1</c:f>
              <c:strCache>
                <c:ptCount val="1"/>
                <c:pt idx="0">
                  <c:v>Colonne1</c:v>
                </c:pt>
              </c:strCache>
            </c:strRef>
          </c:tx>
          <c:spPr>
            <a:solidFill>
              <a:srgbClr val="3F2880"/>
            </a:solidFill>
            <a:ln>
              <a:noFill/>
            </a:ln>
            <a:effectLst/>
          </c:spPr>
          <c:invertIfNegative val="0"/>
          <c:dPt>
            <c:idx val="0"/>
            <c:invertIfNegative val="0"/>
            <c:bubble3D val="0"/>
            <c:spPr>
              <a:solidFill>
                <a:srgbClr val="3B3838"/>
              </a:solidFill>
              <a:ln>
                <a:noFill/>
              </a:ln>
              <a:effectLst/>
            </c:spPr>
            <c:extLst>
              <c:ext xmlns:c16="http://schemas.microsoft.com/office/drawing/2014/chart" uri="{C3380CC4-5D6E-409C-BE32-E72D297353CC}">
                <c16:uniqueId val="{00000009-9156-45CC-8180-0E0B51BD7DE2}"/>
              </c:ext>
            </c:extLst>
          </c:dPt>
          <c:dPt>
            <c:idx val="2"/>
            <c:invertIfNegative val="0"/>
            <c:bubble3D val="0"/>
            <c:spPr>
              <a:solidFill>
                <a:srgbClr val="3B3838"/>
              </a:solidFill>
              <a:ln>
                <a:noFill/>
              </a:ln>
              <a:effectLst/>
            </c:spPr>
            <c:extLst>
              <c:ext xmlns:c16="http://schemas.microsoft.com/office/drawing/2014/chart" uri="{C3380CC4-5D6E-409C-BE32-E72D297353CC}">
                <c16:uniqueId val="{00000001-9156-45CC-8180-0E0B51BD7DE2}"/>
              </c:ext>
            </c:extLst>
          </c:dPt>
          <c:dPt>
            <c:idx val="4"/>
            <c:invertIfNegative val="0"/>
            <c:bubble3D val="0"/>
            <c:spPr>
              <a:solidFill>
                <a:srgbClr val="3B3838"/>
              </a:solidFill>
              <a:ln>
                <a:noFill/>
              </a:ln>
              <a:effectLst/>
            </c:spPr>
            <c:extLst>
              <c:ext xmlns:c16="http://schemas.microsoft.com/office/drawing/2014/chart" uri="{C3380CC4-5D6E-409C-BE32-E72D297353CC}">
                <c16:uniqueId val="{0000000B-9156-45CC-8180-0E0B51BD7DE2}"/>
              </c:ext>
            </c:extLst>
          </c:dPt>
          <c:dPt>
            <c:idx val="10"/>
            <c:invertIfNegative val="0"/>
            <c:bubble3D val="0"/>
            <c:extLst>
              <c:ext xmlns:c16="http://schemas.microsoft.com/office/drawing/2014/chart" uri="{C3380CC4-5D6E-409C-BE32-E72D297353CC}">
                <c16:uniqueId val="{00000003-9156-45CC-8180-0E0B51BD7DE2}"/>
              </c:ext>
            </c:extLst>
          </c:dPt>
          <c:dPt>
            <c:idx val="13"/>
            <c:invertIfNegative val="0"/>
            <c:bubble3D val="0"/>
            <c:extLst>
              <c:ext xmlns:c16="http://schemas.microsoft.com/office/drawing/2014/chart" uri="{C3380CC4-5D6E-409C-BE32-E72D297353CC}">
                <c16:uniqueId val="{00000005-9156-45CC-8180-0E0B51BD7DE2}"/>
              </c:ext>
            </c:extLst>
          </c:dPt>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56-45CC-8180-0E0B51BD7DE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Ensemble</c:v>
                </c:pt>
                <c:pt idx="2">
                  <c:v>Hommes</c:v>
                </c:pt>
                <c:pt idx="4">
                  <c:v>Femmes</c:v>
                </c:pt>
              </c:strCache>
            </c:strRef>
          </c:cat>
          <c:val>
            <c:numRef>
              <c:f>Feuil1!$B$2:$B$6</c:f>
              <c:numCache>
                <c:formatCode>General</c:formatCode>
                <c:ptCount val="5"/>
                <c:pt idx="0" formatCode="0%">
                  <c:v>0.56999999999999995</c:v>
                </c:pt>
                <c:pt idx="2" formatCode="0%">
                  <c:v>0.61</c:v>
                </c:pt>
                <c:pt idx="4" formatCode="0%">
                  <c:v>0.48</c:v>
                </c:pt>
              </c:numCache>
            </c:numRef>
          </c:val>
          <c:extLst>
            <c:ext xmlns:c16="http://schemas.microsoft.com/office/drawing/2014/chart" uri="{C3380CC4-5D6E-409C-BE32-E72D297353CC}">
              <c16:uniqueId val="{00000007-9156-45CC-8180-0E0B51BD7DE2}"/>
            </c:ext>
          </c:extLst>
        </c:ser>
        <c:ser>
          <c:idx val="1"/>
          <c:order val="1"/>
          <c:tx>
            <c:strRef>
              <c:f>Feuil1!$C$1</c:f>
              <c:strCache>
                <c:ptCount val="1"/>
                <c:pt idx="0">
                  <c:v>Colonne2</c:v>
                </c:pt>
              </c:strCache>
            </c:strRef>
          </c:tx>
          <c:spPr>
            <a:solidFill>
              <a:schemeClr val="bg1">
                <a:lumMod val="65000"/>
              </a:schemeClr>
            </a:solidFill>
            <a:ln>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Ensemble</c:v>
                </c:pt>
                <c:pt idx="2">
                  <c:v>Hommes</c:v>
                </c:pt>
                <c:pt idx="4">
                  <c:v>Femmes</c:v>
                </c:pt>
              </c:strCache>
            </c:strRef>
          </c:cat>
          <c:val>
            <c:numRef>
              <c:f>Feuil1!$C$2:$C$6</c:f>
              <c:numCache>
                <c:formatCode>General</c:formatCode>
                <c:ptCount val="5"/>
                <c:pt idx="0" formatCode="0%">
                  <c:v>0.43</c:v>
                </c:pt>
                <c:pt idx="2" formatCode="0%">
                  <c:v>0.39</c:v>
                </c:pt>
                <c:pt idx="4" formatCode="0%">
                  <c:v>0.52</c:v>
                </c:pt>
              </c:numCache>
            </c:numRef>
          </c:val>
          <c:extLst>
            <c:ext xmlns:c16="http://schemas.microsoft.com/office/drawing/2014/chart" uri="{C3380CC4-5D6E-409C-BE32-E72D297353CC}">
              <c16:uniqueId val="{00000008-9156-45CC-8180-0E0B51BD7DE2}"/>
            </c:ext>
          </c:extLst>
        </c:ser>
        <c:dLbls>
          <c:showLegendKey val="0"/>
          <c:showVal val="0"/>
          <c:showCatName val="0"/>
          <c:showSerName val="0"/>
          <c:showPercent val="0"/>
          <c:showBubbleSize val="0"/>
        </c:dLbls>
        <c:gapWidth val="0"/>
        <c:overlap val="100"/>
        <c:axId val="175806336"/>
        <c:axId val="175807872"/>
      </c:barChart>
      <c:catAx>
        <c:axId val="175806336"/>
        <c:scaling>
          <c:orientation val="minMax"/>
        </c:scaling>
        <c:delete val="0"/>
        <c:axPos val="b"/>
        <c:numFmt formatCode="General" sourceLinked="1"/>
        <c:majorTickMark val="out"/>
        <c:minorTickMark val="none"/>
        <c:tickLblPos val="nextTo"/>
        <c:spPr>
          <a:ln>
            <a:noFill/>
          </a:ln>
        </c:spPr>
        <c:txPr>
          <a:bodyPr/>
          <a:lstStyle/>
          <a:p>
            <a:pPr>
              <a:defRPr sz="1200" b="0">
                <a:solidFill>
                  <a:schemeClr val="bg2">
                    <a:lumMod val="25000"/>
                  </a:schemeClr>
                </a:solidFill>
              </a:defRPr>
            </a:pPr>
            <a:endParaRPr lang="fr-FR"/>
          </a:p>
        </c:txPr>
        <c:crossAx val="175807872"/>
        <c:crosses val="autoZero"/>
        <c:auto val="1"/>
        <c:lblAlgn val="ctr"/>
        <c:lblOffset val="100"/>
        <c:noMultiLvlLbl val="0"/>
      </c:catAx>
      <c:valAx>
        <c:axId val="175807872"/>
        <c:scaling>
          <c:orientation val="minMax"/>
        </c:scaling>
        <c:delete val="1"/>
        <c:axPos val="l"/>
        <c:numFmt formatCode="0%" sourceLinked="1"/>
        <c:majorTickMark val="none"/>
        <c:minorTickMark val="none"/>
        <c:tickLblPos val="none"/>
        <c:crossAx val="1758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5231241067025E-2"/>
          <c:y val="8.8104553699125912E-2"/>
          <c:w val="0.91899600403999238"/>
          <c:h val="0.80301006528741847"/>
        </c:manualLayout>
      </c:layout>
      <c:barChart>
        <c:barDir val="col"/>
        <c:grouping val="percentStacked"/>
        <c:varyColors val="0"/>
        <c:ser>
          <c:idx val="0"/>
          <c:order val="0"/>
          <c:tx>
            <c:strRef>
              <c:f>Feuil1!$B$1</c:f>
              <c:strCache>
                <c:ptCount val="1"/>
                <c:pt idx="0">
                  <c:v>Colonne1</c:v>
                </c:pt>
              </c:strCache>
            </c:strRef>
          </c:tx>
          <c:spPr>
            <a:solidFill>
              <a:srgbClr val="3F2880"/>
            </a:solidFill>
            <a:ln>
              <a:noFill/>
            </a:ln>
            <a:effectLst/>
          </c:spPr>
          <c:invertIfNegative val="0"/>
          <c:dPt>
            <c:idx val="0"/>
            <c:invertIfNegative val="0"/>
            <c:bubble3D val="0"/>
            <c:spPr>
              <a:solidFill>
                <a:srgbClr val="3B3838"/>
              </a:solidFill>
              <a:ln>
                <a:noFill/>
              </a:ln>
              <a:effectLst/>
            </c:spPr>
            <c:extLst>
              <c:ext xmlns:c16="http://schemas.microsoft.com/office/drawing/2014/chart" uri="{C3380CC4-5D6E-409C-BE32-E72D297353CC}">
                <c16:uniqueId val="{00000001-6648-4862-8757-1C7018BC2D35}"/>
              </c:ext>
            </c:extLst>
          </c:dPt>
          <c:dPt>
            <c:idx val="2"/>
            <c:invertIfNegative val="0"/>
            <c:bubble3D val="0"/>
            <c:spPr>
              <a:solidFill>
                <a:srgbClr val="3B3838"/>
              </a:solidFill>
              <a:ln>
                <a:noFill/>
              </a:ln>
              <a:effectLst/>
            </c:spPr>
            <c:extLst>
              <c:ext xmlns:c16="http://schemas.microsoft.com/office/drawing/2014/chart" uri="{C3380CC4-5D6E-409C-BE32-E72D297353CC}">
                <c16:uniqueId val="{00000003-6648-4862-8757-1C7018BC2D35}"/>
              </c:ext>
            </c:extLst>
          </c:dPt>
          <c:dPt>
            <c:idx val="4"/>
            <c:invertIfNegative val="0"/>
            <c:bubble3D val="0"/>
            <c:spPr>
              <a:solidFill>
                <a:srgbClr val="3B3838"/>
              </a:solidFill>
              <a:ln>
                <a:noFill/>
              </a:ln>
              <a:effectLst/>
            </c:spPr>
            <c:extLst>
              <c:ext xmlns:c16="http://schemas.microsoft.com/office/drawing/2014/chart" uri="{C3380CC4-5D6E-409C-BE32-E72D297353CC}">
                <c16:uniqueId val="{00000005-6648-4862-8757-1C7018BC2D35}"/>
              </c:ext>
            </c:extLst>
          </c:dPt>
          <c:dPt>
            <c:idx val="10"/>
            <c:invertIfNegative val="0"/>
            <c:bubble3D val="0"/>
            <c:extLst>
              <c:ext xmlns:c16="http://schemas.microsoft.com/office/drawing/2014/chart" uri="{C3380CC4-5D6E-409C-BE32-E72D297353CC}">
                <c16:uniqueId val="{00000006-6648-4862-8757-1C7018BC2D35}"/>
              </c:ext>
            </c:extLst>
          </c:dPt>
          <c:dPt>
            <c:idx val="13"/>
            <c:invertIfNegative val="0"/>
            <c:bubble3D val="0"/>
            <c:extLst>
              <c:ext xmlns:c16="http://schemas.microsoft.com/office/drawing/2014/chart" uri="{C3380CC4-5D6E-409C-BE32-E72D297353CC}">
                <c16:uniqueId val="{00000007-6648-4862-8757-1C7018BC2D35}"/>
              </c:ext>
            </c:extLst>
          </c:dPt>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48-4862-8757-1C7018BC2D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Ensemble</c:v>
                </c:pt>
                <c:pt idx="2">
                  <c:v>Hommes</c:v>
                </c:pt>
                <c:pt idx="4">
                  <c:v>Femmes</c:v>
                </c:pt>
              </c:strCache>
            </c:strRef>
          </c:cat>
          <c:val>
            <c:numRef>
              <c:f>Feuil1!$B$2:$B$6</c:f>
              <c:numCache>
                <c:formatCode>General</c:formatCode>
                <c:ptCount val="5"/>
                <c:pt idx="0" formatCode="0%">
                  <c:v>0.73</c:v>
                </c:pt>
                <c:pt idx="2" formatCode="0%">
                  <c:v>0.76</c:v>
                </c:pt>
                <c:pt idx="4" formatCode="0%">
                  <c:v>0.65</c:v>
                </c:pt>
              </c:numCache>
            </c:numRef>
          </c:val>
          <c:extLst>
            <c:ext xmlns:c16="http://schemas.microsoft.com/office/drawing/2014/chart" uri="{C3380CC4-5D6E-409C-BE32-E72D297353CC}">
              <c16:uniqueId val="{00000009-6648-4862-8757-1C7018BC2D35}"/>
            </c:ext>
          </c:extLst>
        </c:ser>
        <c:ser>
          <c:idx val="1"/>
          <c:order val="1"/>
          <c:tx>
            <c:strRef>
              <c:f>Feuil1!$C$1</c:f>
              <c:strCache>
                <c:ptCount val="1"/>
                <c:pt idx="0">
                  <c:v>Colonne2</c:v>
                </c:pt>
              </c:strCache>
            </c:strRef>
          </c:tx>
          <c:spPr>
            <a:solidFill>
              <a:schemeClr val="bg1">
                <a:lumMod val="65000"/>
              </a:schemeClr>
            </a:solidFill>
            <a:ln>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Ensemble</c:v>
                </c:pt>
                <c:pt idx="2">
                  <c:v>Hommes</c:v>
                </c:pt>
                <c:pt idx="4">
                  <c:v>Femmes</c:v>
                </c:pt>
              </c:strCache>
            </c:strRef>
          </c:cat>
          <c:val>
            <c:numRef>
              <c:f>Feuil1!$C$2:$C$6</c:f>
              <c:numCache>
                <c:formatCode>General</c:formatCode>
                <c:ptCount val="5"/>
                <c:pt idx="0" formatCode="0%">
                  <c:v>0.27</c:v>
                </c:pt>
                <c:pt idx="2" formatCode="0%">
                  <c:v>0.24</c:v>
                </c:pt>
                <c:pt idx="4" formatCode="0%">
                  <c:v>0.35</c:v>
                </c:pt>
              </c:numCache>
            </c:numRef>
          </c:val>
          <c:extLst>
            <c:ext xmlns:c16="http://schemas.microsoft.com/office/drawing/2014/chart" uri="{C3380CC4-5D6E-409C-BE32-E72D297353CC}">
              <c16:uniqueId val="{0000000A-6648-4862-8757-1C7018BC2D35}"/>
            </c:ext>
          </c:extLst>
        </c:ser>
        <c:dLbls>
          <c:showLegendKey val="0"/>
          <c:showVal val="0"/>
          <c:showCatName val="0"/>
          <c:showSerName val="0"/>
          <c:showPercent val="0"/>
          <c:showBubbleSize val="0"/>
        </c:dLbls>
        <c:gapWidth val="0"/>
        <c:overlap val="100"/>
        <c:axId val="175806336"/>
        <c:axId val="175807872"/>
      </c:barChart>
      <c:catAx>
        <c:axId val="175806336"/>
        <c:scaling>
          <c:orientation val="minMax"/>
        </c:scaling>
        <c:delete val="0"/>
        <c:axPos val="b"/>
        <c:numFmt formatCode="General" sourceLinked="1"/>
        <c:majorTickMark val="out"/>
        <c:minorTickMark val="none"/>
        <c:tickLblPos val="nextTo"/>
        <c:spPr>
          <a:ln>
            <a:noFill/>
          </a:ln>
        </c:spPr>
        <c:txPr>
          <a:bodyPr/>
          <a:lstStyle/>
          <a:p>
            <a:pPr>
              <a:defRPr sz="1200" b="0">
                <a:solidFill>
                  <a:schemeClr val="bg2">
                    <a:lumMod val="25000"/>
                  </a:schemeClr>
                </a:solidFill>
              </a:defRPr>
            </a:pPr>
            <a:endParaRPr lang="fr-FR"/>
          </a:p>
        </c:txPr>
        <c:crossAx val="175807872"/>
        <c:crosses val="autoZero"/>
        <c:auto val="1"/>
        <c:lblAlgn val="ctr"/>
        <c:lblOffset val="100"/>
        <c:noMultiLvlLbl val="0"/>
      </c:catAx>
      <c:valAx>
        <c:axId val="175807872"/>
        <c:scaling>
          <c:orientation val="minMax"/>
        </c:scaling>
        <c:delete val="1"/>
        <c:axPos val="l"/>
        <c:numFmt formatCode="0%" sourceLinked="1"/>
        <c:majorTickMark val="none"/>
        <c:minorTickMark val="none"/>
        <c:tickLblPos val="none"/>
        <c:crossAx val="1758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5231241067025E-2"/>
          <c:y val="8.8104553699125912E-2"/>
          <c:w val="0.91899600403999238"/>
          <c:h val="0.80301006528741847"/>
        </c:manualLayout>
      </c:layout>
      <c:barChart>
        <c:barDir val="col"/>
        <c:grouping val="percentStacked"/>
        <c:varyColors val="0"/>
        <c:ser>
          <c:idx val="0"/>
          <c:order val="0"/>
          <c:tx>
            <c:strRef>
              <c:f>Feuil1!$B$1</c:f>
              <c:strCache>
                <c:ptCount val="1"/>
                <c:pt idx="0">
                  <c:v>Colonne1</c:v>
                </c:pt>
              </c:strCache>
            </c:strRef>
          </c:tx>
          <c:spPr>
            <a:solidFill>
              <a:srgbClr val="3F2880"/>
            </a:solidFill>
            <a:ln>
              <a:noFill/>
            </a:ln>
            <a:effectLst/>
          </c:spPr>
          <c:invertIfNegative val="0"/>
          <c:dPt>
            <c:idx val="0"/>
            <c:invertIfNegative val="0"/>
            <c:bubble3D val="0"/>
            <c:spPr>
              <a:solidFill>
                <a:srgbClr val="3B3838"/>
              </a:solidFill>
              <a:ln>
                <a:noFill/>
              </a:ln>
              <a:effectLst/>
            </c:spPr>
            <c:extLst>
              <c:ext xmlns:c16="http://schemas.microsoft.com/office/drawing/2014/chart" uri="{C3380CC4-5D6E-409C-BE32-E72D297353CC}">
                <c16:uniqueId val="{00000001-BBE5-4D27-AA84-C5A24B76BFA2}"/>
              </c:ext>
            </c:extLst>
          </c:dPt>
          <c:dPt>
            <c:idx val="2"/>
            <c:invertIfNegative val="0"/>
            <c:bubble3D val="0"/>
            <c:spPr>
              <a:solidFill>
                <a:srgbClr val="3B3838"/>
              </a:solidFill>
              <a:ln>
                <a:noFill/>
              </a:ln>
              <a:effectLst/>
            </c:spPr>
            <c:extLst>
              <c:ext xmlns:c16="http://schemas.microsoft.com/office/drawing/2014/chart" uri="{C3380CC4-5D6E-409C-BE32-E72D297353CC}">
                <c16:uniqueId val="{00000003-BBE5-4D27-AA84-C5A24B76BFA2}"/>
              </c:ext>
            </c:extLst>
          </c:dPt>
          <c:dPt>
            <c:idx val="4"/>
            <c:invertIfNegative val="0"/>
            <c:bubble3D val="0"/>
            <c:spPr>
              <a:solidFill>
                <a:srgbClr val="3B3838"/>
              </a:solidFill>
              <a:ln>
                <a:noFill/>
              </a:ln>
              <a:effectLst/>
            </c:spPr>
            <c:extLst>
              <c:ext xmlns:c16="http://schemas.microsoft.com/office/drawing/2014/chart" uri="{C3380CC4-5D6E-409C-BE32-E72D297353CC}">
                <c16:uniqueId val="{00000005-BBE5-4D27-AA84-C5A24B76BFA2}"/>
              </c:ext>
            </c:extLst>
          </c:dPt>
          <c:dPt>
            <c:idx val="10"/>
            <c:invertIfNegative val="0"/>
            <c:bubble3D val="0"/>
            <c:extLst>
              <c:ext xmlns:c16="http://schemas.microsoft.com/office/drawing/2014/chart" uri="{C3380CC4-5D6E-409C-BE32-E72D297353CC}">
                <c16:uniqueId val="{00000006-BBE5-4D27-AA84-C5A24B76BFA2}"/>
              </c:ext>
            </c:extLst>
          </c:dPt>
          <c:dPt>
            <c:idx val="13"/>
            <c:invertIfNegative val="0"/>
            <c:bubble3D val="0"/>
            <c:extLst>
              <c:ext xmlns:c16="http://schemas.microsoft.com/office/drawing/2014/chart" uri="{C3380CC4-5D6E-409C-BE32-E72D297353CC}">
                <c16:uniqueId val="{00000007-BBE5-4D27-AA84-C5A24B76BFA2}"/>
              </c:ext>
            </c:extLst>
          </c:dPt>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E5-4D27-AA84-C5A24B76BFA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Ensemble</c:v>
                </c:pt>
                <c:pt idx="2">
                  <c:v>Hommes</c:v>
                </c:pt>
                <c:pt idx="4">
                  <c:v>Femmes</c:v>
                </c:pt>
              </c:strCache>
            </c:strRef>
          </c:cat>
          <c:val>
            <c:numRef>
              <c:f>Feuil1!$B$2:$B$6</c:f>
              <c:numCache>
                <c:formatCode>General</c:formatCode>
                <c:ptCount val="5"/>
                <c:pt idx="0" formatCode="0%">
                  <c:v>0.63</c:v>
                </c:pt>
                <c:pt idx="2" formatCode="0%">
                  <c:v>0.72</c:v>
                </c:pt>
                <c:pt idx="4" formatCode="0%">
                  <c:v>0.53</c:v>
                </c:pt>
              </c:numCache>
            </c:numRef>
          </c:val>
          <c:extLst>
            <c:ext xmlns:c16="http://schemas.microsoft.com/office/drawing/2014/chart" uri="{C3380CC4-5D6E-409C-BE32-E72D297353CC}">
              <c16:uniqueId val="{00000009-BBE5-4D27-AA84-C5A24B76BFA2}"/>
            </c:ext>
          </c:extLst>
        </c:ser>
        <c:ser>
          <c:idx val="1"/>
          <c:order val="1"/>
          <c:tx>
            <c:strRef>
              <c:f>Feuil1!$C$1</c:f>
              <c:strCache>
                <c:ptCount val="1"/>
                <c:pt idx="0">
                  <c:v>Colonne2</c:v>
                </c:pt>
              </c:strCache>
            </c:strRef>
          </c:tx>
          <c:spPr>
            <a:solidFill>
              <a:schemeClr val="bg1">
                <a:lumMod val="65000"/>
              </a:schemeClr>
            </a:solidFill>
            <a:ln>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Ensemble</c:v>
                </c:pt>
                <c:pt idx="2">
                  <c:v>Hommes</c:v>
                </c:pt>
                <c:pt idx="4">
                  <c:v>Femmes</c:v>
                </c:pt>
              </c:strCache>
            </c:strRef>
          </c:cat>
          <c:val>
            <c:numRef>
              <c:f>Feuil1!$C$2:$C$6</c:f>
              <c:numCache>
                <c:formatCode>General</c:formatCode>
                <c:ptCount val="5"/>
                <c:pt idx="0" formatCode="0%">
                  <c:v>0.37</c:v>
                </c:pt>
                <c:pt idx="2" formatCode="0%">
                  <c:v>0.28000000000000003</c:v>
                </c:pt>
                <c:pt idx="4" formatCode="0%">
                  <c:v>0.47</c:v>
                </c:pt>
              </c:numCache>
            </c:numRef>
          </c:val>
          <c:extLst>
            <c:ext xmlns:c16="http://schemas.microsoft.com/office/drawing/2014/chart" uri="{C3380CC4-5D6E-409C-BE32-E72D297353CC}">
              <c16:uniqueId val="{0000000A-BBE5-4D27-AA84-C5A24B76BFA2}"/>
            </c:ext>
          </c:extLst>
        </c:ser>
        <c:dLbls>
          <c:showLegendKey val="0"/>
          <c:showVal val="0"/>
          <c:showCatName val="0"/>
          <c:showSerName val="0"/>
          <c:showPercent val="0"/>
          <c:showBubbleSize val="0"/>
        </c:dLbls>
        <c:gapWidth val="0"/>
        <c:overlap val="100"/>
        <c:axId val="175806336"/>
        <c:axId val="175807872"/>
      </c:barChart>
      <c:catAx>
        <c:axId val="175806336"/>
        <c:scaling>
          <c:orientation val="minMax"/>
        </c:scaling>
        <c:delete val="0"/>
        <c:axPos val="b"/>
        <c:numFmt formatCode="General" sourceLinked="1"/>
        <c:majorTickMark val="out"/>
        <c:minorTickMark val="none"/>
        <c:tickLblPos val="nextTo"/>
        <c:spPr>
          <a:ln>
            <a:noFill/>
          </a:ln>
        </c:spPr>
        <c:txPr>
          <a:bodyPr/>
          <a:lstStyle/>
          <a:p>
            <a:pPr>
              <a:defRPr sz="1200" b="0">
                <a:solidFill>
                  <a:schemeClr val="bg2">
                    <a:lumMod val="25000"/>
                  </a:schemeClr>
                </a:solidFill>
              </a:defRPr>
            </a:pPr>
            <a:endParaRPr lang="fr-FR"/>
          </a:p>
        </c:txPr>
        <c:crossAx val="175807872"/>
        <c:crosses val="autoZero"/>
        <c:auto val="1"/>
        <c:lblAlgn val="ctr"/>
        <c:lblOffset val="100"/>
        <c:noMultiLvlLbl val="0"/>
      </c:catAx>
      <c:valAx>
        <c:axId val="175807872"/>
        <c:scaling>
          <c:orientation val="minMax"/>
        </c:scaling>
        <c:delete val="1"/>
        <c:axPos val="l"/>
        <c:numFmt formatCode="0%" sourceLinked="1"/>
        <c:majorTickMark val="none"/>
        <c:minorTickMark val="none"/>
        <c:tickLblPos val="none"/>
        <c:crossAx val="1758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3-FFB7-4245-B219-7E530F16858E}"/>
              </c:ext>
            </c:extLst>
          </c:dPt>
          <c:dPt>
            <c:idx val="1"/>
            <c:bubble3D val="0"/>
            <c:spPr>
              <a:solidFill>
                <a:srgbClr val="A6A6A6"/>
              </a:solidFill>
              <a:ln w="19050">
                <a:solidFill>
                  <a:schemeClr val="lt1"/>
                </a:solidFill>
              </a:ln>
              <a:effectLst/>
            </c:spPr>
            <c:extLst>
              <c:ext xmlns:c16="http://schemas.microsoft.com/office/drawing/2014/chart" uri="{C3380CC4-5D6E-409C-BE32-E72D297353CC}">
                <c16:uniqueId val="{00000001-FFB7-4245-B219-7E530F16858E}"/>
              </c:ext>
            </c:extLst>
          </c:dPt>
          <c:dPt>
            <c:idx val="2"/>
            <c:bubble3D val="0"/>
            <c:spPr>
              <a:solidFill>
                <a:srgbClr val="70AD47"/>
              </a:solidFill>
              <a:ln w="19050">
                <a:solidFill>
                  <a:schemeClr val="lt1"/>
                </a:solidFill>
              </a:ln>
              <a:effectLst/>
            </c:spPr>
            <c:extLst>
              <c:ext xmlns:c16="http://schemas.microsoft.com/office/drawing/2014/chart" uri="{C3380CC4-5D6E-409C-BE32-E72D297353CC}">
                <c16:uniqueId val="{00000002-FFB7-4245-B219-7E530F16858E}"/>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4-FFB7-4245-B219-7E530F16858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0.18</c:v>
                </c:pt>
                <c:pt idx="1">
                  <c:v>0.1</c:v>
                </c:pt>
                <c:pt idx="2">
                  <c:v>0.15</c:v>
                </c:pt>
                <c:pt idx="3">
                  <c:v>0.56999999999999995</c:v>
                </c:pt>
              </c:numCache>
            </c:numRef>
          </c:val>
          <c:extLst>
            <c:ext xmlns:c16="http://schemas.microsoft.com/office/drawing/2014/chart" uri="{C3380CC4-5D6E-409C-BE32-E72D297353CC}">
              <c16:uniqueId val="{00000000-FFB7-4245-B219-7E530F16858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4630362313409212"/>
          <c:y val="0.82930957735434274"/>
          <c:w val="0.69507016339966787"/>
          <c:h val="0.139108255545322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25231241067025E-2"/>
          <c:y val="8.8104553699125912E-2"/>
          <c:w val="0.91899600403999238"/>
          <c:h val="0.80301006528741847"/>
        </c:manualLayout>
      </c:layout>
      <c:barChart>
        <c:barDir val="col"/>
        <c:grouping val="percentStacked"/>
        <c:varyColors val="0"/>
        <c:ser>
          <c:idx val="0"/>
          <c:order val="0"/>
          <c:tx>
            <c:strRef>
              <c:f>Feuil1!$B$1</c:f>
              <c:strCache>
                <c:ptCount val="1"/>
                <c:pt idx="0">
                  <c:v>Colonne1</c:v>
                </c:pt>
              </c:strCache>
            </c:strRef>
          </c:tx>
          <c:spPr>
            <a:solidFill>
              <a:srgbClr val="3F2880"/>
            </a:solidFill>
            <a:ln>
              <a:noFill/>
            </a:ln>
            <a:effectLst/>
          </c:spPr>
          <c:invertIfNegative val="0"/>
          <c:dPt>
            <c:idx val="0"/>
            <c:invertIfNegative val="0"/>
            <c:bubble3D val="0"/>
            <c:spPr>
              <a:solidFill>
                <a:srgbClr val="3B3838"/>
              </a:solidFill>
              <a:ln>
                <a:noFill/>
              </a:ln>
              <a:effectLst/>
            </c:spPr>
            <c:extLst>
              <c:ext xmlns:c16="http://schemas.microsoft.com/office/drawing/2014/chart" uri="{C3380CC4-5D6E-409C-BE32-E72D297353CC}">
                <c16:uniqueId val="{00000001-0CA4-4301-A117-745FCA4DC890}"/>
              </c:ext>
            </c:extLst>
          </c:dPt>
          <c:dPt>
            <c:idx val="2"/>
            <c:invertIfNegative val="0"/>
            <c:bubble3D val="0"/>
            <c:spPr>
              <a:solidFill>
                <a:srgbClr val="3B3838"/>
              </a:solidFill>
              <a:ln>
                <a:noFill/>
              </a:ln>
              <a:effectLst/>
            </c:spPr>
            <c:extLst>
              <c:ext xmlns:c16="http://schemas.microsoft.com/office/drawing/2014/chart" uri="{C3380CC4-5D6E-409C-BE32-E72D297353CC}">
                <c16:uniqueId val="{00000003-0CA4-4301-A117-745FCA4DC890}"/>
              </c:ext>
            </c:extLst>
          </c:dPt>
          <c:dPt>
            <c:idx val="4"/>
            <c:invertIfNegative val="0"/>
            <c:bubble3D val="0"/>
            <c:spPr>
              <a:solidFill>
                <a:srgbClr val="3B3838"/>
              </a:solidFill>
              <a:ln>
                <a:noFill/>
              </a:ln>
              <a:effectLst/>
            </c:spPr>
            <c:extLst>
              <c:ext xmlns:c16="http://schemas.microsoft.com/office/drawing/2014/chart" uri="{C3380CC4-5D6E-409C-BE32-E72D297353CC}">
                <c16:uniqueId val="{00000005-0CA4-4301-A117-745FCA4DC890}"/>
              </c:ext>
            </c:extLst>
          </c:dPt>
          <c:dPt>
            <c:idx val="10"/>
            <c:invertIfNegative val="0"/>
            <c:bubble3D val="0"/>
            <c:extLst>
              <c:ext xmlns:c16="http://schemas.microsoft.com/office/drawing/2014/chart" uri="{C3380CC4-5D6E-409C-BE32-E72D297353CC}">
                <c16:uniqueId val="{00000006-0CA4-4301-A117-745FCA4DC890}"/>
              </c:ext>
            </c:extLst>
          </c:dPt>
          <c:dPt>
            <c:idx val="13"/>
            <c:invertIfNegative val="0"/>
            <c:bubble3D val="0"/>
            <c:extLst>
              <c:ext xmlns:c16="http://schemas.microsoft.com/office/drawing/2014/chart" uri="{C3380CC4-5D6E-409C-BE32-E72D297353CC}">
                <c16:uniqueId val="{00000007-0CA4-4301-A117-745FCA4DC890}"/>
              </c:ext>
            </c:extLst>
          </c:dPt>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A4-4301-A117-745FCA4DC89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Ensemble</c:v>
                </c:pt>
                <c:pt idx="2">
                  <c:v>Hommes</c:v>
                </c:pt>
                <c:pt idx="4">
                  <c:v>Femmes</c:v>
                </c:pt>
              </c:strCache>
            </c:strRef>
          </c:cat>
          <c:val>
            <c:numRef>
              <c:f>Feuil1!$B$2:$B$6</c:f>
              <c:numCache>
                <c:formatCode>General</c:formatCode>
                <c:ptCount val="5"/>
                <c:pt idx="0" formatCode="0%">
                  <c:v>0.41</c:v>
                </c:pt>
                <c:pt idx="2" formatCode="0%">
                  <c:v>0.46</c:v>
                </c:pt>
                <c:pt idx="4" formatCode="0%">
                  <c:v>0.37</c:v>
                </c:pt>
              </c:numCache>
            </c:numRef>
          </c:val>
          <c:extLst>
            <c:ext xmlns:c16="http://schemas.microsoft.com/office/drawing/2014/chart" uri="{C3380CC4-5D6E-409C-BE32-E72D297353CC}">
              <c16:uniqueId val="{00000009-0CA4-4301-A117-745FCA4DC890}"/>
            </c:ext>
          </c:extLst>
        </c:ser>
        <c:ser>
          <c:idx val="1"/>
          <c:order val="1"/>
          <c:tx>
            <c:strRef>
              <c:f>Feuil1!$C$1</c:f>
              <c:strCache>
                <c:ptCount val="1"/>
                <c:pt idx="0">
                  <c:v>Colonne2</c:v>
                </c:pt>
              </c:strCache>
            </c:strRef>
          </c:tx>
          <c:spPr>
            <a:solidFill>
              <a:schemeClr val="bg1">
                <a:lumMod val="65000"/>
              </a:schemeClr>
            </a:solidFill>
            <a:ln>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Ensemble</c:v>
                </c:pt>
                <c:pt idx="2">
                  <c:v>Hommes</c:v>
                </c:pt>
                <c:pt idx="4">
                  <c:v>Femmes</c:v>
                </c:pt>
              </c:strCache>
            </c:strRef>
          </c:cat>
          <c:val>
            <c:numRef>
              <c:f>Feuil1!$C$2:$C$6</c:f>
              <c:numCache>
                <c:formatCode>General</c:formatCode>
                <c:ptCount val="5"/>
                <c:pt idx="0" formatCode="0%">
                  <c:v>0.59</c:v>
                </c:pt>
                <c:pt idx="2" formatCode="0%">
                  <c:v>0.54</c:v>
                </c:pt>
                <c:pt idx="4" formatCode="0%">
                  <c:v>0.63</c:v>
                </c:pt>
              </c:numCache>
            </c:numRef>
          </c:val>
          <c:extLst>
            <c:ext xmlns:c16="http://schemas.microsoft.com/office/drawing/2014/chart" uri="{C3380CC4-5D6E-409C-BE32-E72D297353CC}">
              <c16:uniqueId val="{0000000A-0CA4-4301-A117-745FCA4DC890}"/>
            </c:ext>
          </c:extLst>
        </c:ser>
        <c:dLbls>
          <c:showLegendKey val="0"/>
          <c:showVal val="0"/>
          <c:showCatName val="0"/>
          <c:showSerName val="0"/>
          <c:showPercent val="0"/>
          <c:showBubbleSize val="0"/>
        </c:dLbls>
        <c:gapWidth val="0"/>
        <c:overlap val="100"/>
        <c:axId val="175806336"/>
        <c:axId val="175807872"/>
      </c:barChart>
      <c:catAx>
        <c:axId val="175806336"/>
        <c:scaling>
          <c:orientation val="minMax"/>
        </c:scaling>
        <c:delete val="0"/>
        <c:axPos val="b"/>
        <c:numFmt formatCode="General" sourceLinked="1"/>
        <c:majorTickMark val="out"/>
        <c:minorTickMark val="none"/>
        <c:tickLblPos val="nextTo"/>
        <c:spPr>
          <a:ln>
            <a:noFill/>
          </a:ln>
        </c:spPr>
        <c:txPr>
          <a:bodyPr/>
          <a:lstStyle/>
          <a:p>
            <a:pPr>
              <a:defRPr sz="1200" b="0">
                <a:solidFill>
                  <a:schemeClr val="bg2">
                    <a:lumMod val="25000"/>
                  </a:schemeClr>
                </a:solidFill>
              </a:defRPr>
            </a:pPr>
            <a:endParaRPr lang="fr-FR"/>
          </a:p>
        </c:txPr>
        <c:crossAx val="175807872"/>
        <c:crosses val="autoZero"/>
        <c:auto val="1"/>
        <c:lblAlgn val="ctr"/>
        <c:lblOffset val="100"/>
        <c:noMultiLvlLbl val="0"/>
      </c:catAx>
      <c:valAx>
        <c:axId val="175807872"/>
        <c:scaling>
          <c:orientation val="minMax"/>
        </c:scaling>
        <c:delete val="1"/>
        <c:axPos val="l"/>
        <c:numFmt formatCode="0%" sourceLinked="1"/>
        <c:majorTickMark val="none"/>
        <c:minorTickMark val="none"/>
        <c:tickLblPos val="none"/>
        <c:crossAx val="17580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rgbClr val="B4C7E7"/>
            </a:solidFill>
            <a:ln>
              <a:noFill/>
            </a:ln>
            <a:effectLst/>
          </c:spPr>
          <c:invertIfNegative val="0"/>
          <c:dLbls>
            <c:dLbl>
              <c:idx val="0"/>
              <c:layout>
                <c:manualLayout>
                  <c:x val="0"/>
                  <c:y val="2.1824512020236584E-2"/>
                </c:manualLayout>
              </c:layout>
              <c:tx>
                <c:rich>
                  <a:bodyPr/>
                  <a:lstStyle/>
                  <a:p>
                    <a:fld id="{3C2D340A-FC08-416C-A222-7F95E0B6A907}"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F0-4713-9526-F0BC497D3130}"/>
                </c:ext>
              </c:extLst>
            </c:dLbl>
            <c:dLbl>
              <c:idx val="1"/>
              <c:tx>
                <c:rich>
                  <a:bodyPr/>
                  <a:lstStyle/>
                  <a:p>
                    <a:fld id="{88CABE1C-4B8D-40B2-B997-750A8BF11896}"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F0-4713-9526-F0BC497D3130}"/>
                </c:ext>
              </c:extLst>
            </c:dLbl>
            <c:dLbl>
              <c:idx val="2"/>
              <c:tx>
                <c:rich>
                  <a:bodyPr/>
                  <a:lstStyle/>
                  <a:p>
                    <a:fld id="{DEED8C6F-6C49-4000-99B1-F1B0EAC694F9}"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F0-4713-9526-F0BC497D3130}"/>
                </c:ext>
              </c:extLst>
            </c:dLbl>
            <c:dLbl>
              <c:idx val="3"/>
              <c:tx>
                <c:rich>
                  <a:bodyPr/>
                  <a:lstStyle/>
                  <a:p>
                    <a:fld id="{CFC6FBAB-3486-46D9-BF85-DC6060CCE64F}"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1F0-4713-9526-F0BC497D313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1 à 9 salariés</c:v>
                </c:pt>
                <c:pt idx="1">
                  <c:v>10 à 19 salariés</c:v>
                </c:pt>
                <c:pt idx="2">
                  <c:v>20 à 49 salariés</c:v>
                </c:pt>
                <c:pt idx="3">
                  <c:v>50 salariés et plus</c:v>
                </c:pt>
              </c:strCache>
            </c:strRef>
          </c:cat>
          <c:val>
            <c:numRef>
              <c:f>Feuil1!$B$2:$B$5</c:f>
              <c:numCache>
                <c:formatCode>#,##0</c:formatCode>
                <c:ptCount val="4"/>
                <c:pt idx="0">
                  <c:v>2741</c:v>
                </c:pt>
                <c:pt idx="1">
                  <c:v>3021</c:v>
                </c:pt>
                <c:pt idx="2">
                  <c:v>3101</c:v>
                </c:pt>
                <c:pt idx="3">
                  <c:v>3280</c:v>
                </c:pt>
              </c:numCache>
            </c:numRef>
          </c:val>
          <c:extLst>
            <c:ext xmlns:c16="http://schemas.microsoft.com/office/drawing/2014/chart" uri="{C3380CC4-5D6E-409C-BE32-E72D297353CC}">
              <c16:uniqueId val="{00000004-01F0-4713-9526-F0BC497D3130}"/>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8000"/>
          <c:min val="0"/>
        </c:scaling>
        <c:delete val="1"/>
        <c:axPos val="l"/>
        <c:numFmt formatCode="#,##0" sourceLinked="1"/>
        <c:majorTickMark val="out"/>
        <c:minorTickMark val="none"/>
        <c:tickLblPos val="nextTo"/>
        <c:crossAx val="56700905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rgbClr val="B4C7E7"/>
            </a:solidFill>
            <a:ln>
              <a:noFill/>
            </a:ln>
            <a:effectLst/>
          </c:spPr>
          <c:invertIfNegative val="0"/>
          <c:dLbls>
            <c:dLbl>
              <c:idx val="0"/>
              <c:tx>
                <c:rich>
                  <a:bodyPr/>
                  <a:lstStyle/>
                  <a:p>
                    <a:fld id="{3C2D340A-FC08-416C-A222-7F95E0B6A907}"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E0-4A0E-8A6C-59A5ED433008}"/>
                </c:ext>
              </c:extLst>
            </c:dLbl>
            <c:dLbl>
              <c:idx val="1"/>
              <c:tx>
                <c:rich>
                  <a:bodyPr/>
                  <a:lstStyle/>
                  <a:p>
                    <a:fld id="{88CABE1C-4B8D-40B2-B997-750A8BF11896}"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E0-4A0E-8A6C-59A5ED433008}"/>
                </c:ext>
              </c:extLst>
            </c:dLbl>
            <c:dLbl>
              <c:idx val="2"/>
              <c:tx>
                <c:rich>
                  <a:bodyPr/>
                  <a:lstStyle/>
                  <a:p>
                    <a:fld id="{DEED8C6F-6C49-4000-99B1-F1B0EAC694F9}"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E0-4A0E-8A6C-59A5ED433008}"/>
                </c:ext>
              </c:extLst>
            </c:dLbl>
            <c:dLbl>
              <c:idx val="3"/>
              <c:tx>
                <c:rich>
                  <a:bodyPr/>
                  <a:lstStyle/>
                  <a:p>
                    <a:fld id="{CFC6FBAB-3486-46D9-BF85-DC6060CCE64F}"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4E0-4A0E-8A6C-59A5ED43300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Cadres</c:v>
                </c:pt>
                <c:pt idx="1">
                  <c:v>Prof. Inter.</c:v>
                </c:pt>
                <c:pt idx="2">
                  <c:v>Employés</c:v>
                </c:pt>
                <c:pt idx="3">
                  <c:v>Ouvriers</c:v>
                </c:pt>
              </c:strCache>
            </c:strRef>
          </c:cat>
          <c:val>
            <c:numRef>
              <c:f>Feuil1!$B$2:$B$5</c:f>
              <c:numCache>
                <c:formatCode>#,##0</c:formatCode>
                <c:ptCount val="4"/>
                <c:pt idx="0">
                  <c:v>3688</c:v>
                </c:pt>
                <c:pt idx="1">
                  <c:v>2073</c:v>
                </c:pt>
                <c:pt idx="2">
                  <c:v>1930</c:v>
                </c:pt>
                <c:pt idx="3">
                  <c:v>1838</c:v>
                </c:pt>
              </c:numCache>
            </c:numRef>
          </c:val>
          <c:extLst>
            <c:ext xmlns:c16="http://schemas.microsoft.com/office/drawing/2014/chart" uri="{C3380CC4-5D6E-409C-BE32-E72D297353CC}">
              <c16:uniqueId val="{00000002-B4E0-4A0E-8A6C-59A5ED433008}"/>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8000"/>
          <c:min val="0"/>
        </c:scaling>
        <c:delete val="1"/>
        <c:axPos val="l"/>
        <c:numFmt formatCode="#,##0" sourceLinked="1"/>
        <c:majorTickMark val="out"/>
        <c:minorTickMark val="none"/>
        <c:tickLblPos val="nextTo"/>
        <c:crossAx val="56700905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rgbClr val="B4C7E7"/>
            </a:solidFill>
            <a:ln>
              <a:noFill/>
            </a:ln>
            <a:effectLst/>
          </c:spPr>
          <c:invertIfNegative val="0"/>
          <c:dLbls>
            <c:dLbl>
              <c:idx val="0"/>
              <c:tx>
                <c:rich>
                  <a:bodyPr/>
                  <a:lstStyle/>
                  <a:p>
                    <a:fld id="{3C2D340A-FC08-416C-A222-7F95E0B6A907}"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84-41B7-B644-4892ADD0A090}"/>
                </c:ext>
              </c:extLst>
            </c:dLbl>
            <c:dLbl>
              <c:idx val="1"/>
              <c:tx>
                <c:rich>
                  <a:bodyPr/>
                  <a:lstStyle/>
                  <a:p>
                    <a:fld id="{88CABE1C-4B8D-40B2-B997-750A8BF11896}" type="VALUE">
                      <a:rPr lang="en-US" smtClean="0"/>
                      <a:pPr/>
                      <a:t>[VALEUR]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984-41B7-B644-4892ADD0A090}"/>
                </c:ext>
              </c:extLst>
            </c:dLbl>
            <c:dLbl>
              <c:idx val="2"/>
              <c:tx>
                <c:rich>
                  <a:bodyPr/>
                  <a:lstStyle/>
                  <a:p>
                    <a:fld id="{497423DE-E3A2-4E9C-BAA7-6CAADCC9BE63}"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84-41B7-B644-4892ADD0A09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29 ans ou moins</c:v>
                </c:pt>
                <c:pt idx="1">
                  <c:v>Entre 30 et 49 ans</c:v>
                </c:pt>
                <c:pt idx="2">
                  <c:v>50 ans ou plus</c:v>
                </c:pt>
              </c:strCache>
            </c:strRef>
          </c:cat>
          <c:val>
            <c:numRef>
              <c:f>Feuil1!$B$2:$B$4</c:f>
              <c:numCache>
                <c:formatCode>#,##0</c:formatCode>
                <c:ptCount val="3"/>
                <c:pt idx="0">
                  <c:v>2190</c:v>
                </c:pt>
                <c:pt idx="1">
                  <c:v>3230</c:v>
                </c:pt>
                <c:pt idx="2">
                  <c:v>4120</c:v>
                </c:pt>
              </c:numCache>
            </c:numRef>
          </c:val>
          <c:extLst>
            <c:ext xmlns:c16="http://schemas.microsoft.com/office/drawing/2014/chart" uri="{C3380CC4-5D6E-409C-BE32-E72D297353CC}">
              <c16:uniqueId val="{00000000-4984-41B7-B644-4892ADD0A090}"/>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8000"/>
          <c:min val="0"/>
        </c:scaling>
        <c:delete val="1"/>
        <c:axPos val="l"/>
        <c:numFmt formatCode="#,##0" sourceLinked="1"/>
        <c:majorTickMark val="out"/>
        <c:minorTickMark val="none"/>
        <c:tickLblPos val="nextTo"/>
        <c:crossAx val="56700905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2785C2"/>
              </a:solidFill>
              <a:prstDash val="solid"/>
            </a:ln>
          </c:spPr>
          <c:marker>
            <c:symbol val="none"/>
          </c:marker>
          <c:dPt>
            <c:idx val="5"/>
            <c:bubble3D val="0"/>
            <c:extLst>
              <c:ext xmlns:c16="http://schemas.microsoft.com/office/drawing/2014/chart" uri="{C3380CC4-5D6E-409C-BE32-E72D297353CC}">
                <c16:uniqueId val="{00000001-9167-4ABA-BF5E-14796B09D4E8}"/>
              </c:ext>
            </c:extLst>
          </c:dPt>
          <c:dPt>
            <c:idx val="6"/>
            <c:bubble3D val="0"/>
            <c:extLst>
              <c:ext xmlns:c16="http://schemas.microsoft.com/office/drawing/2014/chart" uri="{C3380CC4-5D6E-409C-BE32-E72D297353CC}">
                <c16:uniqueId val="{00000003-9167-4ABA-BF5E-14796B09D4E8}"/>
              </c:ext>
            </c:extLst>
          </c:dPt>
          <c:dLbls>
            <c:dLbl>
              <c:idx val="0"/>
              <c:tx>
                <c:rich>
                  <a:bodyPr/>
                  <a:lstStyle/>
                  <a:p>
                    <a:fld id="{B967C925-3B8F-4961-91E4-1F672956F0AC}" type="YVALUE">
                      <a:rPr lang="en-US" smtClean="0"/>
                      <a:pPr/>
                      <a:t>[VALEUR Y]</a:t>
                    </a:fld>
                    <a:r>
                      <a:rPr lang="en-US" baseline="0"/>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A6-4037-887A-CAFEC23888E4}"/>
                </c:ext>
              </c:extLst>
            </c:dLbl>
            <c:dLbl>
              <c:idx val="1"/>
              <c:delete val="1"/>
              <c:extLst>
                <c:ext xmlns:c15="http://schemas.microsoft.com/office/drawing/2012/chart" uri="{CE6537A1-D6FC-4f65-9D91-7224C49458BB}"/>
                <c:ext xmlns:c16="http://schemas.microsoft.com/office/drawing/2014/chart" uri="{C3380CC4-5D6E-409C-BE32-E72D297353CC}">
                  <c16:uniqueId val="{00000006-9167-4ABA-BF5E-14796B09D4E8}"/>
                </c:ext>
              </c:extLst>
            </c:dLbl>
            <c:dLbl>
              <c:idx val="2"/>
              <c:delete val="1"/>
              <c:extLst>
                <c:ext xmlns:c15="http://schemas.microsoft.com/office/drawing/2012/chart" uri="{CE6537A1-D6FC-4f65-9D91-7224C49458BB}"/>
                <c:ext xmlns:c16="http://schemas.microsoft.com/office/drawing/2014/chart" uri="{C3380CC4-5D6E-409C-BE32-E72D297353CC}">
                  <c16:uniqueId val="{00000007-9167-4ABA-BF5E-14796B09D4E8}"/>
                </c:ext>
              </c:extLst>
            </c:dLbl>
            <c:dLbl>
              <c:idx val="3"/>
              <c:delete val="1"/>
              <c:extLst>
                <c:ext xmlns:c15="http://schemas.microsoft.com/office/drawing/2012/chart" uri="{CE6537A1-D6FC-4f65-9D91-7224C49458BB}"/>
                <c:ext xmlns:c16="http://schemas.microsoft.com/office/drawing/2014/chart" uri="{C3380CC4-5D6E-409C-BE32-E72D297353CC}">
                  <c16:uniqueId val="{00000008-9167-4ABA-BF5E-14796B09D4E8}"/>
                </c:ext>
              </c:extLst>
            </c:dLbl>
            <c:dLbl>
              <c:idx val="4"/>
              <c:tx>
                <c:rich>
                  <a:bodyPr/>
                  <a:lstStyle/>
                  <a:p>
                    <a:fld id="{4EE8CA41-15AD-4B39-9AD7-00EAE795B0D5}" type="YVALUE">
                      <a:rPr lang="en-US" smtClean="0"/>
                      <a:pPr/>
                      <a:t>[VALEUR Y]</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A6-4037-887A-CAFEC23888E4}"/>
                </c:ext>
              </c:extLst>
            </c:dLbl>
            <c:dLbl>
              <c:idx val="5"/>
              <c:layout>
                <c:manualLayout>
                  <c:x val="-3.6627886460677439E-2"/>
                  <c:y val="-9.6432308316109688E-2"/>
                </c:manualLayout>
              </c:layout>
              <c:tx>
                <c:rich>
                  <a:bodyPr/>
                  <a:lstStyle/>
                  <a:p>
                    <a:r>
                      <a:rPr lang="en-US" dirty="0"/>
                      <a:t>3122 €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167-4ABA-BF5E-14796B09D4E8}"/>
                </c:ext>
              </c:extLst>
            </c:dLbl>
            <c:dLbl>
              <c:idx val="6"/>
              <c:layout>
                <c:manualLayout>
                  <c:x val="-3.7892349922425107E-2"/>
                  <c:y val="-9.0003487761702347E-2"/>
                </c:manualLayout>
              </c:layout>
              <c:tx>
                <c:rich>
                  <a:bodyPr/>
                  <a:lstStyle/>
                  <a:p>
                    <a:fld id="{D99A16D1-4318-4E53-97BA-C62686802C81}" type="YVALUE">
                      <a:rPr lang="en-US" smtClean="0"/>
                      <a:pPr/>
                      <a:t>[VALEUR Y]</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67-4ABA-BF5E-14796B09D4E8}"/>
                </c:ext>
              </c:extLst>
            </c:dLbl>
            <c:spPr>
              <a:noFill/>
              <a:ln w="23324">
                <a:noFill/>
              </a:ln>
            </c:spPr>
            <c:txPr>
              <a:bodyPr/>
              <a:lstStyle/>
              <a:p>
                <a:pPr>
                  <a:defRPr sz="1100" b="1">
                    <a:solidFill>
                      <a:srgbClr val="2785C2"/>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Feuil1!$B$2:$B$8</c:f>
              <c:numCache>
                <c:formatCode>#,##0</c:formatCode>
                <c:ptCount val="7"/>
                <c:pt idx="0">
                  <c:v>2890</c:v>
                </c:pt>
                <c:pt idx="1">
                  <c:v>2920</c:v>
                </c:pt>
                <c:pt idx="2">
                  <c:v>2970</c:v>
                </c:pt>
                <c:pt idx="3">
                  <c:v>3010</c:v>
                </c:pt>
                <c:pt idx="4">
                  <c:v>3080</c:v>
                </c:pt>
                <c:pt idx="5" formatCode="General">
                  <c:v>3122</c:v>
                </c:pt>
                <c:pt idx="6" formatCode="General">
                  <c:v>3147</c:v>
                </c:pt>
              </c:numCache>
            </c:numRef>
          </c:yVal>
          <c:smooth val="1"/>
          <c:extLst>
            <c:ext xmlns:c16="http://schemas.microsoft.com/office/drawing/2014/chart" uri="{C3380CC4-5D6E-409C-BE32-E72D297353CC}">
              <c16:uniqueId val="{00000009-9167-4ABA-BF5E-14796B09D4E8}"/>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3500"/>
          <c:min val="2500"/>
        </c:scaling>
        <c:delete val="1"/>
        <c:axPos val="l"/>
        <c:majorGridlines>
          <c:spPr>
            <a:ln>
              <a:noFill/>
              <a:prstDash val="dash"/>
            </a:ln>
          </c:spPr>
        </c:majorGridlines>
        <c:numFmt formatCode="#,##0" sourceLinked="1"/>
        <c:majorTickMark val="out"/>
        <c:minorTickMark val="none"/>
        <c:tickLblPos val="nextTo"/>
        <c:crossAx val="342046816"/>
        <c:crosses val="autoZero"/>
        <c:crossBetween val="midCat"/>
        <c:majorUnit val="1000"/>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2785C2"/>
              </a:solidFill>
              <a:prstDash val="solid"/>
            </a:ln>
          </c:spPr>
          <c:marker>
            <c:symbol val="none"/>
          </c:marker>
          <c:dPt>
            <c:idx val="4"/>
            <c:bubble3D val="0"/>
            <c:extLst>
              <c:ext xmlns:c16="http://schemas.microsoft.com/office/drawing/2014/chart" uri="{C3380CC4-5D6E-409C-BE32-E72D297353CC}">
                <c16:uniqueId val="{00000007-036F-4757-81E8-51538F493766}"/>
              </c:ext>
            </c:extLst>
          </c:dPt>
          <c:dPt>
            <c:idx val="7"/>
            <c:bubble3D val="0"/>
            <c:extLst>
              <c:ext xmlns:c16="http://schemas.microsoft.com/office/drawing/2014/chart" uri="{C3380CC4-5D6E-409C-BE32-E72D297353CC}">
                <c16:uniqueId val="{00000002-036F-4757-81E8-51538F493766}"/>
              </c:ext>
            </c:extLst>
          </c:dPt>
          <c:dLbls>
            <c:dLbl>
              <c:idx val="0"/>
              <c:layout>
                <c:manualLayout>
                  <c:x val="-4.2968465386878395E-2"/>
                  <c:y val="-6.245573858289559E-2"/>
                </c:manualLayout>
              </c:layout>
              <c:tx>
                <c:rich>
                  <a:bodyPr/>
                  <a:lstStyle/>
                  <a:p>
                    <a:r>
                      <a:rPr lang="en-US" dirty="0"/>
                      <a:t>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36F-4757-81E8-51538F493766}"/>
                </c:ext>
              </c:extLst>
            </c:dLbl>
            <c:dLbl>
              <c:idx val="1"/>
              <c:delete val="1"/>
              <c:extLst>
                <c:ext xmlns:c15="http://schemas.microsoft.com/office/drawing/2012/chart" uri="{CE6537A1-D6FC-4f65-9D91-7224C49458BB}"/>
                <c:ext xmlns:c16="http://schemas.microsoft.com/office/drawing/2014/chart" uri="{C3380CC4-5D6E-409C-BE32-E72D297353CC}">
                  <c16:uniqueId val="{00000004-036F-4757-81E8-51538F493766}"/>
                </c:ext>
              </c:extLst>
            </c:dLbl>
            <c:dLbl>
              <c:idx val="2"/>
              <c:layout>
                <c:manualLayout>
                  <c:x val="-4.2413764800214721E-2"/>
                  <c:y val="-8.3574667207295047E-2"/>
                </c:manualLayout>
              </c:layout>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36F-4757-81E8-51538F493766}"/>
                </c:ext>
              </c:extLst>
            </c:dLbl>
            <c:dLbl>
              <c:idx val="3"/>
              <c:layout>
                <c:manualLayout>
                  <c:x val="-2.9352657101165032E-2"/>
                  <c:y val="-7.7145846652887734E-2"/>
                </c:manualLayout>
              </c:layout>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36F-4757-81E8-51538F493766}"/>
                </c:ext>
              </c:extLst>
            </c:dLbl>
            <c:dLbl>
              <c:idx val="4"/>
              <c:delete val="1"/>
              <c:extLst>
                <c:ext xmlns:c15="http://schemas.microsoft.com/office/drawing/2012/chart" uri="{CE6537A1-D6FC-4f65-9D91-7224C49458BB}"/>
                <c:ext xmlns:c16="http://schemas.microsoft.com/office/drawing/2014/chart" uri="{C3380CC4-5D6E-409C-BE32-E72D297353CC}">
                  <c16:uniqueId val="{00000007-036F-4757-81E8-51538F493766}"/>
                </c:ext>
              </c:extLst>
            </c:dLbl>
            <c:spPr>
              <a:noFill/>
              <a:ln w="23324">
                <a:noFill/>
              </a:ln>
            </c:spPr>
            <c:txPr>
              <a:bodyPr/>
              <a:lstStyle/>
              <a:p>
                <a:pPr>
                  <a:defRPr sz="1100" b="1">
                    <a:solidFill>
                      <a:srgbClr val="2785C2"/>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Feuil1!$A$2:$A$6</c:f>
              <c:numCache>
                <c:formatCode>General</c:formatCode>
                <c:ptCount val="5"/>
                <c:pt idx="0">
                  <c:v>0.75</c:v>
                </c:pt>
                <c:pt idx="1">
                  <c:v>3.75</c:v>
                </c:pt>
                <c:pt idx="2">
                  <c:v>6.75</c:v>
                </c:pt>
                <c:pt idx="3">
                  <c:v>9.75</c:v>
                </c:pt>
                <c:pt idx="4">
                  <c:v>12.75</c:v>
                </c:pt>
              </c:numCache>
            </c:numRef>
          </c:xVal>
          <c:yVal>
            <c:numRef>
              <c:f>Feuil1!$B$2:$B$6</c:f>
              <c:numCache>
                <c:formatCode>0.0%</c:formatCode>
                <c:ptCount val="5"/>
                <c:pt idx="0">
                  <c:v>7.0000000000000007E-2</c:v>
                </c:pt>
                <c:pt idx="1">
                  <c:v>0.05</c:v>
                </c:pt>
                <c:pt idx="2">
                  <c:v>0.05</c:v>
                </c:pt>
                <c:pt idx="3">
                  <c:v>2.1999999999999999E-2</c:v>
                </c:pt>
                <c:pt idx="4">
                  <c:v>2.5999999999999999E-2</c:v>
                </c:pt>
              </c:numCache>
            </c:numRef>
          </c:yVal>
          <c:smooth val="1"/>
          <c:extLst>
            <c:ext xmlns:c16="http://schemas.microsoft.com/office/drawing/2014/chart" uri="{C3380CC4-5D6E-409C-BE32-E72D297353CC}">
              <c16:uniqueId val="{00000008-036F-4757-81E8-51538F493766}"/>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0.2"/>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78356595772139E-2"/>
          <c:y val="1.8814814814814815E-2"/>
          <c:w val="0.94094600546298235"/>
          <c:h val="0.82465894903804593"/>
        </c:manualLayout>
      </c:layout>
      <c:barChart>
        <c:barDir val="col"/>
        <c:grouping val="clustered"/>
        <c:varyColors val="0"/>
        <c:ser>
          <c:idx val="0"/>
          <c:order val="0"/>
          <c:tx>
            <c:strRef>
              <c:f>Feuil1!$B$1</c:f>
              <c:strCache>
                <c:ptCount val="1"/>
                <c:pt idx="0">
                  <c:v>2011</c:v>
                </c:pt>
              </c:strCache>
            </c:strRef>
          </c:tx>
          <c:spPr>
            <a:solidFill>
              <a:srgbClr val="B4C7E7"/>
            </a:solidFill>
            <a:ln>
              <a:noFill/>
            </a:ln>
            <a:effectLst/>
          </c:spPr>
          <c:invertIfNegative val="0"/>
          <c:dLbls>
            <c:dLbl>
              <c:idx val="0"/>
              <c:layout>
                <c:manualLayout>
                  <c:x val="-2.9574681568312414E-17"/>
                  <c:y val="1.8814814814814729E-2"/>
                </c:manualLayout>
              </c:layout>
              <c:tx>
                <c:rich>
                  <a:bodyPr/>
                  <a:lstStyle/>
                  <a:p>
                    <a:r>
                      <a:rPr lang="en-US" dirty="0"/>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86D-4DC1-A9CE-8B1700766104}"/>
                </c:ext>
              </c:extLst>
            </c:dLbl>
            <c:dLbl>
              <c:idx val="1"/>
              <c:tx>
                <c:rich>
                  <a:bodyPr/>
                  <a:lstStyle/>
                  <a:p>
                    <a:r>
                      <a:rPr lang="en-US" dirty="0"/>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86D-4DC1-A9CE-8B170076610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Cadres</c:v>
                </c:pt>
                <c:pt idx="1">
                  <c:v>Non cadres</c:v>
                </c:pt>
              </c:strCache>
            </c:strRef>
          </c:cat>
          <c:val>
            <c:numRef>
              <c:f>Feuil1!$B$2:$B$3</c:f>
              <c:numCache>
                <c:formatCode>0%</c:formatCode>
                <c:ptCount val="2"/>
                <c:pt idx="0">
                  <c:v>3.0000000000000001E-3</c:v>
                </c:pt>
                <c:pt idx="1">
                  <c:v>3.1E-2</c:v>
                </c:pt>
              </c:numCache>
            </c:numRef>
          </c:val>
          <c:extLst>
            <c:ext xmlns:c16="http://schemas.microsoft.com/office/drawing/2014/chart" uri="{C3380CC4-5D6E-409C-BE32-E72D297353CC}">
              <c16:uniqueId val="{00000002-C86D-4DC1-A9CE-8B1700766104}"/>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2"/>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00744813896241"/>
          <c:y val="2.7992114854236593E-2"/>
          <c:w val="0.33111179034913557"/>
          <c:h val="0.65877897747193859"/>
        </c:manualLayout>
      </c:layout>
      <c:doughnutChart>
        <c:varyColors val="1"/>
        <c:ser>
          <c:idx val="0"/>
          <c:order val="0"/>
          <c:tx>
            <c:strRef>
              <c:f>Feuil1!$B$1</c:f>
              <c:strCache>
                <c:ptCount val="1"/>
                <c:pt idx="0">
                  <c:v>Ventes</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E904-490C-945D-F4BEE105DAE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E904-490C-945D-F4BEE105DAE7}"/>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E904-490C-945D-F4BEE105DAE7}"/>
              </c:ext>
            </c:extLst>
          </c:dPt>
          <c:dPt>
            <c:idx val="3"/>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7-E904-490C-945D-F4BEE105DAE7}"/>
              </c:ext>
            </c:extLst>
          </c:dPt>
          <c:dLbls>
            <c:dLbl>
              <c:idx val="1"/>
              <c:layout>
                <c:manualLayout>
                  <c:x val="-1.4611713838980448E-2"/>
                  <c:y val="-1.93809466218971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04-490C-945D-F4BEE105DAE7}"/>
                </c:ext>
              </c:extLst>
            </c:dLbl>
            <c:dLbl>
              <c:idx val="2"/>
              <c:layout>
                <c:manualLayout>
                  <c:x val="5.8446855355921791E-2"/>
                  <c:y val="0.11386306140364598"/>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lumMod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0629588452067248E-2"/>
                      <c:h val="7.0788907536479484E-2"/>
                    </c:manualLayout>
                  </c15:layout>
                </c:ext>
                <c:ext xmlns:c16="http://schemas.microsoft.com/office/drawing/2014/chart" uri="{C3380CC4-5D6E-409C-BE32-E72D297353CC}">
                  <c16:uniqueId val="{00000005-E904-490C-945D-F4BEE105DAE7}"/>
                </c:ext>
              </c:extLst>
            </c:dLbl>
            <c:dLbl>
              <c:idx val="3"/>
              <c:layout>
                <c:manualLayout>
                  <c:x val="-3.652928459745116E-2"/>
                  <c:y val="-9.690473310948594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22A35"/>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04-490C-945D-F4BEE105DA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50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CDI</c:v>
                </c:pt>
                <c:pt idx="1">
                  <c:v>CDD</c:v>
                </c:pt>
                <c:pt idx="2">
                  <c:v>Contrat d'apprentissage</c:v>
                </c:pt>
                <c:pt idx="3">
                  <c:v>Autres contrats</c:v>
                </c:pt>
              </c:strCache>
            </c:strRef>
          </c:cat>
          <c:val>
            <c:numRef>
              <c:f>Feuil1!$B$2:$B$5</c:f>
              <c:numCache>
                <c:formatCode>0%</c:formatCode>
                <c:ptCount val="4"/>
                <c:pt idx="0">
                  <c:v>0.93</c:v>
                </c:pt>
                <c:pt idx="1">
                  <c:v>0.03</c:v>
                </c:pt>
                <c:pt idx="2">
                  <c:v>0.01</c:v>
                </c:pt>
                <c:pt idx="3">
                  <c:v>0.03</c:v>
                </c:pt>
              </c:numCache>
            </c:numRef>
          </c:val>
          <c:extLst>
            <c:ext xmlns:c16="http://schemas.microsoft.com/office/drawing/2014/chart" uri="{C3380CC4-5D6E-409C-BE32-E72D297353CC}">
              <c16:uniqueId val="{00000008-E904-490C-945D-F4BEE105DAE7}"/>
            </c:ext>
          </c:extLst>
        </c:ser>
        <c:dLbls>
          <c:showLegendKey val="0"/>
          <c:showVal val="0"/>
          <c:showCatName val="0"/>
          <c:showSerName val="0"/>
          <c:showPercent val="0"/>
          <c:showBubbleSize val="0"/>
          <c:showLeaderLines val="1"/>
        </c:dLbls>
        <c:firstSliceAng val="331"/>
        <c:holeSize val="50"/>
      </c:doughnutChart>
      <c:spPr>
        <a:noFill/>
        <a:ln>
          <a:noFill/>
        </a:ln>
        <a:effectLst/>
      </c:spPr>
    </c:plotArea>
    <c:legend>
      <c:legendPos val="b"/>
      <c:layout>
        <c:manualLayout>
          <c:xMode val="edge"/>
          <c:yMode val="edge"/>
          <c:x val="0.70398412730676196"/>
          <c:y val="9.1644026948672158E-2"/>
          <c:w val="0.26889522787562165"/>
          <c:h val="0.633322409295834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30-4B6A-B888-D9E1E07A7B71}"/>
                </c:ext>
              </c:extLst>
            </c:dLbl>
            <c:dLbl>
              <c:idx val="1"/>
              <c:layout>
                <c:manualLayout>
                  <c:x val="0"/>
                  <c:y val="2.6867980475652108E-2"/>
                </c:manualLayout>
              </c:layout>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30-4B6A-B888-D9E1E07A7B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Hommes</c:v>
                </c:pt>
                <c:pt idx="1">
                  <c:v>Femmes</c:v>
                </c:pt>
              </c:strCache>
            </c:strRef>
          </c:cat>
          <c:val>
            <c:numRef>
              <c:f>Feuil1!$B$2:$B$3</c:f>
              <c:numCache>
                <c:formatCode>0%</c:formatCode>
                <c:ptCount val="2"/>
                <c:pt idx="0">
                  <c:v>0.02</c:v>
                </c:pt>
                <c:pt idx="1">
                  <c:v>0.04</c:v>
                </c:pt>
              </c:numCache>
            </c:numRef>
          </c:val>
          <c:extLst>
            <c:ext xmlns:c16="http://schemas.microsoft.com/office/drawing/2014/chart" uri="{C3380CC4-5D6E-409C-BE32-E72D297353CC}">
              <c16:uniqueId val="{00000003-D330-4B6A-B888-D9E1E07A7B71}"/>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15000000000000002"/>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00744813896241"/>
          <c:y val="2.7992114854236593E-2"/>
          <c:w val="0.33111179034913557"/>
          <c:h val="0.65877897747193859"/>
        </c:manualLayout>
      </c:layout>
      <c:doughnutChart>
        <c:varyColors val="1"/>
        <c:ser>
          <c:idx val="0"/>
          <c:order val="0"/>
          <c:tx>
            <c:strRef>
              <c:f>Feuil1!$B$1</c:f>
              <c:strCache>
                <c:ptCount val="1"/>
                <c:pt idx="0">
                  <c:v>Ventes</c:v>
                </c:pt>
              </c:strCache>
            </c:strRef>
          </c:tx>
          <c:explosion val="1"/>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E904-490C-945D-F4BEE105DAE7}"/>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E904-490C-945D-F4BEE105DAE7}"/>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E904-490C-945D-F4BEE105DAE7}"/>
              </c:ext>
            </c:extLst>
          </c:dPt>
          <c:dPt>
            <c:idx val="3"/>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7-E904-490C-945D-F4BEE105DAE7}"/>
              </c:ext>
            </c:extLst>
          </c:dPt>
          <c:dLbls>
            <c:dLbl>
              <c:idx val="1"/>
              <c:layout>
                <c:manualLayout>
                  <c:x val="0"/>
                  <c:y val="-1.11035390664311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04-490C-945D-F4BEE105DAE7}"/>
                </c:ext>
              </c:extLst>
            </c:dLbl>
            <c:dLbl>
              <c:idx val="2"/>
              <c:layout>
                <c:manualLayout>
                  <c:x val="1.4611713838980358E-2"/>
                  <c:y val="2.6648801605108633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0629588452067248E-2"/>
                      <c:h val="7.0788907536479484E-2"/>
                    </c:manualLayout>
                  </c15:layout>
                </c:ext>
                <c:ext xmlns:c16="http://schemas.microsoft.com/office/drawing/2014/chart" uri="{C3380CC4-5D6E-409C-BE32-E72D297353CC}">
                  <c16:uniqueId val="{00000005-E904-490C-945D-F4BEE105DAE7}"/>
                </c:ext>
              </c:extLst>
            </c:dLbl>
            <c:dLbl>
              <c:idx val="3"/>
              <c:layout>
                <c:manualLayout>
                  <c:x val="-2.4352856398300745E-3"/>
                  <c:y val="-3.8761893243794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04-490C-945D-F4BEE105DA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Temps plein</c:v>
                </c:pt>
                <c:pt idx="1">
                  <c:v>Temps partiel</c:v>
                </c:pt>
              </c:strCache>
            </c:strRef>
          </c:cat>
          <c:val>
            <c:numRef>
              <c:f>Feuil1!$B$2:$B$3</c:f>
              <c:numCache>
                <c:formatCode>0%</c:formatCode>
                <c:ptCount val="2"/>
                <c:pt idx="0">
                  <c:v>0.94</c:v>
                </c:pt>
                <c:pt idx="1">
                  <c:v>0.06</c:v>
                </c:pt>
              </c:numCache>
            </c:numRef>
          </c:val>
          <c:extLst>
            <c:ext xmlns:c16="http://schemas.microsoft.com/office/drawing/2014/chart" uri="{C3380CC4-5D6E-409C-BE32-E72D297353CC}">
              <c16:uniqueId val="{00000008-E904-490C-945D-F4BEE105DAE7}"/>
            </c:ext>
          </c:extLst>
        </c:ser>
        <c:dLbls>
          <c:showLegendKey val="0"/>
          <c:showVal val="0"/>
          <c:showCatName val="0"/>
          <c:showSerName val="0"/>
          <c:showPercent val="0"/>
          <c:showBubbleSize val="0"/>
          <c:showLeaderLines val="1"/>
        </c:dLbls>
        <c:firstSliceAng val="333"/>
        <c:holeSize val="50"/>
      </c:doughnutChart>
      <c:spPr>
        <a:noFill/>
        <a:ln>
          <a:noFill/>
        </a:ln>
        <a:effectLst/>
      </c:spPr>
    </c:plotArea>
    <c:legend>
      <c:legendPos val="b"/>
      <c:layout>
        <c:manualLayout>
          <c:xMode val="edge"/>
          <c:yMode val="edge"/>
          <c:x val="0.67652184115419312"/>
          <c:y val="0.14494163015888942"/>
          <c:w val="0.31857233806425306"/>
          <c:h val="0.405596286488542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4.7373250650501457E-2"/>
          <c:w val="0.43606557138459767"/>
          <c:h val="0.74509046508678467"/>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EBD5-45F8-B3AB-22C5F88A8A74}"/>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EBD5-45F8-B3AB-22C5F88A8A74}"/>
              </c:ext>
            </c:extLst>
          </c:dPt>
          <c:dPt>
            <c:idx val="2"/>
            <c:bubble3D val="0"/>
            <c:spPr>
              <a:solidFill>
                <a:srgbClr val="DA0000"/>
              </a:solidFill>
              <a:ln w="19050">
                <a:solidFill>
                  <a:schemeClr val="lt1"/>
                </a:solidFill>
              </a:ln>
              <a:effectLst/>
            </c:spPr>
            <c:extLst>
              <c:ext xmlns:c16="http://schemas.microsoft.com/office/drawing/2014/chart" uri="{C3380CC4-5D6E-409C-BE32-E72D297353CC}">
                <c16:uniqueId val="{00000005-EBD5-45F8-B3AB-22C5F88A8A74}"/>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EBD5-45F8-B3AB-22C5F88A8A7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Conseil</c:v>
                </c:pt>
                <c:pt idx="1">
                  <c:v>Numérique</c:v>
                </c:pt>
                <c:pt idx="2">
                  <c:v>Ingénierie</c:v>
                </c:pt>
                <c:pt idx="3">
                  <c:v>Evénement</c:v>
                </c:pt>
              </c:strCache>
            </c:strRef>
          </c:cat>
          <c:val>
            <c:numRef>
              <c:f>Feuil1!$B$2:$B$5</c:f>
              <c:numCache>
                <c:formatCode>0%</c:formatCode>
                <c:ptCount val="4"/>
                <c:pt idx="0">
                  <c:v>0.19</c:v>
                </c:pt>
                <c:pt idx="1">
                  <c:v>0.51</c:v>
                </c:pt>
                <c:pt idx="2">
                  <c:v>0.28999999999999998</c:v>
                </c:pt>
                <c:pt idx="3">
                  <c:v>0.01</c:v>
                </c:pt>
              </c:numCache>
            </c:numRef>
          </c:val>
          <c:extLst>
            <c:ext xmlns:c16="http://schemas.microsoft.com/office/drawing/2014/chart" uri="{C3380CC4-5D6E-409C-BE32-E72D297353CC}">
              <c16:uniqueId val="{00000008-EBD5-45F8-B3AB-22C5F88A8A7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0933657983535114"/>
          <c:y val="0.82404588283762037"/>
          <c:w val="0.72895661975684711"/>
          <c:h val="0.154899339095490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37652202080814E-2"/>
          <c:y val="0"/>
          <c:w val="0.87688636764592209"/>
          <c:h val="0.82465894903804593"/>
        </c:manualLayout>
      </c:layout>
      <c:barChart>
        <c:barDir val="col"/>
        <c:grouping val="clustered"/>
        <c:varyColors val="0"/>
        <c:ser>
          <c:idx val="0"/>
          <c:order val="0"/>
          <c:tx>
            <c:strRef>
              <c:f>Feuil1!$B$1</c:f>
              <c:strCache>
                <c:ptCount val="1"/>
                <c:pt idx="0">
                  <c:v>2011</c:v>
                </c:pt>
              </c:strCache>
            </c:strRef>
          </c:tx>
          <c:spPr>
            <a:solidFill>
              <a:schemeClr val="accent1">
                <a:lumMod val="40000"/>
                <a:lumOff val="60000"/>
              </a:schemeClr>
            </a:solidFill>
            <a:ln>
              <a:noFill/>
            </a:ln>
            <a:effectLst/>
          </c:spPr>
          <c:invertIfNegative val="0"/>
          <c:dLbls>
            <c:dLbl>
              <c:idx val="0"/>
              <c:tx>
                <c:rich>
                  <a:bodyPr/>
                  <a:lstStyle/>
                  <a:p>
                    <a:fld id="{3C2D340A-FC08-416C-A222-7F95E0B6A907}"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B8-4238-AF41-B96F530CF204}"/>
                </c:ext>
              </c:extLst>
            </c:dLbl>
            <c:dLbl>
              <c:idx val="1"/>
              <c:layout>
                <c:manualLayout>
                  <c:x val="0"/>
                  <c:y val="2.6867980475652108E-2"/>
                </c:manualLayout>
              </c:layout>
              <c:tx>
                <c:rich>
                  <a:bodyPr/>
                  <a:lstStyle/>
                  <a:p>
                    <a:fld id="{88CABE1C-4B8D-40B2-B997-750A8BF11896}" type="VALUE">
                      <a:rPr lang="en-US" smtClean="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B8-4238-AF41-B96F530CF20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Hommes</c:v>
                </c:pt>
                <c:pt idx="1">
                  <c:v>Femmes</c:v>
                </c:pt>
              </c:strCache>
            </c:strRef>
          </c:cat>
          <c:val>
            <c:numRef>
              <c:f>Feuil1!$B$2:$B$3</c:f>
              <c:numCache>
                <c:formatCode>0%</c:formatCode>
                <c:ptCount val="2"/>
                <c:pt idx="0">
                  <c:v>0.03</c:v>
                </c:pt>
                <c:pt idx="1">
                  <c:v>0.13</c:v>
                </c:pt>
              </c:numCache>
            </c:numRef>
          </c:val>
          <c:extLst>
            <c:ext xmlns:c16="http://schemas.microsoft.com/office/drawing/2014/chart" uri="{C3380CC4-5D6E-409C-BE32-E72D297353CC}">
              <c16:uniqueId val="{00000002-95B8-4238-AF41-B96F530CF204}"/>
            </c:ext>
          </c:extLst>
        </c:ser>
        <c:dLbls>
          <c:showLegendKey val="0"/>
          <c:showVal val="0"/>
          <c:showCatName val="0"/>
          <c:showSerName val="0"/>
          <c:showPercent val="0"/>
          <c:showBubbleSize val="0"/>
        </c:dLbls>
        <c:gapWidth val="219"/>
        <c:overlap val="-27"/>
        <c:axId val="567009056"/>
        <c:axId val="567004792"/>
      </c:barChart>
      <c:catAx>
        <c:axId val="56700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67004792"/>
        <c:crosses val="autoZero"/>
        <c:auto val="1"/>
        <c:lblAlgn val="ctr"/>
        <c:lblOffset val="100"/>
        <c:noMultiLvlLbl val="0"/>
      </c:catAx>
      <c:valAx>
        <c:axId val="567004792"/>
        <c:scaling>
          <c:orientation val="minMax"/>
          <c:max val="0.15000000000000002"/>
          <c:min val="0"/>
        </c:scaling>
        <c:delete val="1"/>
        <c:axPos val="l"/>
        <c:numFmt formatCode="0%" sourceLinked="1"/>
        <c:majorTickMark val="out"/>
        <c:minorTickMark val="none"/>
        <c:tickLblPos val="nextTo"/>
        <c:crossAx val="56700905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2785C2"/>
              </a:solidFill>
              <a:prstDash val="solid"/>
            </a:ln>
          </c:spPr>
          <c:marker>
            <c:spPr>
              <a:noFill/>
              <a:ln w="28575">
                <a:solidFill>
                  <a:schemeClr val="tx1"/>
                </a:solidFill>
                <a:prstDash val="solid"/>
              </a:ln>
            </c:spPr>
          </c:marker>
          <c:dPt>
            <c:idx val="5"/>
            <c:bubble3D val="0"/>
            <c:extLst>
              <c:ext xmlns:c16="http://schemas.microsoft.com/office/drawing/2014/chart" uri="{C3380CC4-5D6E-409C-BE32-E72D297353CC}">
                <c16:uniqueId val="{00000001-2861-447D-9C5A-3B64F35F15A4}"/>
              </c:ext>
            </c:extLst>
          </c:dPt>
          <c:dPt>
            <c:idx val="6"/>
            <c:bubble3D val="0"/>
            <c:extLst>
              <c:ext xmlns:c16="http://schemas.microsoft.com/office/drawing/2014/chart" uri="{C3380CC4-5D6E-409C-BE32-E72D297353CC}">
                <c16:uniqueId val="{00000003-2861-447D-9C5A-3B64F35F15A4}"/>
              </c:ext>
            </c:extLst>
          </c:dPt>
          <c:dPt>
            <c:idx val="7"/>
            <c:bubble3D val="0"/>
            <c:spPr>
              <a:ln w="28575">
                <a:solidFill>
                  <a:srgbClr val="2785C2"/>
                </a:solidFill>
                <a:prstDash val="sysDot"/>
              </a:ln>
            </c:spPr>
            <c:extLst>
              <c:ext xmlns:c16="http://schemas.microsoft.com/office/drawing/2014/chart" uri="{C3380CC4-5D6E-409C-BE32-E72D297353CC}">
                <c16:uniqueId val="{00000002-07A2-4C66-B7AC-2D447A54D8BA}"/>
              </c:ext>
            </c:extLst>
          </c:dPt>
          <c:dLbls>
            <c:dLbl>
              <c:idx val="1"/>
              <c:delete val="1"/>
              <c:extLst>
                <c:ext xmlns:c15="http://schemas.microsoft.com/office/drawing/2012/chart" uri="{CE6537A1-D6FC-4f65-9D91-7224C49458BB}"/>
                <c:ext xmlns:c16="http://schemas.microsoft.com/office/drawing/2014/chart" uri="{C3380CC4-5D6E-409C-BE32-E72D297353CC}">
                  <c16:uniqueId val="{00000006-2861-447D-9C5A-3B64F35F15A4}"/>
                </c:ext>
              </c:extLst>
            </c:dLbl>
            <c:dLbl>
              <c:idx val="2"/>
              <c:delete val="1"/>
              <c:extLst>
                <c:ext xmlns:c15="http://schemas.microsoft.com/office/drawing/2012/chart" uri="{CE6537A1-D6FC-4f65-9D91-7224C49458BB}"/>
                <c:ext xmlns:c16="http://schemas.microsoft.com/office/drawing/2014/chart" uri="{C3380CC4-5D6E-409C-BE32-E72D297353CC}">
                  <c16:uniqueId val="{00000007-2861-447D-9C5A-3B64F35F15A4}"/>
                </c:ext>
              </c:extLst>
            </c:dLbl>
            <c:dLbl>
              <c:idx val="3"/>
              <c:delete val="1"/>
              <c:extLst>
                <c:ext xmlns:c15="http://schemas.microsoft.com/office/drawing/2012/chart" uri="{CE6537A1-D6FC-4f65-9D91-7224C49458BB}"/>
                <c:ext xmlns:c16="http://schemas.microsoft.com/office/drawing/2014/chart" uri="{C3380CC4-5D6E-409C-BE32-E72D297353CC}">
                  <c16:uniqueId val="{00000008-2861-447D-9C5A-3B64F35F15A4}"/>
                </c:ext>
              </c:extLst>
            </c:dLbl>
            <c:dLbl>
              <c:idx val="4"/>
              <c:layout>
                <c:manualLayout>
                  <c:x val="6.8461744132073468E-2"/>
                  <c:y val="-0.2231762524430784"/>
                </c:manualLayout>
              </c:layout>
              <c:tx>
                <c:rich>
                  <a:bodyPr/>
                  <a:lstStyle/>
                  <a:p>
                    <a:r>
                      <a:rPr lang="en-US" sz="1100" b="1" i="0" u="none" strike="noStrike" kern="1200" baseline="0" dirty="0">
                        <a:solidFill>
                          <a:srgbClr val="2785C2"/>
                        </a:solidFill>
                      </a:rPr>
                      <a:t>891 100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D9D-4B2B-9879-55626C06037F}"/>
                </c:ext>
              </c:extLst>
            </c:dLbl>
            <c:dLbl>
              <c:idx val="5"/>
              <c:delete val="1"/>
              <c:extLst>
                <c:ext xmlns:c15="http://schemas.microsoft.com/office/drawing/2012/chart" uri="{CE6537A1-D6FC-4f65-9D91-7224C49458BB}"/>
                <c:ext xmlns:c16="http://schemas.microsoft.com/office/drawing/2014/chart" uri="{C3380CC4-5D6E-409C-BE32-E72D297353CC}">
                  <c16:uniqueId val="{00000001-2861-447D-9C5A-3B64F35F15A4}"/>
                </c:ext>
              </c:extLst>
            </c:dLbl>
            <c:dLbl>
              <c:idx val="6"/>
              <c:layout>
                <c:manualLayout>
                  <c:x val="-5.6978431106526513E-2"/>
                  <c:y val="-7.3828676488082126E-2"/>
                </c:manualLayout>
              </c:layout>
              <c:tx>
                <c:rich>
                  <a:bodyPr/>
                  <a:lstStyle/>
                  <a:p>
                    <a:r>
                      <a:rPr lang="en-US" dirty="0"/>
                      <a:t>952 100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861-447D-9C5A-3B64F35F15A4}"/>
                </c:ext>
              </c:extLst>
            </c:dLbl>
            <c:dLbl>
              <c:idx val="7"/>
              <c:layout>
                <c:manualLayout>
                  <c:x val="-9.1165489770444093E-3"/>
                  <c:y val="0.154291693305775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A2-4C66-B7AC-2D447A54D8BA}"/>
                </c:ext>
              </c:extLst>
            </c:dLbl>
            <c:spPr>
              <a:noFill/>
              <a:ln w="23324">
                <a:noFill/>
              </a:ln>
            </c:spPr>
            <c:txPr>
              <a:bodyPr/>
              <a:lstStyle/>
              <a:p>
                <a:pPr>
                  <a:defRPr sz="1100" b="1">
                    <a:solidFill>
                      <a:srgbClr val="2785C2"/>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Feuil1!$B$2:$B$9</c:f>
              <c:numCache>
                <c:formatCode>General</c:formatCode>
                <c:ptCount val="8"/>
                <c:pt idx="0">
                  <c:v>757100</c:v>
                </c:pt>
                <c:pt idx="1">
                  <c:v>770900</c:v>
                </c:pt>
                <c:pt idx="2">
                  <c:v>791900</c:v>
                </c:pt>
                <c:pt idx="3">
                  <c:v>820200</c:v>
                </c:pt>
                <c:pt idx="4">
                  <c:v>857100</c:v>
                </c:pt>
                <c:pt idx="5" formatCode="0">
                  <c:v>891100</c:v>
                </c:pt>
                <c:pt idx="6">
                  <c:v>952100</c:v>
                </c:pt>
                <c:pt idx="7">
                  <c:v>983519</c:v>
                </c:pt>
              </c:numCache>
            </c:numRef>
          </c:yVal>
          <c:smooth val="1"/>
          <c:extLst>
            <c:ext xmlns:c16="http://schemas.microsoft.com/office/drawing/2014/chart" uri="{C3380CC4-5D6E-409C-BE32-E72D297353CC}">
              <c16:uniqueId val="{00000009-2861-447D-9C5A-3B64F35F15A4}"/>
            </c:ext>
          </c:extLst>
        </c:ser>
        <c:ser>
          <c:idx val="1"/>
          <c:order val="1"/>
          <c:tx>
            <c:strRef>
              <c:f>Feuil1!$C$1</c:f>
              <c:strCache>
                <c:ptCount val="1"/>
                <c:pt idx="0">
                  <c:v>Colonne1</c:v>
                </c:pt>
              </c:strCache>
            </c:strRef>
          </c:tx>
          <c:xVal>
            <c:numRef>
              <c:f>Feuil1!$A$2:$A$9</c:f>
              <c:numCache>
                <c:formatCode>General</c:formatCode>
                <c:ptCount val="8"/>
                <c:pt idx="0">
                  <c:v>0.75</c:v>
                </c:pt>
                <c:pt idx="1">
                  <c:v>2.75</c:v>
                </c:pt>
                <c:pt idx="2">
                  <c:v>4.75</c:v>
                </c:pt>
                <c:pt idx="3">
                  <c:v>6.75</c:v>
                </c:pt>
                <c:pt idx="4">
                  <c:v>8.75</c:v>
                </c:pt>
                <c:pt idx="5">
                  <c:v>10.75</c:v>
                </c:pt>
                <c:pt idx="6">
                  <c:v>12.75</c:v>
                </c:pt>
                <c:pt idx="7">
                  <c:v>14.75</c:v>
                </c:pt>
              </c:numCache>
            </c:numRef>
          </c:xVal>
          <c:yVal>
            <c:numRef>
              <c:f>Feuil1!$C$2:$C$9</c:f>
              <c:numCache>
                <c:formatCode>General</c:formatCode>
                <c:ptCount val="8"/>
                <c:pt idx="0">
                  <c:v>0</c:v>
                </c:pt>
                <c:pt idx="1">
                  <c:v>1.0182274469999999</c:v>
                </c:pt>
                <c:pt idx="2">
                  <c:v>1.027240887</c:v>
                </c:pt>
                <c:pt idx="3">
                  <c:v>1.035736835</c:v>
                </c:pt>
                <c:pt idx="4">
                  <c:v>1.044989027</c:v>
                </c:pt>
                <c:pt idx="5">
                  <c:v>1.0314996030000001</c:v>
                </c:pt>
                <c:pt idx="6">
                  <c:v>1.0315006710000001</c:v>
                </c:pt>
                <c:pt idx="7">
                  <c:v>1.0314996030000001</c:v>
                </c:pt>
              </c:numCache>
            </c:numRef>
          </c:yVal>
          <c:smooth val="1"/>
          <c:extLst>
            <c:ext xmlns:c16="http://schemas.microsoft.com/office/drawing/2014/chart" uri="{C3380CC4-5D6E-409C-BE32-E72D297353CC}">
              <c16:uniqueId val="{0000000A-2861-447D-9C5A-3B64F35F15A4}"/>
            </c:ext>
          </c:extLst>
        </c:ser>
        <c:dLbls>
          <c:showLegendKey val="0"/>
          <c:showVal val="0"/>
          <c:showCatName val="0"/>
          <c:showSerName val="0"/>
          <c:showPercent val="0"/>
          <c:showBubbleSize val="0"/>
        </c:dLbls>
        <c:axId val="342046816"/>
        <c:axId val="342047376"/>
      </c:scatterChart>
      <c:valAx>
        <c:axId val="342046816"/>
        <c:scaling>
          <c:orientation val="minMax"/>
          <c:max val="15"/>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000000"/>
          <c:min val="700000"/>
        </c:scaling>
        <c:delete val="1"/>
        <c:axPos val="l"/>
        <c:majorGridlines>
          <c:spPr>
            <a:ln>
              <a:noFill/>
              <a:prstDash val="dash"/>
            </a:ln>
          </c:spPr>
        </c:majorGridlines>
        <c:numFmt formatCode="General" sourceLinked="1"/>
        <c:majorTickMark val="out"/>
        <c:minorTickMark val="none"/>
        <c:tickLblPos val="nextTo"/>
        <c:crossAx val="342046816"/>
        <c:crosses val="autoZero"/>
        <c:crossBetween val="midCat"/>
        <c:majorUnit val="10000"/>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6856037865507"/>
          <c:y val="7.3691723234113382E-2"/>
          <c:w val="0.43606557138459767"/>
          <c:h val="0.74509046508678467"/>
        </c:manualLayout>
      </c:layout>
      <c:doughnutChart>
        <c:varyColors val="1"/>
        <c:ser>
          <c:idx val="0"/>
          <c:order val="0"/>
          <c:tx>
            <c:strRef>
              <c:f>Feuil1!$B$1</c:f>
              <c:strCache>
                <c:ptCount val="1"/>
                <c:pt idx="0">
                  <c:v>Ventes</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00AB-4D15-B8B1-1322B1F93F7E}"/>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00AB-4D15-B8B1-1322B1F93F7E}"/>
              </c:ext>
            </c:extLst>
          </c:dPt>
          <c:dPt>
            <c:idx val="2"/>
            <c:bubble3D val="0"/>
            <c:spPr>
              <a:solidFill>
                <a:srgbClr val="DA0000"/>
              </a:solidFill>
              <a:ln w="19050">
                <a:solidFill>
                  <a:schemeClr val="lt1"/>
                </a:solidFill>
              </a:ln>
              <a:effectLst/>
            </c:spPr>
            <c:extLst>
              <c:ext xmlns:c16="http://schemas.microsoft.com/office/drawing/2014/chart" uri="{C3380CC4-5D6E-409C-BE32-E72D297353CC}">
                <c16:uniqueId val="{00000005-00AB-4D15-B8B1-1322B1F93F7E}"/>
              </c:ext>
            </c:extLst>
          </c:dPt>
          <c:dPt>
            <c:idx val="3"/>
            <c:bubble3D val="0"/>
            <c:spPr>
              <a:solidFill>
                <a:srgbClr val="CF9607"/>
              </a:solidFill>
              <a:ln w="19050">
                <a:solidFill>
                  <a:schemeClr val="lt1"/>
                </a:solidFill>
              </a:ln>
              <a:effectLst/>
            </c:spPr>
            <c:extLst>
              <c:ext xmlns:c16="http://schemas.microsoft.com/office/drawing/2014/chart" uri="{C3380CC4-5D6E-409C-BE32-E72D297353CC}">
                <c16:uniqueId val="{00000007-00AB-4D15-B8B1-1322B1F93F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Conseil</c:v>
                </c:pt>
                <c:pt idx="1">
                  <c:v>Numérique</c:v>
                </c:pt>
                <c:pt idx="2">
                  <c:v>Ingénierie</c:v>
                </c:pt>
                <c:pt idx="3">
                  <c:v>Evénement</c:v>
                </c:pt>
              </c:strCache>
            </c:strRef>
          </c:cat>
          <c:val>
            <c:numRef>
              <c:f>Feuil1!$B$2:$B$5</c:f>
              <c:numCache>
                <c:formatCode>0%</c:formatCode>
                <c:ptCount val="4"/>
                <c:pt idx="0">
                  <c:v>0.19</c:v>
                </c:pt>
                <c:pt idx="1">
                  <c:v>0.51</c:v>
                </c:pt>
                <c:pt idx="2">
                  <c:v>0.28999999999999998</c:v>
                </c:pt>
                <c:pt idx="3">
                  <c:v>0.01</c:v>
                </c:pt>
              </c:numCache>
            </c:numRef>
          </c:val>
          <c:extLst>
            <c:ext xmlns:c16="http://schemas.microsoft.com/office/drawing/2014/chart" uri="{C3380CC4-5D6E-409C-BE32-E72D297353CC}">
              <c16:uniqueId val="{00000008-00AB-4D15-B8B1-1322B1F93F7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9.0853058185980592E-2"/>
          <c:y val="0.80299110477073099"/>
          <c:w val="0.86758303212712584"/>
          <c:h val="0.154899339095490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06192197710664"/>
          <c:w val="0.99762704214564646"/>
          <c:h val="0.77366949184077138"/>
        </c:manualLayout>
      </c:layout>
      <c:scatterChart>
        <c:scatterStyle val="smoothMarker"/>
        <c:varyColors val="0"/>
        <c:ser>
          <c:idx val="0"/>
          <c:order val="0"/>
          <c:tx>
            <c:strRef>
              <c:f>Feuil1!$B$1</c:f>
              <c:strCache>
                <c:ptCount val="1"/>
                <c:pt idx="0">
                  <c:v>GP</c:v>
                </c:pt>
              </c:strCache>
            </c:strRef>
          </c:tx>
          <c:spPr>
            <a:ln w="28575">
              <a:solidFill>
                <a:srgbClr val="7030A0"/>
              </a:solidFill>
              <a:prstDash val="solid"/>
            </a:ln>
          </c:spPr>
          <c:marker>
            <c:symbol val="none"/>
          </c:marker>
          <c:dPt>
            <c:idx val="4"/>
            <c:bubble3D val="0"/>
            <c:extLst>
              <c:ext xmlns:c16="http://schemas.microsoft.com/office/drawing/2014/chart" uri="{C3380CC4-5D6E-409C-BE32-E72D297353CC}">
                <c16:uniqueId val="{00000001-9E23-4E48-A547-3E9A6A3F1A19}"/>
              </c:ext>
            </c:extLst>
          </c:dPt>
          <c:dPt>
            <c:idx val="5"/>
            <c:bubble3D val="0"/>
            <c:extLst>
              <c:ext xmlns:c16="http://schemas.microsoft.com/office/drawing/2014/chart" uri="{C3380CC4-5D6E-409C-BE32-E72D297353CC}">
                <c16:uniqueId val="{00000003-9E23-4E48-A547-3E9A6A3F1A19}"/>
              </c:ext>
            </c:extLst>
          </c:dPt>
          <c:dLbls>
            <c:dLbl>
              <c:idx val="0"/>
              <c:layout>
                <c:manualLayout>
                  <c:x val="-4.8492008588857841E-2"/>
                  <c:y val="-6.4921455262983013E-2"/>
                </c:manualLayout>
              </c:layout>
              <c:tx>
                <c:rich>
                  <a:bodyPr/>
                  <a:lstStyle/>
                  <a:p>
                    <a:r>
                      <a:rPr lang="en-US" dirty="0"/>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E23-4E48-A547-3E9A6A3F1A19}"/>
                </c:ext>
              </c:extLst>
            </c:dLbl>
            <c:dLbl>
              <c:idx val="3"/>
              <c:layout>
                <c:manualLayout>
                  <c:x val="-7.9869190616942379E-2"/>
                  <c:y val="-6.4921455262983013E-2"/>
                </c:manualLayout>
              </c:layout>
              <c:tx>
                <c:rich>
                  <a:bodyPr/>
                  <a:lstStyle/>
                  <a:p>
                    <a:r>
                      <a:rPr lang="en-US" dirty="0"/>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E23-4E48-A547-3E9A6A3F1A19}"/>
                </c:ext>
              </c:extLst>
            </c:dLbl>
            <c:dLbl>
              <c:idx val="4"/>
              <c:layout>
                <c:manualLayout>
                  <c:x val="0.10225334742776594"/>
                  <c:y val="-7.5854934704444724E-2"/>
                </c:manualLayout>
              </c:layout>
              <c:tx>
                <c:rich>
                  <a:bodyPr/>
                  <a:lstStyle/>
                  <a:p>
                    <a:r>
                      <a:rPr lang="en-US" dirty="0"/>
                      <a:t>51%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E23-4E48-A547-3E9A6A3F1A19}"/>
                </c:ext>
              </c:extLst>
            </c:dLbl>
            <c:spPr>
              <a:noFill/>
              <a:ln>
                <a:noFill/>
              </a:ln>
              <a:effectLst/>
            </c:spPr>
            <c:txPr>
              <a:bodyPr wrap="square" lIns="38100" tIns="19050" rIns="38100" bIns="19050" anchor="ctr">
                <a:spAutoFit/>
              </a:bodyPr>
              <a:lstStyle/>
              <a:p>
                <a:pPr>
                  <a:defRPr sz="1200">
                    <a:solidFill>
                      <a:srgbClr val="7030A0"/>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Feuil1!$A$2:$A$7</c:f>
              <c:numCache>
                <c:formatCode>General</c:formatCode>
                <c:ptCount val="6"/>
                <c:pt idx="0">
                  <c:v>0.75</c:v>
                </c:pt>
                <c:pt idx="1">
                  <c:v>2.75</c:v>
                </c:pt>
                <c:pt idx="2">
                  <c:v>4.75</c:v>
                </c:pt>
                <c:pt idx="3">
                  <c:v>6.75</c:v>
                </c:pt>
                <c:pt idx="4">
                  <c:v>8.75</c:v>
                </c:pt>
                <c:pt idx="5">
                  <c:v>10.75</c:v>
                </c:pt>
              </c:numCache>
            </c:numRef>
          </c:xVal>
          <c:yVal>
            <c:numRef>
              <c:f>Feuil1!$B$2:$B$7</c:f>
              <c:numCache>
                <c:formatCode>0.00%</c:formatCode>
                <c:ptCount val="6"/>
                <c:pt idx="0">
                  <c:v>0.49770743170892739</c:v>
                </c:pt>
                <c:pt idx="1">
                  <c:v>0.49788752696509697</c:v>
                </c:pt>
                <c:pt idx="2">
                  <c:v>0.50047881336720523</c:v>
                </c:pt>
                <c:pt idx="3">
                  <c:v>0.49734724119658819</c:v>
                </c:pt>
                <c:pt idx="4">
                  <c:v>0.51</c:v>
                </c:pt>
                <c:pt idx="5">
                  <c:v>0.51</c:v>
                </c:pt>
              </c:numCache>
            </c:numRef>
          </c:yVal>
          <c:smooth val="1"/>
          <c:extLst>
            <c:ext xmlns:c16="http://schemas.microsoft.com/office/drawing/2014/chart" uri="{C3380CC4-5D6E-409C-BE32-E72D297353CC}">
              <c16:uniqueId val="{0000000A-9E23-4E48-A547-3E9A6A3F1A19}"/>
            </c:ext>
          </c:extLst>
        </c:ser>
        <c:ser>
          <c:idx val="1"/>
          <c:order val="1"/>
          <c:tx>
            <c:strRef>
              <c:f>Feuil1!$C$1</c:f>
              <c:strCache>
                <c:ptCount val="1"/>
                <c:pt idx="0">
                  <c:v>Colonne2</c:v>
                </c:pt>
              </c:strCache>
            </c:strRef>
          </c:tx>
          <c:spPr>
            <a:ln>
              <a:solidFill>
                <a:srgbClr val="FF0000"/>
              </a:solidFill>
              <a:prstDash val="solid"/>
            </a:ln>
          </c:spPr>
          <c:marker>
            <c:symbol val="none"/>
          </c:marker>
          <c:dPt>
            <c:idx val="4"/>
            <c:bubble3D val="0"/>
            <c:extLst>
              <c:ext xmlns:c16="http://schemas.microsoft.com/office/drawing/2014/chart" uri="{C3380CC4-5D6E-409C-BE32-E72D297353CC}">
                <c16:uniqueId val="{0000000C-9E23-4E48-A547-3E9A6A3F1A19}"/>
              </c:ext>
            </c:extLst>
          </c:dPt>
          <c:dPt>
            <c:idx val="5"/>
            <c:bubble3D val="0"/>
            <c:extLst>
              <c:ext xmlns:c16="http://schemas.microsoft.com/office/drawing/2014/chart" uri="{C3380CC4-5D6E-409C-BE32-E72D297353CC}">
                <c16:uniqueId val="{0000000E-9E23-4E48-A547-3E9A6A3F1A19}"/>
              </c:ext>
            </c:extLst>
          </c:dPt>
          <c:dLbls>
            <c:dLbl>
              <c:idx val="0"/>
              <c:layout>
                <c:manualLayout>
                  <c:x val="-4.5639537495395614E-2"/>
                  <c:y val="-9.4431207655248026E-2"/>
                </c:manualLayout>
              </c:layout>
              <c:tx>
                <c:rich>
                  <a:bodyPr/>
                  <a:lstStyle/>
                  <a:p>
                    <a:r>
                      <a:rPr lang="en-US" sz="1200" dirty="0"/>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E23-4E48-A547-3E9A6A3F1A19}"/>
                </c:ext>
              </c:extLst>
            </c:dLbl>
            <c:dLbl>
              <c:idx val="3"/>
              <c:layout>
                <c:manualLayout>
                  <c:x val="-6.8459306243093473E-2"/>
                  <c:y val="-7.0823405741436016E-2"/>
                </c:manualLayout>
              </c:layout>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9E23-4E48-A547-3E9A6A3F1A19}"/>
                </c:ext>
              </c:extLst>
            </c:dLbl>
            <c:dLbl>
              <c:idx val="4"/>
              <c:layout>
                <c:manualLayout>
                  <c:x val="9.7281144781144691E-2"/>
                  <c:y val="-7.8643257765131189E-2"/>
                </c:manualLayout>
              </c:layout>
              <c:tx>
                <c:rich>
                  <a:bodyPr/>
                  <a:lstStyle/>
                  <a:p>
                    <a:r>
                      <a:rPr lang="en-US" dirty="0"/>
                      <a:t>29%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E23-4E48-A547-3E9A6A3F1A19}"/>
                </c:ext>
              </c:extLst>
            </c:dLbl>
            <c:spPr>
              <a:noFill/>
              <a:ln>
                <a:noFill/>
              </a:ln>
              <a:effectLst/>
            </c:spPr>
            <c:txPr>
              <a:bodyPr wrap="square" lIns="38100" tIns="19050" rIns="38100" bIns="19050" anchor="ctr">
                <a:spAutoFit/>
              </a:bodyPr>
              <a:lstStyle/>
              <a:p>
                <a:pPr>
                  <a:defRPr sz="1200">
                    <a:solidFill>
                      <a:srgbClr val="FF0000"/>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Feuil1!$A$2:$A$7</c:f>
              <c:numCache>
                <c:formatCode>General</c:formatCode>
                <c:ptCount val="6"/>
                <c:pt idx="0">
                  <c:v>0.75</c:v>
                </c:pt>
                <c:pt idx="1">
                  <c:v>2.75</c:v>
                </c:pt>
                <c:pt idx="2">
                  <c:v>4.75</c:v>
                </c:pt>
                <c:pt idx="3">
                  <c:v>6.75</c:v>
                </c:pt>
                <c:pt idx="4">
                  <c:v>8.75</c:v>
                </c:pt>
                <c:pt idx="5">
                  <c:v>10.75</c:v>
                </c:pt>
              </c:numCache>
            </c:numRef>
          </c:xVal>
          <c:yVal>
            <c:numRef>
              <c:f>Feuil1!$C$2:$C$7</c:f>
              <c:numCache>
                <c:formatCode>0.00%</c:formatCode>
                <c:ptCount val="6"/>
                <c:pt idx="0">
                  <c:v>0.30305888378474949</c:v>
                </c:pt>
                <c:pt idx="1">
                  <c:v>0.30079201762121999</c:v>
                </c:pt>
                <c:pt idx="2">
                  <c:v>0.29567446736306419</c:v>
                </c:pt>
                <c:pt idx="3">
                  <c:v>0.29399141913063143</c:v>
                </c:pt>
                <c:pt idx="4">
                  <c:v>0.29172455296710192</c:v>
                </c:pt>
                <c:pt idx="5">
                  <c:v>0.28999999999999998</c:v>
                </c:pt>
              </c:numCache>
            </c:numRef>
          </c:yVal>
          <c:smooth val="1"/>
          <c:extLst>
            <c:ext xmlns:c16="http://schemas.microsoft.com/office/drawing/2014/chart" uri="{C3380CC4-5D6E-409C-BE32-E72D297353CC}">
              <c16:uniqueId val="{00000015-9E23-4E48-A547-3E9A6A3F1A19}"/>
            </c:ext>
          </c:extLst>
        </c:ser>
        <c:ser>
          <c:idx val="2"/>
          <c:order val="2"/>
          <c:tx>
            <c:strRef>
              <c:f>Feuil1!$D$1</c:f>
              <c:strCache>
                <c:ptCount val="1"/>
                <c:pt idx="0">
                  <c:v>Colonne4</c:v>
                </c:pt>
              </c:strCache>
            </c:strRef>
          </c:tx>
          <c:spPr>
            <a:ln>
              <a:solidFill>
                <a:srgbClr val="960000"/>
              </a:solidFill>
              <a:prstDash val="solid"/>
            </a:ln>
          </c:spPr>
          <c:marker>
            <c:symbol val="none"/>
          </c:marker>
          <c:dPt>
            <c:idx val="4"/>
            <c:bubble3D val="0"/>
            <c:extLst>
              <c:ext xmlns:c16="http://schemas.microsoft.com/office/drawing/2014/chart" uri="{C3380CC4-5D6E-409C-BE32-E72D297353CC}">
                <c16:uniqueId val="{00000017-9E23-4E48-A547-3E9A6A3F1A19}"/>
              </c:ext>
            </c:extLst>
          </c:dPt>
          <c:dPt>
            <c:idx val="5"/>
            <c:bubble3D val="0"/>
            <c:extLst>
              <c:ext xmlns:c16="http://schemas.microsoft.com/office/drawing/2014/chart" uri="{C3380CC4-5D6E-409C-BE32-E72D297353CC}">
                <c16:uniqueId val="{00000019-9E23-4E48-A547-3E9A6A3F1A19}"/>
              </c:ext>
            </c:extLst>
          </c:dPt>
          <c:dLbls>
            <c:dLbl>
              <c:idx val="0"/>
              <c:layout>
                <c:manualLayout>
                  <c:x val="-5.7049421869244527E-2"/>
                  <c:y val="-4.7215603827624013E-2"/>
                </c:manualLayout>
              </c:layout>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9E23-4E48-A547-3E9A6A3F1A19}"/>
                </c:ext>
              </c:extLst>
            </c:dLbl>
            <c:dLbl>
              <c:idx val="1"/>
              <c:delete val="1"/>
              <c:extLst>
                <c:ext xmlns:c15="http://schemas.microsoft.com/office/drawing/2012/chart" uri="{CE6537A1-D6FC-4f65-9D91-7224C49458BB}"/>
                <c:ext xmlns:c16="http://schemas.microsoft.com/office/drawing/2014/chart" uri="{C3380CC4-5D6E-409C-BE32-E72D297353CC}">
                  <c16:uniqueId val="{0000001D-9E23-4E48-A547-3E9A6A3F1A19}"/>
                </c:ext>
              </c:extLst>
            </c:dLbl>
            <c:dLbl>
              <c:idx val="2"/>
              <c:delete val="1"/>
              <c:extLst>
                <c:ext xmlns:c15="http://schemas.microsoft.com/office/drawing/2012/chart" uri="{CE6537A1-D6FC-4f65-9D91-7224C49458BB}"/>
                <c:ext xmlns:c16="http://schemas.microsoft.com/office/drawing/2014/chart" uri="{C3380CC4-5D6E-409C-BE32-E72D297353CC}">
                  <c16:uniqueId val="{0000001E-9E23-4E48-A547-3E9A6A3F1A19}"/>
                </c:ext>
              </c:extLst>
            </c:dLbl>
            <c:dLbl>
              <c:idx val="3"/>
              <c:layout>
                <c:manualLayout>
                  <c:x val="-6.6261060214548584E-2"/>
                  <c:y val="-5.9019504784530011E-2"/>
                </c:manualLayout>
              </c:layout>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9E23-4E48-A547-3E9A6A3F1A19}"/>
                </c:ext>
              </c:extLst>
            </c:dLbl>
            <c:dLbl>
              <c:idx val="4"/>
              <c:layout>
                <c:manualLayout>
                  <c:x val="0.10006518675123326"/>
                  <c:y val="-6.323916701636885E-2"/>
                </c:manualLayout>
              </c:layout>
              <c:tx>
                <c:rich>
                  <a:bodyPr/>
                  <a:lstStyle/>
                  <a:p>
                    <a:r>
                      <a:rPr lang="en-US" dirty="0"/>
                      <a:t>19%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9E23-4E48-A547-3E9A6A3F1A19}"/>
                </c:ext>
              </c:extLst>
            </c:dLbl>
            <c:dLbl>
              <c:idx val="5"/>
              <c:delete val="1"/>
              <c:extLst>
                <c:ext xmlns:c15="http://schemas.microsoft.com/office/drawing/2012/chart" uri="{CE6537A1-D6FC-4f65-9D91-7224C49458BB}"/>
                <c:ext xmlns:c16="http://schemas.microsoft.com/office/drawing/2014/chart" uri="{C3380CC4-5D6E-409C-BE32-E72D297353CC}">
                  <c16:uniqueId val="{00000019-9E23-4E48-A547-3E9A6A3F1A19}"/>
                </c:ext>
              </c:extLst>
            </c:dLbl>
            <c:spPr>
              <a:noFill/>
              <a:ln>
                <a:noFill/>
              </a:ln>
              <a:effectLst/>
            </c:spPr>
            <c:txPr>
              <a:bodyPr wrap="square" lIns="38100" tIns="19050" rIns="38100" bIns="19050" anchor="ctr">
                <a:spAutoFit/>
              </a:bodyPr>
              <a:lstStyle/>
              <a:p>
                <a:pPr>
                  <a:defRPr sz="1100" b="1">
                    <a:solidFill>
                      <a:srgbClr val="C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Feuil1!$A$2:$A$7</c:f>
              <c:numCache>
                <c:formatCode>General</c:formatCode>
                <c:ptCount val="6"/>
                <c:pt idx="0">
                  <c:v>0.75</c:v>
                </c:pt>
                <c:pt idx="1">
                  <c:v>2.75</c:v>
                </c:pt>
                <c:pt idx="2">
                  <c:v>4.75</c:v>
                </c:pt>
                <c:pt idx="3">
                  <c:v>6.75</c:v>
                </c:pt>
                <c:pt idx="4">
                  <c:v>8.75</c:v>
                </c:pt>
                <c:pt idx="5">
                  <c:v>10.75</c:v>
                </c:pt>
              </c:numCache>
            </c:numRef>
          </c:xVal>
          <c:yVal>
            <c:numRef>
              <c:f>Feuil1!$D$2:$D$7</c:f>
              <c:numCache>
                <c:formatCode>0.00%</c:formatCode>
                <c:ptCount val="6"/>
                <c:pt idx="0">
                  <c:v>0.18483559538819272</c:v>
                </c:pt>
                <c:pt idx="1">
                  <c:v>0.1871274769190131</c:v>
                </c:pt>
                <c:pt idx="2">
                  <c:v>0.18892862589494133</c:v>
                </c:pt>
                <c:pt idx="3">
                  <c:v>0.19400312151147425</c:v>
                </c:pt>
                <c:pt idx="4">
                  <c:v>0.19</c:v>
                </c:pt>
                <c:pt idx="5">
                  <c:v>0.19</c:v>
                </c:pt>
              </c:numCache>
            </c:numRef>
          </c:yVal>
          <c:smooth val="1"/>
          <c:extLst>
            <c:ext xmlns:c16="http://schemas.microsoft.com/office/drawing/2014/chart" uri="{C3380CC4-5D6E-409C-BE32-E72D297353CC}">
              <c16:uniqueId val="{00000020-9E23-4E48-A547-3E9A6A3F1A19}"/>
            </c:ext>
          </c:extLst>
        </c:ser>
        <c:ser>
          <c:idx val="3"/>
          <c:order val="3"/>
          <c:tx>
            <c:strRef>
              <c:f>Feuil1!$E$1</c:f>
              <c:strCache>
                <c:ptCount val="1"/>
                <c:pt idx="0">
                  <c:v>Colonne14</c:v>
                </c:pt>
              </c:strCache>
            </c:strRef>
          </c:tx>
          <c:spPr>
            <a:ln>
              <a:solidFill>
                <a:srgbClr val="CF9607"/>
              </a:solidFill>
              <a:prstDash val="solid"/>
            </a:ln>
          </c:spPr>
          <c:marker>
            <c:symbol val="none"/>
          </c:marker>
          <c:dPt>
            <c:idx val="4"/>
            <c:bubble3D val="0"/>
            <c:extLst>
              <c:ext xmlns:c16="http://schemas.microsoft.com/office/drawing/2014/chart" uri="{C3380CC4-5D6E-409C-BE32-E72D297353CC}">
                <c16:uniqueId val="{00000022-9E23-4E48-A547-3E9A6A3F1A19}"/>
              </c:ext>
            </c:extLst>
          </c:dPt>
          <c:dPt>
            <c:idx val="5"/>
            <c:bubble3D val="0"/>
            <c:extLst>
              <c:ext xmlns:c16="http://schemas.microsoft.com/office/drawing/2014/chart" uri="{C3380CC4-5D6E-409C-BE32-E72D297353CC}">
                <c16:uniqueId val="{00000024-9E23-4E48-A547-3E9A6A3F1A19}"/>
              </c:ext>
            </c:extLst>
          </c:dPt>
          <c:dLbls>
            <c:dLbl>
              <c:idx val="0"/>
              <c:layout>
                <c:manualLayout>
                  <c:x val="-5.41969507757823E-2"/>
                  <c:y val="-4.1313653349171114E-2"/>
                </c:manualLayout>
              </c:layout>
              <c:tx>
                <c:rich>
                  <a:bodyPr wrap="square" lIns="38100" tIns="19050" rIns="38100" bIns="19050" anchor="ctr">
                    <a:spAutoFit/>
                  </a:bodyPr>
                  <a:lstStyle/>
                  <a:p>
                    <a:pPr>
                      <a:defRPr sz="1200" b="1">
                        <a:solidFill>
                          <a:srgbClr val="CF9607"/>
                        </a:solidFill>
                      </a:defRPr>
                    </a:pPr>
                    <a:r>
                      <a:rPr lang="en-US" sz="1200" dirty="0">
                        <a:solidFill>
                          <a:srgbClr val="CF9607"/>
                        </a:solidFill>
                      </a:rPr>
                      <a:t>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9E23-4E48-A547-3E9A6A3F1A19}"/>
                </c:ext>
              </c:extLst>
            </c:dLbl>
            <c:dLbl>
              <c:idx val="1"/>
              <c:delete val="1"/>
              <c:extLst>
                <c:ext xmlns:c15="http://schemas.microsoft.com/office/drawing/2012/chart" uri="{CE6537A1-D6FC-4f65-9D91-7224C49458BB}"/>
                <c:ext xmlns:c16="http://schemas.microsoft.com/office/drawing/2014/chart" uri="{C3380CC4-5D6E-409C-BE32-E72D297353CC}">
                  <c16:uniqueId val="{00000028-9E23-4E48-A547-3E9A6A3F1A19}"/>
                </c:ext>
              </c:extLst>
            </c:dLbl>
            <c:dLbl>
              <c:idx val="2"/>
              <c:delete val="1"/>
              <c:extLst>
                <c:ext xmlns:c15="http://schemas.microsoft.com/office/drawing/2012/chart" uri="{CE6537A1-D6FC-4f65-9D91-7224C49458BB}"/>
                <c:ext xmlns:c16="http://schemas.microsoft.com/office/drawing/2014/chart" uri="{C3380CC4-5D6E-409C-BE32-E72D297353CC}">
                  <c16:uniqueId val="{00000029-9E23-4E48-A547-3E9A6A3F1A19}"/>
                </c:ext>
              </c:extLst>
            </c:dLbl>
            <c:dLbl>
              <c:idx val="3"/>
              <c:layout>
                <c:manualLayout>
                  <c:x val="-5.9823428079242034E-2"/>
                  <c:y val="-4.7215603827624013E-2"/>
                </c:manualLayout>
              </c:layout>
              <c:tx>
                <c:rich>
                  <a:bodyPr wrap="square" lIns="38100" tIns="19050" rIns="38100" bIns="19050" anchor="ctr">
                    <a:spAutoFit/>
                  </a:bodyPr>
                  <a:lstStyle/>
                  <a:p>
                    <a:pPr>
                      <a:defRPr sz="1200" b="1">
                        <a:solidFill>
                          <a:srgbClr val="CF9607"/>
                        </a:solidFill>
                      </a:defRPr>
                    </a:pPr>
                    <a:r>
                      <a:rPr lang="en-US" sz="1200" dirty="0">
                        <a:solidFill>
                          <a:srgbClr val="CF9607"/>
                        </a:solidFill>
                      </a:rPr>
                      <a:t>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9E23-4E48-A547-3E9A6A3F1A19}"/>
                </c:ext>
              </c:extLst>
            </c:dLbl>
            <c:dLbl>
              <c:idx val="4"/>
              <c:layout>
                <c:manualLayout>
                  <c:x val="0.10553030303030303"/>
                  <c:y val="-6.3239167016368961E-2"/>
                </c:manualLayout>
              </c:layout>
              <c:tx>
                <c:rich>
                  <a:bodyPr wrap="square" lIns="38100" tIns="19050" rIns="38100" bIns="19050" anchor="ctr">
                    <a:spAutoFit/>
                  </a:bodyPr>
                  <a:lstStyle/>
                  <a:p>
                    <a:pPr>
                      <a:defRPr sz="1200" b="1">
                        <a:solidFill>
                          <a:srgbClr val="DCB34A"/>
                        </a:solidFill>
                      </a:defRPr>
                    </a:pPr>
                    <a:r>
                      <a:rPr lang="en-US" sz="1200" dirty="0">
                        <a:solidFill>
                          <a:srgbClr val="DCB34A"/>
                        </a:solidFill>
                      </a:rPr>
                      <a:t>1%</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9E23-4E48-A547-3E9A6A3F1A19}"/>
                </c:ext>
              </c:extLst>
            </c:dLbl>
            <c:dLbl>
              <c:idx val="5"/>
              <c:delete val="1"/>
              <c:extLst>
                <c:ext xmlns:c15="http://schemas.microsoft.com/office/drawing/2012/chart" uri="{CE6537A1-D6FC-4f65-9D91-7224C49458BB}"/>
                <c:ext xmlns:c16="http://schemas.microsoft.com/office/drawing/2014/chart" uri="{C3380CC4-5D6E-409C-BE32-E72D297353CC}">
                  <c16:uniqueId val="{00000024-9E23-4E48-A547-3E9A6A3F1A19}"/>
                </c:ext>
              </c:extLst>
            </c:dLbl>
            <c:spPr>
              <a:noFill/>
              <a:ln>
                <a:noFill/>
              </a:ln>
              <a:effectLst/>
            </c:spPr>
            <c:txPr>
              <a:bodyPr wrap="square" lIns="38100" tIns="19050" rIns="38100" bIns="19050" anchor="ctr">
                <a:spAutoFit/>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Feuil1!$A$2:$A$7</c:f>
              <c:numCache>
                <c:formatCode>General</c:formatCode>
                <c:ptCount val="6"/>
                <c:pt idx="0">
                  <c:v>0.75</c:v>
                </c:pt>
                <c:pt idx="1">
                  <c:v>2.75</c:v>
                </c:pt>
                <c:pt idx="2">
                  <c:v>4.75</c:v>
                </c:pt>
                <c:pt idx="3">
                  <c:v>6.75</c:v>
                </c:pt>
                <c:pt idx="4">
                  <c:v>8.75</c:v>
                </c:pt>
                <c:pt idx="5">
                  <c:v>10.75</c:v>
                </c:pt>
              </c:numCache>
            </c:numRef>
          </c:xVal>
          <c:yVal>
            <c:numRef>
              <c:f>Feuil1!$E$2:$E$7</c:f>
              <c:numCache>
                <c:formatCode>0.00%</c:formatCode>
                <c:ptCount val="6"/>
                <c:pt idx="0">
                  <c:v>1.4033333333333335E-2</c:v>
                </c:pt>
                <c:pt idx="1">
                  <c:v>1.4200000000000001E-2</c:v>
                </c:pt>
                <c:pt idx="2">
                  <c:v>1.49E-2</c:v>
                </c:pt>
                <c:pt idx="3">
                  <c:v>1.47E-2</c:v>
                </c:pt>
                <c:pt idx="4">
                  <c:v>1.4533333333333334E-2</c:v>
                </c:pt>
                <c:pt idx="5">
                  <c:v>1.4366666666666668E-2</c:v>
                </c:pt>
              </c:numCache>
            </c:numRef>
          </c:yVal>
          <c:smooth val="1"/>
          <c:extLst>
            <c:ext xmlns:c16="http://schemas.microsoft.com/office/drawing/2014/chart" uri="{C3380CC4-5D6E-409C-BE32-E72D297353CC}">
              <c16:uniqueId val="{0000002B-9E23-4E48-A547-3E9A6A3F1A19}"/>
            </c:ext>
          </c:extLst>
        </c:ser>
        <c:dLbls>
          <c:showLegendKey val="0"/>
          <c:showVal val="0"/>
          <c:showCatName val="0"/>
          <c:showSerName val="0"/>
          <c:showPercent val="0"/>
          <c:showBubbleSize val="0"/>
        </c:dLbls>
        <c:axId val="342046816"/>
        <c:axId val="342047376"/>
      </c:scatterChart>
      <c:valAx>
        <c:axId val="342046816"/>
        <c:scaling>
          <c:orientation val="minMax"/>
          <c:max val="13"/>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0.52"/>
          <c:min val="0"/>
        </c:scaling>
        <c:delete val="1"/>
        <c:axPos val="l"/>
        <c:majorGridlines>
          <c:spPr>
            <a:ln>
              <a:noFill/>
              <a:prstDash val="dash"/>
            </a:ln>
          </c:spPr>
        </c:majorGridlines>
        <c:numFmt formatCode="0.00%" sourceLinked="1"/>
        <c:majorTickMark val="out"/>
        <c:minorTickMark val="none"/>
        <c:tickLblPos val="nextTo"/>
        <c:crossAx val="342046816"/>
        <c:crosses val="autoZero"/>
        <c:crossBetween val="midCat"/>
        <c:majorUnit val="0.52"/>
      </c:valAx>
      <c:spPr>
        <a:noFill/>
        <a:ln w="25381">
          <a:noFill/>
        </a:ln>
      </c:spPr>
    </c:plotArea>
    <c:plotVisOnly val="1"/>
    <c:dispBlanksAs val="gap"/>
    <c:showDLblsOverMax val="0"/>
  </c:chart>
  <c:txPr>
    <a:bodyPr/>
    <a:lstStyle/>
    <a:p>
      <a:pPr>
        <a:defRPr sz="1653"/>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76054364873819"/>
          <c:y val="5.0517391272234667E-2"/>
          <c:w val="0.50478980043825961"/>
          <c:h val="0.72952321450372626"/>
        </c:manualLayout>
      </c:layout>
      <c:doughnutChart>
        <c:varyColors val="1"/>
        <c:ser>
          <c:idx val="0"/>
          <c:order val="0"/>
          <c:tx>
            <c:strRef>
              <c:f>Feuil1!$B$1</c:f>
              <c:strCache>
                <c:ptCount val="1"/>
                <c:pt idx="0">
                  <c:v>Ventes</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5FC9-4E1E-B2EC-319D514515FB}"/>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5FC9-4E1E-B2EC-319D514515F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Hommes</c:v>
                </c:pt>
                <c:pt idx="1">
                  <c:v>Femmes</c:v>
                </c:pt>
              </c:strCache>
            </c:strRef>
          </c:cat>
          <c:val>
            <c:numRef>
              <c:f>Feuil1!$B$2:$B$3</c:f>
              <c:numCache>
                <c:formatCode>0%</c:formatCode>
                <c:ptCount val="2"/>
                <c:pt idx="0">
                  <c:v>0.66</c:v>
                </c:pt>
                <c:pt idx="1">
                  <c:v>0.34</c:v>
                </c:pt>
              </c:numCache>
            </c:numRef>
          </c:val>
          <c:extLst>
            <c:ext xmlns:c16="http://schemas.microsoft.com/office/drawing/2014/chart" uri="{C3380CC4-5D6E-409C-BE32-E72D297353CC}">
              <c16:uniqueId val="{00000006-5FC9-4E1E-B2EC-319D514515FB}"/>
            </c:ext>
          </c:extLst>
        </c:ser>
        <c:dLbls>
          <c:showLegendKey val="0"/>
          <c:showVal val="0"/>
          <c:showCatName val="0"/>
          <c:showSerName val="0"/>
          <c:showPercent val="0"/>
          <c:showBubbleSize val="0"/>
          <c:showLeaderLines val="1"/>
        </c:dLbls>
        <c:firstSliceAng val="180"/>
        <c:holeSize val="50"/>
      </c:doughnutChart>
      <c:spPr>
        <a:noFill/>
        <a:ln>
          <a:noFill/>
        </a:ln>
        <a:effectLst/>
      </c:spPr>
    </c:plotArea>
    <c:legend>
      <c:legendPos val="b"/>
      <c:layout>
        <c:manualLayout>
          <c:xMode val="edge"/>
          <c:yMode val="edge"/>
          <c:x val="0"/>
          <c:y val="0.79129691268367852"/>
          <c:w val="1"/>
          <c:h val="0.122555061753712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prstDash val="solid"/>
            </a:ln>
          </c:spPr>
          <c:marker>
            <c:symbol val="none"/>
          </c:marker>
          <c:dPt>
            <c:idx val="5"/>
            <c:bubble3D val="0"/>
            <c:extLst>
              <c:ext xmlns:c16="http://schemas.microsoft.com/office/drawing/2014/chart" uri="{C3380CC4-5D6E-409C-BE32-E72D297353CC}">
                <c16:uniqueId val="{00000001-4CB1-4D71-B0F5-CE2BFFC21AEF}"/>
              </c:ext>
            </c:extLst>
          </c:dPt>
          <c:dPt>
            <c:idx val="6"/>
            <c:bubble3D val="0"/>
            <c:extLst>
              <c:ext xmlns:c16="http://schemas.microsoft.com/office/drawing/2014/chart" uri="{C3380CC4-5D6E-409C-BE32-E72D297353CC}">
                <c16:uniqueId val="{00000003-4CB1-4D71-B0F5-CE2BFFC21AEF}"/>
              </c:ext>
            </c:extLst>
          </c:dPt>
          <c:dLbls>
            <c:dLbl>
              <c:idx val="0"/>
              <c:tx>
                <c:rich>
                  <a:bodyPr/>
                  <a:lstStyle/>
                  <a:p>
                    <a:r>
                      <a:rPr lang="en-US" dirty="0"/>
                      <a:t>66%</a:t>
                    </a:r>
                    <a:r>
                      <a:rPr lang="en-US" baseline="0" dirty="0"/>
                      <a:t> </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B1-4D71-B0F5-CE2BFFC21AEF}"/>
                </c:ext>
              </c:extLst>
            </c:dLbl>
            <c:dLbl>
              <c:idx val="1"/>
              <c:delete val="1"/>
              <c:extLst>
                <c:ext xmlns:c15="http://schemas.microsoft.com/office/drawing/2012/chart" uri="{CE6537A1-D6FC-4f65-9D91-7224C49458BB}"/>
                <c:ext xmlns:c16="http://schemas.microsoft.com/office/drawing/2014/chart" uri="{C3380CC4-5D6E-409C-BE32-E72D297353CC}">
                  <c16:uniqueId val="{00000007-4CB1-4D71-B0F5-CE2BFFC21AEF}"/>
                </c:ext>
              </c:extLst>
            </c:dLbl>
            <c:dLbl>
              <c:idx val="2"/>
              <c:delete val="1"/>
              <c:extLst>
                <c:ext xmlns:c15="http://schemas.microsoft.com/office/drawing/2012/chart" uri="{CE6537A1-D6FC-4f65-9D91-7224C49458BB}"/>
                <c:ext xmlns:c16="http://schemas.microsoft.com/office/drawing/2014/chart" uri="{C3380CC4-5D6E-409C-BE32-E72D297353CC}">
                  <c16:uniqueId val="{00000008-4CB1-4D71-B0F5-CE2BFFC21AEF}"/>
                </c:ext>
              </c:extLst>
            </c:dLbl>
            <c:dLbl>
              <c:idx val="3"/>
              <c:delete val="1"/>
              <c:extLst>
                <c:ext xmlns:c15="http://schemas.microsoft.com/office/drawing/2012/chart" uri="{CE6537A1-D6FC-4f65-9D91-7224C49458BB}"/>
                <c:ext xmlns:c16="http://schemas.microsoft.com/office/drawing/2014/chart" uri="{C3380CC4-5D6E-409C-BE32-E72D297353CC}">
                  <c16:uniqueId val="{00000009-4CB1-4D71-B0F5-CE2BFFC21AEF}"/>
                </c:ext>
              </c:extLst>
            </c:dLbl>
            <c:dLbl>
              <c:idx val="4"/>
              <c:layout>
                <c:manualLayout>
                  <c:x val="-6.3357111488625717E-2"/>
                  <c:y val="-8.8171020800524802E-2"/>
                </c:manualLayout>
              </c:layout>
              <c:tx>
                <c:rich>
                  <a:bodyPr/>
                  <a:lstStyle/>
                  <a:p>
                    <a:r>
                      <a:rPr lang="en-US" dirty="0"/>
                      <a:t>66%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CB1-4D71-B0F5-CE2BFFC21AEF}"/>
                </c:ext>
              </c:extLst>
            </c:dLbl>
            <c:dLbl>
              <c:idx val="5"/>
              <c:delete val="1"/>
              <c:extLst>
                <c:ext xmlns:c15="http://schemas.microsoft.com/office/drawing/2012/chart" uri="{CE6537A1-D6FC-4f65-9D91-7224C49458BB}"/>
                <c:ext xmlns:c16="http://schemas.microsoft.com/office/drawing/2014/chart" uri="{C3380CC4-5D6E-409C-BE32-E72D297353CC}">
                  <c16:uniqueId val="{00000001-4CB1-4D71-B0F5-CE2BFFC21AEF}"/>
                </c:ext>
              </c:extLst>
            </c:dLbl>
            <c:dLbl>
              <c:idx val="6"/>
              <c:layout>
                <c:manualLayout>
                  <c:x val="-7.1641905550583557E-2"/>
                  <c:y val="-8.3574667207295047E-2"/>
                </c:manualLayout>
              </c:layout>
              <c:tx>
                <c:rich>
                  <a:bodyPr/>
                  <a:lstStyle/>
                  <a:p>
                    <a:r>
                      <a:rPr lang="en-US" dirty="0"/>
                      <a:t>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CB1-4D71-B0F5-CE2BFFC21AEF}"/>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Feuil1!$B$2:$B$8</c:f>
              <c:numCache>
                <c:formatCode>0.0%</c:formatCode>
                <c:ptCount val="7"/>
                <c:pt idx="0">
                  <c:v>0.66100000000000003</c:v>
                </c:pt>
                <c:pt idx="1">
                  <c:v>0.66100000000000003</c:v>
                </c:pt>
                <c:pt idx="2">
                  <c:v>0.66200000000000003</c:v>
                </c:pt>
                <c:pt idx="3">
                  <c:v>0.66200000000000003</c:v>
                </c:pt>
                <c:pt idx="4">
                  <c:v>0.66200000000000003</c:v>
                </c:pt>
                <c:pt idx="5">
                  <c:v>0.66300000000000003</c:v>
                </c:pt>
                <c:pt idx="6">
                  <c:v>0.66300000000000003</c:v>
                </c:pt>
              </c:numCache>
            </c:numRef>
          </c:yVal>
          <c:smooth val="1"/>
          <c:extLst>
            <c:ext xmlns:c16="http://schemas.microsoft.com/office/drawing/2014/chart" uri="{C3380CC4-5D6E-409C-BE32-E72D297353CC}">
              <c16:uniqueId val="{0000000B-4CB1-4D71-B0F5-CE2BFFC21AEF}"/>
            </c:ext>
          </c:extLst>
        </c:ser>
        <c:ser>
          <c:idx val="1"/>
          <c:order val="1"/>
          <c:tx>
            <c:strRef>
              <c:f>Feuil1!$C$1</c:f>
              <c:strCache>
                <c:ptCount val="1"/>
                <c:pt idx="0">
                  <c:v>Colonne1</c:v>
                </c:pt>
              </c:strCache>
            </c:strRef>
          </c:tx>
          <c:spPr>
            <a:ln>
              <a:solidFill>
                <a:srgbClr val="BFBFBF"/>
              </a:solidFill>
              <a:prstDash val="solid"/>
            </a:ln>
          </c:spPr>
          <c:marker>
            <c:symbol val="none"/>
          </c:marker>
          <c:dPt>
            <c:idx val="5"/>
            <c:bubble3D val="0"/>
            <c:extLst>
              <c:ext xmlns:c16="http://schemas.microsoft.com/office/drawing/2014/chart" uri="{C3380CC4-5D6E-409C-BE32-E72D297353CC}">
                <c16:uniqueId val="{00000012-4CB1-4D71-B0F5-CE2BFFC21AEF}"/>
              </c:ext>
            </c:extLst>
          </c:dPt>
          <c:dPt>
            <c:idx val="6"/>
            <c:bubble3D val="0"/>
            <c:extLst>
              <c:ext xmlns:c16="http://schemas.microsoft.com/office/drawing/2014/chart" uri="{C3380CC4-5D6E-409C-BE32-E72D297353CC}">
                <c16:uniqueId val="{00000013-4CB1-4D71-B0F5-CE2BFFC21AEF}"/>
              </c:ext>
            </c:extLst>
          </c:dPt>
          <c:dLbls>
            <c:dLbl>
              <c:idx val="0"/>
              <c:layout>
                <c:manualLayout>
                  <c:x val="-5.72440927947006E-2"/>
                  <c:y val="-7.7145846652887734E-2"/>
                </c:manualLayout>
              </c:layout>
              <c:tx>
                <c:rich>
                  <a:bodyPr/>
                  <a:lstStyle/>
                  <a:p>
                    <a:r>
                      <a:rPr lang="en-US" dirty="0"/>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CB1-4D71-B0F5-CE2BFFC21AEF}"/>
                </c:ext>
              </c:extLst>
            </c:dLbl>
            <c:dLbl>
              <c:idx val="1"/>
              <c:delete val="1"/>
              <c:extLst>
                <c:ext xmlns:c15="http://schemas.microsoft.com/office/drawing/2012/chart" uri="{CE6537A1-D6FC-4f65-9D91-7224C49458BB}"/>
                <c:ext xmlns:c16="http://schemas.microsoft.com/office/drawing/2014/chart" uri="{C3380CC4-5D6E-409C-BE32-E72D297353CC}">
                  <c16:uniqueId val="{0000000E-4CB1-4D71-B0F5-CE2BFFC21AEF}"/>
                </c:ext>
              </c:extLst>
            </c:dLbl>
            <c:dLbl>
              <c:idx val="2"/>
              <c:delete val="1"/>
              <c:extLst>
                <c:ext xmlns:c15="http://schemas.microsoft.com/office/drawing/2012/chart" uri="{CE6537A1-D6FC-4f65-9D91-7224C49458BB}"/>
                <c:ext xmlns:c16="http://schemas.microsoft.com/office/drawing/2014/chart" uri="{C3380CC4-5D6E-409C-BE32-E72D297353CC}">
                  <c16:uniqueId val="{0000000F-4CB1-4D71-B0F5-CE2BFFC21AEF}"/>
                </c:ext>
              </c:extLst>
            </c:dLbl>
            <c:dLbl>
              <c:idx val="3"/>
              <c:delete val="1"/>
              <c:extLst>
                <c:ext xmlns:c15="http://schemas.microsoft.com/office/drawing/2012/chart" uri="{CE6537A1-D6FC-4f65-9D91-7224C49458BB}"/>
                <c:ext xmlns:c16="http://schemas.microsoft.com/office/drawing/2014/chart" uri="{C3380CC4-5D6E-409C-BE32-E72D297353CC}">
                  <c16:uniqueId val="{00000010-4CB1-4D71-B0F5-CE2BFFC21AEF}"/>
                </c:ext>
              </c:extLst>
            </c:dLbl>
            <c:dLbl>
              <c:idx val="4"/>
              <c:layout>
                <c:manualLayout>
                  <c:x val="-6.5829321339613375E-2"/>
                  <c:y val="-6.4288205544073107E-2"/>
                </c:manualLayout>
              </c:layout>
              <c:tx>
                <c:rich>
                  <a:bodyPr/>
                  <a:lstStyle/>
                  <a:p>
                    <a:r>
                      <a:rPr lang="en-US" dirty="0"/>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CB1-4D71-B0F5-CE2BFFC21AEF}"/>
                </c:ext>
              </c:extLst>
            </c:dLbl>
            <c:dLbl>
              <c:idx val="5"/>
              <c:delete val="1"/>
              <c:extLst>
                <c:ext xmlns:c15="http://schemas.microsoft.com/office/drawing/2012/chart" uri="{CE6537A1-D6FC-4f65-9D91-7224C49458BB}"/>
                <c:ext xmlns:c16="http://schemas.microsoft.com/office/drawing/2014/chart" uri="{C3380CC4-5D6E-409C-BE32-E72D297353CC}">
                  <c16:uniqueId val="{00000012-4CB1-4D71-B0F5-CE2BFFC21AEF}"/>
                </c:ext>
              </c:extLst>
            </c:dLbl>
            <c:dLbl>
              <c:idx val="6"/>
              <c:layout>
                <c:manualLayout>
                  <c:x val="-6.4477714995525334E-2"/>
                  <c:y val="-6.4288205544073107E-2"/>
                </c:manualLayout>
              </c:layout>
              <c:tx>
                <c:rich>
                  <a:bodyPr/>
                  <a:lstStyle/>
                  <a:p>
                    <a:r>
                      <a:rPr lang="en-US"/>
                      <a:t>34%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4CB1-4D71-B0F5-CE2BFFC21AEF}"/>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Feuil1!$C$2:$C$8</c:f>
              <c:numCache>
                <c:formatCode>0.0%</c:formatCode>
                <c:ptCount val="7"/>
                <c:pt idx="0">
                  <c:v>0.33900000000000002</c:v>
                </c:pt>
                <c:pt idx="1">
                  <c:v>0.33900000000000002</c:v>
                </c:pt>
                <c:pt idx="2">
                  <c:v>0.33800000000000002</c:v>
                </c:pt>
                <c:pt idx="3">
                  <c:v>0.33800000000000002</c:v>
                </c:pt>
                <c:pt idx="4">
                  <c:v>0.33800000000000002</c:v>
                </c:pt>
                <c:pt idx="5">
                  <c:v>0.33700000000000002</c:v>
                </c:pt>
                <c:pt idx="6">
                  <c:v>0.33700000000000002</c:v>
                </c:pt>
              </c:numCache>
            </c:numRef>
          </c:yVal>
          <c:smooth val="1"/>
          <c:extLst>
            <c:ext xmlns:c16="http://schemas.microsoft.com/office/drawing/2014/chart" uri="{C3380CC4-5D6E-409C-BE32-E72D297353CC}">
              <c16:uniqueId val="{0000000C-4CB1-4D71-B0F5-CE2BFFC21AEF}"/>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948383598051619E-2"/>
          <c:w val="1"/>
          <c:h val="0.89010323280389692"/>
        </c:manualLayout>
      </c:layout>
      <c:scatterChart>
        <c:scatterStyle val="smoothMarker"/>
        <c:varyColors val="0"/>
        <c:ser>
          <c:idx val="0"/>
          <c:order val="0"/>
          <c:tx>
            <c:strRef>
              <c:f>Feuil1!$B$1</c:f>
              <c:strCache>
                <c:ptCount val="1"/>
                <c:pt idx="0">
                  <c:v>GP</c:v>
                </c:pt>
              </c:strCache>
            </c:strRef>
          </c:tx>
          <c:spPr>
            <a:ln w="28575">
              <a:solidFill>
                <a:srgbClr val="FFC000"/>
              </a:solidFill>
              <a:prstDash val="solid"/>
            </a:ln>
          </c:spPr>
          <c:marker>
            <c:symbol val="none"/>
          </c:marker>
          <c:dPt>
            <c:idx val="5"/>
            <c:bubble3D val="0"/>
            <c:extLst>
              <c:ext xmlns:c16="http://schemas.microsoft.com/office/drawing/2014/chart" uri="{C3380CC4-5D6E-409C-BE32-E72D297353CC}">
                <c16:uniqueId val="{00000001-E181-43A7-9D5B-F8221ACFE22F}"/>
              </c:ext>
            </c:extLst>
          </c:dPt>
          <c:dPt>
            <c:idx val="6"/>
            <c:bubble3D val="0"/>
            <c:extLst>
              <c:ext xmlns:c16="http://schemas.microsoft.com/office/drawing/2014/chart" uri="{C3380CC4-5D6E-409C-BE32-E72D297353CC}">
                <c16:uniqueId val="{00000003-E181-43A7-9D5B-F8221ACFE22F}"/>
              </c:ext>
            </c:extLst>
          </c:dPt>
          <c:dLbls>
            <c:dLbl>
              <c:idx val="0"/>
              <c:tx>
                <c:rich>
                  <a:bodyPr/>
                  <a:lstStyle/>
                  <a:p>
                    <a:r>
                      <a:rPr lang="en-US" dirty="0"/>
                      <a:t>70%</a:t>
                    </a:r>
                    <a:r>
                      <a:rPr lang="en-US" baseline="0" dirty="0"/>
                      <a:t> </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181-43A7-9D5B-F8221ACFE22F}"/>
                </c:ext>
              </c:extLst>
            </c:dLbl>
            <c:dLbl>
              <c:idx val="1"/>
              <c:delete val="1"/>
              <c:extLst>
                <c:ext xmlns:c15="http://schemas.microsoft.com/office/drawing/2012/chart" uri="{CE6537A1-D6FC-4f65-9D91-7224C49458BB}"/>
                <c:ext xmlns:c16="http://schemas.microsoft.com/office/drawing/2014/chart" uri="{C3380CC4-5D6E-409C-BE32-E72D297353CC}">
                  <c16:uniqueId val="{00000007-E181-43A7-9D5B-F8221ACFE22F}"/>
                </c:ext>
              </c:extLst>
            </c:dLbl>
            <c:dLbl>
              <c:idx val="2"/>
              <c:delete val="1"/>
              <c:extLst>
                <c:ext xmlns:c15="http://schemas.microsoft.com/office/drawing/2012/chart" uri="{CE6537A1-D6FC-4f65-9D91-7224C49458BB}"/>
                <c:ext xmlns:c16="http://schemas.microsoft.com/office/drawing/2014/chart" uri="{C3380CC4-5D6E-409C-BE32-E72D297353CC}">
                  <c16:uniqueId val="{00000008-E181-43A7-9D5B-F8221ACFE22F}"/>
                </c:ext>
              </c:extLst>
            </c:dLbl>
            <c:dLbl>
              <c:idx val="3"/>
              <c:delete val="1"/>
              <c:extLst>
                <c:ext xmlns:c15="http://schemas.microsoft.com/office/drawing/2012/chart" uri="{CE6537A1-D6FC-4f65-9D91-7224C49458BB}"/>
                <c:ext xmlns:c16="http://schemas.microsoft.com/office/drawing/2014/chart" uri="{C3380CC4-5D6E-409C-BE32-E72D297353CC}">
                  <c16:uniqueId val="{00000009-E181-43A7-9D5B-F8221ACFE22F}"/>
                </c:ext>
              </c:extLst>
            </c:dLbl>
            <c:dLbl>
              <c:idx val="4"/>
              <c:layout>
                <c:manualLayout>
                  <c:x val="-8.6592396833429078E-2"/>
                  <c:y val="-8.8171020800524857E-2"/>
                </c:manualLayout>
              </c:layout>
              <c:tx>
                <c:rich>
                  <a:bodyPr/>
                  <a:lstStyle/>
                  <a:p>
                    <a:r>
                      <a:rPr lang="en-US" dirty="0"/>
                      <a:t>70%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181-43A7-9D5B-F8221ACFE22F}"/>
                </c:ext>
              </c:extLst>
            </c:dLbl>
            <c:dLbl>
              <c:idx val="5"/>
              <c:delete val="1"/>
              <c:extLst>
                <c:ext xmlns:c15="http://schemas.microsoft.com/office/drawing/2012/chart" uri="{CE6537A1-D6FC-4f65-9D91-7224C49458BB}"/>
                <c:ext xmlns:c16="http://schemas.microsoft.com/office/drawing/2014/chart" uri="{C3380CC4-5D6E-409C-BE32-E72D297353CC}">
                  <c16:uniqueId val="{00000001-E181-43A7-9D5B-F8221ACFE22F}"/>
                </c:ext>
              </c:extLst>
            </c:dLbl>
            <c:dLbl>
              <c:idx val="6"/>
              <c:layout>
                <c:manualLayout>
                  <c:x val="-7.5049460175733454E-2"/>
                  <c:y val="-8.3574667207295047E-2"/>
                </c:manualLayout>
              </c:layout>
              <c:tx>
                <c:rich>
                  <a:bodyPr/>
                  <a:lstStyle/>
                  <a:p>
                    <a:r>
                      <a:rPr lang="en-US" dirty="0"/>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181-43A7-9D5B-F8221ACFE22F}"/>
                </c:ext>
              </c:extLst>
            </c:dLbl>
            <c:spPr>
              <a:noFill/>
              <a:ln w="23324">
                <a:noFill/>
              </a:ln>
            </c:spPr>
            <c:txPr>
              <a:bodyPr/>
              <a:lstStyle/>
              <a:p>
                <a:pPr>
                  <a:defRPr sz="1100" b="1">
                    <a:solidFill>
                      <a:srgbClr val="FFC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Feuil1!$B$2:$B$8</c:f>
              <c:numCache>
                <c:formatCode>0.0%</c:formatCode>
                <c:ptCount val="7"/>
                <c:pt idx="0">
                  <c:v>0.7</c:v>
                </c:pt>
                <c:pt idx="1">
                  <c:v>0.7</c:v>
                </c:pt>
                <c:pt idx="2">
                  <c:v>0.7</c:v>
                </c:pt>
                <c:pt idx="3">
                  <c:v>0.7</c:v>
                </c:pt>
                <c:pt idx="4">
                  <c:v>0.7</c:v>
                </c:pt>
                <c:pt idx="5">
                  <c:v>0.7</c:v>
                </c:pt>
                <c:pt idx="6">
                  <c:v>0.7</c:v>
                </c:pt>
              </c:numCache>
            </c:numRef>
          </c:yVal>
          <c:smooth val="1"/>
          <c:extLst>
            <c:ext xmlns:c16="http://schemas.microsoft.com/office/drawing/2014/chart" uri="{C3380CC4-5D6E-409C-BE32-E72D297353CC}">
              <c16:uniqueId val="{0000000B-E181-43A7-9D5B-F8221ACFE22F}"/>
            </c:ext>
          </c:extLst>
        </c:ser>
        <c:ser>
          <c:idx val="1"/>
          <c:order val="1"/>
          <c:tx>
            <c:strRef>
              <c:f>Feuil1!$C$1</c:f>
              <c:strCache>
                <c:ptCount val="1"/>
                <c:pt idx="0">
                  <c:v>Colonne1</c:v>
                </c:pt>
              </c:strCache>
            </c:strRef>
          </c:tx>
          <c:spPr>
            <a:ln>
              <a:solidFill>
                <a:srgbClr val="BFBFBF"/>
              </a:solidFill>
              <a:prstDash val="solid"/>
            </a:ln>
          </c:spPr>
          <c:marker>
            <c:symbol val="none"/>
          </c:marker>
          <c:dPt>
            <c:idx val="5"/>
            <c:bubble3D val="0"/>
            <c:extLst>
              <c:ext xmlns:c16="http://schemas.microsoft.com/office/drawing/2014/chart" uri="{C3380CC4-5D6E-409C-BE32-E72D297353CC}">
                <c16:uniqueId val="{0000000D-E181-43A7-9D5B-F8221ACFE22F}"/>
              </c:ext>
            </c:extLst>
          </c:dPt>
          <c:dPt>
            <c:idx val="6"/>
            <c:bubble3D val="0"/>
            <c:extLst>
              <c:ext xmlns:c16="http://schemas.microsoft.com/office/drawing/2014/chart" uri="{C3380CC4-5D6E-409C-BE32-E72D297353CC}">
                <c16:uniqueId val="{0000000F-E181-43A7-9D5B-F8221ACFE22F}"/>
              </c:ext>
            </c:extLst>
          </c:dPt>
          <c:dLbls>
            <c:dLbl>
              <c:idx val="0"/>
              <c:layout>
                <c:manualLayout>
                  <c:x val="-5.72440927947006E-2"/>
                  <c:y val="-7.7145846652887734E-2"/>
                </c:manualLayout>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181-43A7-9D5B-F8221ACFE22F}"/>
                </c:ext>
              </c:extLst>
            </c:dLbl>
            <c:dLbl>
              <c:idx val="1"/>
              <c:delete val="1"/>
              <c:extLst>
                <c:ext xmlns:c15="http://schemas.microsoft.com/office/drawing/2012/chart" uri="{CE6537A1-D6FC-4f65-9D91-7224C49458BB}"/>
                <c:ext xmlns:c16="http://schemas.microsoft.com/office/drawing/2014/chart" uri="{C3380CC4-5D6E-409C-BE32-E72D297353CC}">
                  <c16:uniqueId val="{00000013-E181-43A7-9D5B-F8221ACFE22F}"/>
                </c:ext>
              </c:extLst>
            </c:dLbl>
            <c:dLbl>
              <c:idx val="2"/>
              <c:delete val="1"/>
              <c:extLst>
                <c:ext xmlns:c15="http://schemas.microsoft.com/office/drawing/2012/chart" uri="{CE6537A1-D6FC-4f65-9D91-7224C49458BB}"/>
                <c:ext xmlns:c16="http://schemas.microsoft.com/office/drawing/2014/chart" uri="{C3380CC4-5D6E-409C-BE32-E72D297353CC}">
                  <c16:uniqueId val="{00000014-E181-43A7-9D5B-F8221ACFE22F}"/>
                </c:ext>
              </c:extLst>
            </c:dLbl>
            <c:dLbl>
              <c:idx val="3"/>
              <c:delete val="1"/>
              <c:extLst>
                <c:ext xmlns:c15="http://schemas.microsoft.com/office/drawing/2012/chart" uri="{CE6537A1-D6FC-4f65-9D91-7224C49458BB}"/>
                <c:ext xmlns:c16="http://schemas.microsoft.com/office/drawing/2014/chart" uri="{C3380CC4-5D6E-409C-BE32-E72D297353CC}">
                  <c16:uniqueId val="{00000015-E181-43A7-9D5B-F8221ACFE22F}"/>
                </c:ext>
              </c:extLst>
            </c:dLbl>
            <c:dLbl>
              <c:idx val="4"/>
              <c:layout>
                <c:manualLayout>
                  <c:x val="-8.0796824347251647E-2"/>
                  <c:y val="-5.7859384989665801E-2"/>
                </c:manualLayout>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181-43A7-9D5B-F8221ACFE22F}"/>
                </c:ext>
              </c:extLst>
            </c:dLbl>
            <c:dLbl>
              <c:idx val="5"/>
              <c:delete val="1"/>
              <c:extLst>
                <c:ext xmlns:c15="http://schemas.microsoft.com/office/drawing/2012/chart" uri="{CE6537A1-D6FC-4f65-9D91-7224C49458BB}"/>
                <c:ext xmlns:c16="http://schemas.microsoft.com/office/drawing/2014/chart" uri="{C3380CC4-5D6E-409C-BE32-E72D297353CC}">
                  <c16:uniqueId val="{0000000D-E181-43A7-9D5B-F8221ACFE22F}"/>
                </c:ext>
              </c:extLst>
            </c:dLbl>
            <c:dLbl>
              <c:idx val="6"/>
              <c:layout>
                <c:manualLayout>
                  <c:x val="-6.7149516999340464E-2"/>
                  <c:y val="-5.7859384989665801E-2"/>
                </c:manualLayout>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181-43A7-9D5B-F8221ACFE22F}"/>
                </c:ext>
              </c:extLst>
            </c:dLbl>
            <c:spPr>
              <a:noFill/>
              <a:ln>
                <a:noFill/>
              </a:ln>
              <a:effectLst/>
            </c:spPr>
            <c:txPr>
              <a:bodyPr wrap="square" lIns="38100" tIns="19050" rIns="38100" bIns="19050" anchor="ctr">
                <a:spAutoFit/>
              </a:bodyPr>
              <a:lstStyle/>
              <a:p>
                <a:pPr>
                  <a:defRPr sz="1100" b="1">
                    <a:solidFill>
                      <a:srgbClr val="BFBFB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Feuil1!$A$2:$A$8</c:f>
              <c:numCache>
                <c:formatCode>General</c:formatCode>
                <c:ptCount val="7"/>
                <c:pt idx="0">
                  <c:v>0.75</c:v>
                </c:pt>
                <c:pt idx="1">
                  <c:v>2.75</c:v>
                </c:pt>
                <c:pt idx="2">
                  <c:v>4.75</c:v>
                </c:pt>
                <c:pt idx="3">
                  <c:v>6.75</c:v>
                </c:pt>
                <c:pt idx="4">
                  <c:v>8.75</c:v>
                </c:pt>
                <c:pt idx="5">
                  <c:v>10.75</c:v>
                </c:pt>
                <c:pt idx="6">
                  <c:v>12.75</c:v>
                </c:pt>
              </c:numCache>
            </c:numRef>
          </c:xVal>
          <c:yVal>
            <c:numRef>
              <c:f>Feuil1!$C$2:$C$8</c:f>
              <c:numCache>
                <c:formatCode>0.0%</c:formatCode>
                <c:ptCount val="7"/>
                <c:pt idx="0">
                  <c:v>0.3</c:v>
                </c:pt>
                <c:pt idx="1">
                  <c:v>0.3</c:v>
                </c:pt>
                <c:pt idx="2">
                  <c:v>0.3</c:v>
                </c:pt>
                <c:pt idx="3">
                  <c:v>0.3</c:v>
                </c:pt>
                <c:pt idx="4">
                  <c:v>0.3</c:v>
                </c:pt>
                <c:pt idx="5">
                  <c:v>0.3</c:v>
                </c:pt>
                <c:pt idx="6">
                  <c:v>0.3</c:v>
                </c:pt>
              </c:numCache>
            </c:numRef>
          </c:yVal>
          <c:smooth val="1"/>
          <c:extLst>
            <c:ext xmlns:c16="http://schemas.microsoft.com/office/drawing/2014/chart" uri="{C3380CC4-5D6E-409C-BE32-E72D297353CC}">
              <c16:uniqueId val="{00000017-E181-43A7-9D5B-F8221ACFE22F}"/>
            </c:ext>
          </c:extLst>
        </c:ser>
        <c:dLbls>
          <c:showLegendKey val="0"/>
          <c:showVal val="0"/>
          <c:showCatName val="0"/>
          <c:showSerName val="0"/>
          <c:showPercent val="0"/>
          <c:showBubbleSize val="0"/>
        </c:dLbls>
        <c:axId val="342046816"/>
        <c:axId val="342047376"/>
      </c:scatterChart>
      <c:valAx>
        <c:axId val="342046816"/>
        <c:scaling>
          <c:orientation val="minMax"/>
          <c:max val="16"/>
          <c:min val="0"/>
        </c:scaling>
        <c:delete val="1"/>
        <c:axPos val="b"/>
        <c:numFmt formatCode="General" sourceLinked="1"/>
        <c:majorTickMark val="out"/>
        <c:minorTickMark val="none"/>
        <c:tickLblPos val="nextTo"/>
        <c:crossAx val="342047376"/>
        <c:crosses val="autoZero"/>
        <c:crossBetween val="midCat"/>
      </c:valAx>
      <c:valAx>
        <c:axId val="342047376"/>
        <c:scaling>
          <c:orientation val="minMax"/>
          <c:max val="1"/>
          <c:min val="0"/>
        </c:scaling>
        <c:delete val="1"/>
        <c:axPos val="l"/>
        <c:majorGridlines>
          <c:spPr>
            <a:ln>
              <a:noFill/>
              <a:prstDash val="dash"/>
            </a:ln>
          </c:spPr>
        </c:majorGridlines>
        <c:numFmt formatCode="0.0%" sourceLinked="1"/>
        <c:majorTickMark val="out"/>
        <c:minorTickMark val="none"/>
        <c:tickLblPos val="nextTo"/>
        <c:crossAx val="342046816"/>
        <c:crosses val="autoZero"/>
        <c:crossBetween val="midCat"/>
        <c:majorUnit val="1000"/>
      </c:valAx>
      <c:spPr>
        <a:noFill/>
        <a:ln w="25400">
          <a:noFill/>
        </a:ln>
      </c:spPr>
    </c:plotArea>
    <c:plotVisOnly val="1"/>
    <c:dispBlanksAs val="gap"/>
    <c:showDLblsOverMax val="0"/>
  </c:chart>
  <c:txPr>
    <a:bodyPr/>
    <a:lstStyle/>
    <a:p>
      <a:pPr>
        <a:defRPr sz="1653"/>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D415535-55EE-4178-BEB5-7EE77D9047F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241FA0F-476F-48B4-B87F-A129C064388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341DFA-1A80-44AF-9D2D-43E1A2CF25AD}" type="datetimeFigureOut">
              <a:rPr lang="fr-FR" smtClean="0"/>
              <a:t>06/01/2022</a:t>
            </a:fld>
            <a:endParaRPr lang="fr-FR"/>
          </a:p>
        </p:txBody>
      </p:sp>
      <p:sp>
        <p:nvSpPr>
          <p:cNvPr id="4" name="Espace réservé du pied de page 3">
            <a:extLst>
              <a:ext uri="{FF2B5EF4-FFF2-40B4-BE49-F238E27FC236}">
                <a16:creationId xmlns:a16="http://schemas.microsoft.com/office/drawing/2014/main" id="{0C0094F0-8B0F-489C-8728-2B8311B7FC4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0754470-5F55-4EE0-A6EB-BB245BEC905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DD502FD-AAEA-4296-BEAE-3BAC341DF51A}" type="slidenum">
              <a:rPr lang="fr-FR" smtClean="0"/>
              <a:t>‹N°›</a:t>
            </a:fld>
            <a:endParaRPr lang="fr-FR"/>
          </a:p>
        </p:txBody>
      </p:sp>
    </p:spTree>
    <p:extLst>
      <p:ext uri="{BB962C8B-B14F-4D97-AF65-F5344CB8AC3E}">
        <p14:creationId xmlns:p14="http://schemas.microsoft.com/office/powerpoint/2010/main" val="11499975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BB64627-FF89-4B31-BF5D-7B03089C8FF9}" type="datetimeFigureOut">
              <a:rPr lang="fr-FR" smtClean="0"/>
              <a:t>06/01/2022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AA98AF-3ACA-44BD-B05D-2B40577B686E}" type="slidenum">
              <a:rPr lang="fr-FR" smtClean="0"/>
              <a:t>‹N°›</a:t>
            </a:fld>
            <a:endParaRPr lang="fr-FR"/>
          </a:p>
        </p:txBody>
      </p:sp>
    </p:spTree>
    <p:extLst>
      <p:ext uri="{BB962C8B-B14F-4D97-AF65-F5344CB8AC3E}">
        <p14:creationId xmlns:p14="http://schemas.microsoft.com/office/powerpoint/2010/main" val="10758651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1CFC2A-7B3F-4FE4-AB23-DF4D57A6A9F2}" type="slidenum">
              <a:rPr lang="fr-FR" smtClean="0"/>
              <a:t>2</a:t>
            </a:fld>
            <a:endParaRPr lang="fr-FR" dirty="0"/>
          </a:p>
        </p:txBody>
      </p:sp>
      <p:sp>
        <p:nvSpPr>
          <p:cNvPr id="5" name="Espace réservé du pied de page 4">
            <a:extLst>
              <a:ext uri="{FF2B5EF4-FFF2-40B4-BE49-F238E27FC236}">
                <a16:creationId xmlns:a16="http://schemas.microsoft.com/office/drawing/2014/main" id="{78EDA30F-0BD9-4C1D-BB89-902055D379B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22172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1CFC2A-7B3F-4FE4-AB23-DF4D57A6A9F2}" type="slidenum">
              <a:rPr lang="fr-FR" smtClean="0"/>
              <a:t>3</a:t>
            </a:fld>
            <a:endParaRPr lang="fr-FR" dirty="0"/>
          </a:p>
        </p:txBody>
      </p:sp>
      <p:sp>
        <p:nvSpPr>
          <p:cNvPr id="5" name="Espace réservé du pied de page 4">
            <a:extLst>
              <a:ext uri="{FF2B5EF4-FFF2-40B4-BE49-F238E27FC236}">
                <a16:creationId xmlns:a16="http://schemas.microsoft.com/office/drawing/2014/main" id="{80953470-03F3-4CFA-B06F-117A40D38A5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17867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43744521-A53B-4764-BC7B-D5CD5D8ECCF9}"/>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080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0B6FCE7C-7274-4C99-B99E-45BDEA6DA29E}"/>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98617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A4BAB8AA-85E5-4B18-91CC-FDD9639A0FC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8810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6EAA98AF-3ACA-44BD-B05D-2B40577B686E}" type="slidenum">
              <a:rPr lang="fr-FR" smtClean="0"/>
              <a:t>22</a:t>
            </a:fld>
            <a:endParaRPr lang="fr-FR"/>
          </a:p>
        </p:txBody>
      </p:sp>
    </p:spTree>
    <p:extLst>
      <p:ext uri="{BB962C8B-B14F-4D97-AF65-F5344CB8AC3E}">
        <p14:creationId xmlns:p14="http://schemas.microsoft.com/office/powerpoint/2010/main" val="135291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41BCE0-8EC3-4DDC-AD54-F95A4B60AAB7}" type="slidenum">
              <a:rPr kumimoji="0" lang="fr-FR" sz="1200" b="0" i="0" u="none" strike="noStrike" kern="1200" cap="none" spc="0" normalizeH="0" baseline="0" noProof="0" smtClean="0">
                <a:ln>
                  <a:noFill/>
                </a:ln>
                <a:solidFill>
                  <a:srgbClr val="000000"/>
                </a:solidFill>
                <a:effectLst/>
                <a:uLnTx/>
                <a:uFillTx/>
                <a:latin typeface="Arial" pitchFamily="34" charset="0"/>
                <a:ea typeface="Geneva" pitchFamily="122"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sz="1200" b="0" i="0" u="none" strike="noStrike" kern="1200" cap="none" spc="0" normalizeH="0" baseline="0" noProof="0" dirty="0">
              <a:ln>
                <a:noFill/>
              </a:ln>
              <a:solidFill>
                <a:srgbClr val="000000"/>
              </a:solidFill>
              <a:effectLst/>
              <a:uLnTx/>
              <a:uFillTx/>
              <a:latin typeface="Arial" pitchFamily="34" charset="0"/>
              <a:ea typeface="Geneva" pitchFamily="122" charset="-128"/>
              <a:cs typeface="Arial" pitchFamily="34" charset="0"/>
            </a:endParaRPr>
          </a:p>
        </p:txBody>
      </p:sp>
      <p:sp>
        <p:nvSpPr>
          <p:cNvPr id="5" name="Espace réservé du pied de page 4">
            <a:extLst>
              <a:ext uri="{FF2B5EF4-FFF2-40B4-BE49-F238E27FC236}">
                <a16:creationId xmlns:a16="http://schemas.microsoft.com/office/drawing/2014/main" id="{8AB8D1D2-2684-4EBB-807D-29E974D619D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81827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0671B-F3DB-49A7-A33E-8BC4EF25816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33554BA-5D86-4FA4-9460-9E726FBB4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303E1F-6DCB-4F6E-955F-A72AD555682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AFDB265-F0DF-43DD-90AB-71FC7EB98B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602987-B4B3-454D-BE2A-9D160F6712CD}"/>
              </a:ext>
            </a:extLst>
          </p:cNvPr>
          <p:cNvSpPr>
            <a:spLocks noGrp="1"/>
          </p:cNvSpPr>
          <p:nvPr>
            <p:ph type="sldNum" sz="quarter" idx="12"/>
          </p:nvPr>
        </p:nvSpPr>
        <p:spPr/>
        <p:txBody>
          <a:bodyPr/>
          <a:lstStyle/>
          <a:p>
            <a:fld id="{BEC4766D-D309-4E63-B9F3-9F18469DC9DE}" type="slidenum">
              <a:rPr lang="fr-FR" smtClean="0"/>
              <a:t>‹N°›</a:t>
            </a:fld>
            <a:endParaRPr lang="fr-FR"/>
          </a:p>
        </p:txBody>
      </p:sp>
      <p:sp>
        <p:nvSpPr>
          <p:cNvPr id="8" name="Slide Number Placeholder 5">
            <a:extLst>
              <a:ext uri="{FF2B5EF4-FFF2-40B4-BE49-F238E27FC236}">
                <a16:creationId xmlns:a16="http://schemas.microsoft.com/office/drawing/2014/main" id="{C1A47DF8-FC53-498C-9AC0-4CE289A83E43}"/>
              </a:ext>
            </a:extLst>
          </p:cNvPr>
          <p:cNvSpPr txBox="1">
            <a:spLocks/>
          </p:cNvSpPr>
          <p:nvPr userDrawn="1"/>
        </p:nvSpPr>
        <p:spPr>
          <a:xfrm>
            <a:off x="10852" y="6504640"/>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b="1" smtClean="0">
                <a:solidFill>
                  <a:srgbClr val="404040">
                    <a:alpha val="50000"/>
                  </a:srgbClr>
                </a:solidFill>
                <a:latin typeface="Helvetica Neue"/>
                <a:ea typeface="Roboto Condensed Light" charset="0"/>
                <a:cs typeface="Helvetica Neue"/>
              </a:rPr>
              <a:pPr algn="l"/>
              <a:t>‹N°›</a:t>
            </a:fld>
            <a:endParaRPr lang="en-US" sz="900" b="1" dirty="0">
              <a:solidFill>
                <a:srgbClr val="404040">
                  <a:alpha val="50000"/>
                </a:srgbClr>
              </a:solidFill>
              <a:latin typeface="Helvetica Neue"/>
              <a:ea typeface="Roboto Condensed Light" charset="0"/>
              <a:cs typeface="Helvetica Neue"/>
            </a:endParaRPr>
          </a:p>
        </p:txBody>
      </p:sp>
    </p:spTree>
    <p:extLst>
      <p:ext uri="{BB962C8B-B14F-4D97-AF65-F5344CB8AC3E}">
        <p14:creationId xmlns:p14="http://schemas.microsoft.com/office/powerpoint/2010/main" val="207749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758B89-E3B4-445C-AE2B-781CC4034AA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E4448EB-B700-4D3A-A566-7E97D6BA385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B9D199-0AED-4C9B-A543-18A8A332BC4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6AB86F9C-7F7E-4729-B8D6-2735CD1134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935A09-CD63-4E1F-AB68-ABB701214251}"/>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04552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3B2D09-95EA-4697-B30F-91CA7EF2059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9F02F6E-D275-4FA1-B20A-46E3B6AEC4E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C50D70-B0CA-4DC9-9B83-09F6FE19C84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DEF4441-D9EF-45EA-95CB-AA837FD47A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A34095-B019-4E05-9F63-9DE8AFCEE3AF}"/>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8795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CCUEIL">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C4BF79-B271-426C-BE2F-18208222B999}"/>
              </a:ext>
            </a:extLst>
          </p:cNvPr>
          <p:cNvSpPr txBox="1"/>
          <p:nvPr userDrawn="1"/>
        </p:nvSpPr>
        <p:spPr>
          <a:xfrm rot="16200000">
            <a:off x="-1122217" y="2061556"/>
            <a:ext cx="2740687" cy="369332"/>
          </a:xfrm>
          <a:prstGeom prst="rect">
            <a:avLst/>
          </a:prstGeom>
          <a:noFill/>
        </p:spPr>
        <p:txBody>
          <a:bodyPr wrap="none" rtlCol="0">
            <a:spAutoFit/>
          </a:bodyPr>
          <a:lstStyle/>
          <a:p>
            <a:r>
              <a:rPr lang="fr-FR" dirty="0"/>
              <a:t>Doc de travail au 10092019</a:t>
            </a:r>
          </a:p>
        </p:txBody>
      </p:sp>
    </p:spTree>
    <p:extLst>
      <p:ext uri="{BB962C8B-B14F-4D97-AF65-F5344CB8AC3E}">
        <p14:creationId xmlns:p14="http://schemas.microsoft.com/office/powerpoint/2010/main" val="398560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US BLOC TEXT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2888" y="244702"/>
            <a:ext cx="10363200" cy="671807"/>
          </a:xfrm>
          <a:prstGeom prst="rect">
            <a:avLst/>
          </a:prstGeom>
        </p:spPr>
        <p:txBody>
          <a:bodyPr>
            <a:normAutofit/>
          </a:bodyPr>
          <a:lstStyle>
            <a:lvl1pPr algn="l">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r>
              <a:rPr lang="en-US" dirty="0" err="1"/>
              <a:t>Titre</a:t>
            </a:r>
            <a:endParaRPr lang="en-US" dirty="0"/>
          </a:p>
        </p:txBody>
      </p:sp>
      <p:sp>
        <p:nvSpPr>
          <p:cNvPr id="28" name="Espace réservé du texte 27"/>
          <p:cNvSpPr>
            <a:spLocks noGrp="1"/>
          </p:cNvSpPr>
          <p:nvPr>
            <p:ph type="body" sz="quarter" idx="20" hasCustomPrompt="1"/>
          </p:nvPr>
        </p:nvSpPr>
        <p:spPr>
          <a:xfrm>
            <a:off x="422888" y="1094261"/>
            <a:ext cx="10363200" cy="4626153"/>
          </a:xfrm>
          <a:prstGeom prst="rect">
            <a:avLst/>
          </a:prstGeom>
        </p:spPr>
        <p:txBody>
          <a:bodyPr>
            <a:normAutofit/>
          </a:bodyPr>
          <a:lstStyle>
            <a:lvl1pPr marL="0" indent="0" algn="just">
              <a:lnSpc>
                <a:spcPct val="120000"/>
              </a:lnSpc>
              <a:buNone/>
              <a:defRPr sz="1200">
                <a:solidFill>
                  <a:schemeClr val="tx1"/>
                </a:solidFill>
                <a:latin typeface="Verdana"/>
                <a:cs typeface="Verdana"/>
              </a:defRPr>
            </a:lvl1pPr>
          </a:lstStyle>
          <a:p>
            <a:pPr lvl="0"/>
            <a:endParaRPr lang="fr-FR" dirty="0"/>
          </a:p>
        </p:txBody>
      </p:sp>
      <p:sp>
        <p:nvSpPr>
          <p:cNvPr id="5" name="Slide Number Placeholder 5"/>
          <p:cNvSpPr txBox="1">
            <a:spLocks/>
          </p:cNvSpPr>
          <p:nvPr userDrawn="1"/>
        </p:nvSpPr>
        <p:spPr>
          <a:xfrm>
            <a:off x="-2796" y="6518288"/>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b="1" smtClean="0">
                <a:solidFill>
                  <a:srgbClr val="404040">
                    <a:alpha val="50000"/>
                  </a:srgbClr>
                </a:solidFill>
                <a:latin typeface="Helvetica Neue"/>
                <a:ea typeface="Roboto Condensed Light" charset="0"/>
                <a:cs typeface="Helvetica Neue"/>
              </a:rPr>
              <a:pPr algn="l"/>
              <a:t>‹N°›</a:t>
            </a:fld>
            <a:endParaRPr lang="en-US" sz="900" b="1" dirty="0">
              <a:solidFill>
                <a:srgbClr val="404040">
                  <a:alpha val="50000"/>
                </a:srgbClr>
              </a:solidFill>
              <a:latin typeface="Helvetica Neue"/>
              <a:ea typeface="Roboto Condensed Light" charset="0"/>
              <a:cs typeface="Helvetica Neue"/>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9966" y="6342734"/>
            <a:ext cx="387081" cy="358323"/>
          </a:xfrm>
          <a:prstGeom prst="rect">
            <a:avLst/>
          </a:prstGeom>
        </p:spPr>
      </p:pic>
    </p:spTree>
    <p:extLst>
      <p:ext uri="{BB962C8B-B14F-4D97-AF65-F5344CB8AC3E}">
        <p14:creationId xmlns:p14="http://schemas.microsoft.com/office/powerpoint/2010/main" val="1367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2B021DF8-DE46-4F6A-8112-33D2293B45E1}" type="slidenum">
              <a:rPr lang="fr-FR"/>
              <a:pPr/>
              <a:t>‹N°›</a:t>
            </a:fld>
            <a:endParaRPr lang="fr-FR"/>
          </a:p>
        </p:txBody>
      </p:sp>
    </p:spTree>
    <p:extLst>
      <p:ext uri="{BB962C8B-B14F-4D97-AF65-F5344CB8AC3E}">
        <p14:creationId xmlns:p14="http://schemas.microsoft.com/office/powerpoint/2010/main" val="65213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7A558616-354D-4FAC-98AA-32966EBFEC0C}" type="slidenum">
              <a:rPr lang="fr-FR"/>
              <a:pPr/>
              <a:t>‹N°›</a:t>
            </a:fld>
            <a:endParaRPr lang="fr-FR"/>
          </a:p>
        </p:txBody>
      </p:sp>
    </p:spTree>
    <p:extLst>
      <p:ext uri="{BB962C8B-B14F-4D97-AF65-F5344CB8AC3E}">
        <p14:creationId xmlns:p14="http://schemas.microsoft.com/office/powerpoint/2010/main" val="273240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041C209A-F8EC-44B8-A4CF-2EF4BD05E8F6}" type="slidenum">
              <a:rPr lang="fr-FR"/>
              <a:pPr/>
              <a:t>‹N°›</a:t>
            </a:fld>
            <a:endParaRPr lang="fr-FR"/>
          </a:p>
        </p:txBody>
      </p:sp>
    </p:spTree>
    <p:extLst>
      <p:ext uri="{BB962C8B-B14F-4D97-AF65-F5344CB8AC3E}">
        <p14:creationId xmlns:p14="http://schemas.microsoft.com/office/powerpoint/2010/main" val="125824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583267" y="1989139"/>
            <a:ext cx="4897967"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684434" y="1989139"/>
            <a:ext cx="4897967"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5BFAD15F-64F8-4568-8C02-B72AE27C6846}" type="slidenum">
              <a:rPr lang="fr-FR"/>
              <a:pPr/>
              <a:t>‹N°›</a:t>
            </a:fld>
            <a:endParaRPr lang="fr-FR"/>
          </a:p>
        </p:txBody>
      </p:sp>
    </p:spTree>
    <p:extLst>
      <p:ext uri="{BB962C8B-B14F-4D97-AF65-F5344CB8AC3E}">
        <p14:creationId xmlns:p14="http://schemas.microsoft.com/office/powerpoint/2010/main" val="2268972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8"/>
          <p:cNvSpPr>
            <a:spLocks noGrp="1" noChangeArrowheads="1"/>
          </p:cNvSpPr>
          <p:nvPr>
            <p:ph type="dt" sz="half" idx="10"/>
          </p:nvPr>
        </p:nvSpPr>
        <p:spPr>
          <a:ln/>
        </p:spPr>
        <p:txBody>
          <a:bodyPr/>
          <a:lstStyle>
            <a:lvl1pPr>
              <a:defRPr/>
            </a:lvl1pPr>
          </a:lstStyle>
          <a:p>
            <a:pPr>
              <a:defRPr/>
            </a:pPr>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fld id="{AA76B54E-CEB6-4F3C-8FFA-4AFAF46AEC7F}" type="slidenum">
              <a:rPr lang="fr-FR"/>
              <a:pPr/>
              <a:t>‹N°›</a:t>
            </a:fld>
            <a:endParaRPr lang="fr-FR"/>
          </a:p>
        </p:txBody>
      </p:sp>
    </p:spTree>
    <p:extLst>
      <p:ext uri="{BB962C8B-B14F-4D97-AF65-F5344CB8AC3E}">
        <p14:creationId xmlns:p14="http://schemas.microsoft.com/office/powerpoint/2010/main" val="407133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8"/>
          <p:cNvSpPr>
            <a:spLocks noGrp="1" noChangeArrowheads="1"/>
          </p:cNvSpPr>
          <p:nvPr>
            <p:ph type="dt" sz="half" idx="10"/>
          </p:nvPr>
        </p:nvSpPr>
        <p:spPr>
          <a:ln/>
        </p:spPr>
        <p:txBody>
          <a:bodyPr/>
          <a:lstStyle>
            <a:lvl1pPr>
              <a:defRPr/>
            </a:lvl1pPr>
          </a:lstStyle>
          <a:p>
            <a:pPr>
              <a:defRPr/>
            </a:pPr>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fld id="{66719668-DFD9-4307-9F9B-3A19C4676249}" type="slidenum">
              <a:rPr lang="fr-FR"/>
              <a:pPr/>
              <a:t>‹N°›</a:t>
            </a:fld>
            <a:endParaRPr lang="fr-FR"/>
          </a:p>
        </p:txBody>
      </p:sp>
    </p:spTree>
    <p:extLst>
      <p:ext uri="{BB962C8B-B14F-4D97-AF65-F5344CB8AC3E}">
        <p14:creationId xmlns:p14="http://schemas.microsoft.com/office/powerpoint/2010/main" val="361084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C4249-2CD1-4FB3-B856-63DF69E8D4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0D092F-DC47-4B25-A1B7-DEF9A6370A2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F8CEBF-89B6-4D48-B958-5289C14FCFF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2F9CE7D-BEA1-4E5F-A413-E2DAADB79F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ACB723-F794-4DD2-88F9-9E2C54D98A4A}"/>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716492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fld id="{EC5647E4-9D3D-489A-B8E7-44E909C408CA}" type="slidenum">
              <a:rPr lang="fr-FR"/>
              <a:pPr/>
              <a:t>‹N°›</a:t>
            </a:fld>
            <a:endParaRPr lang="fr-FR"/>
          </a:p>
        </p:txBody>
      </p:sp>
    </p:spTree>
    <p:extLst>
      <p:ext uri="{BB962C8B-B14F-4D97-AF65-F5344CB8AC3E}">
        <p14:creationId xmlns:p14="http://schemas.microsoft.com/office/powerpoint/2010/main" val="56093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FCD40D7C-0559-4006-BEF8-E7A4B74C97D6}" type="slidenum">
              <a:rPr lang="fr-FR"/>
              <a:pPr/>
              <a:t>‹N°›</a:t>
            </a:fld>
            <a:endParaRPr lang="fr-FR"/>
          </a:p>
        </p:txBody>
      </p:sp>
    </p:spTree>
    <p:extLst>
      <p:ext uri="{BB962C8B-B14F-4D97-AF65-F5344CB8AC3E}">
        <p14:creationId xmlns:p14="http://schemas.microsoft.com/office/powerpoint/2010/main" val="2634854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740E2BC4-A6AC-4486-B659-1AB19700A1A7}" type="slidenum">
              <a:rPr lang="fr-FR"/>
              <a:pPr/>
              <a:t>‹N°›</a:t>
            </a:fld>
            <a:endParaRPr lang="fr-FR"/>
          </a:p>
        </p:txBody>
      </p:sp>
    </p:spTree>
    <p:extLst>
      <p:ext uri="{BB962C8B-B14F-4D97-AF65-F5344CB8AC3E}">
        <p14:creationId xmlns:p14="http://schemas.microsoft.com/office/powerpoint/2010/main" val="4019968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018BF1F2-E50F-47D0-A260-6D47E4382AE8}" type="slidenum">
              <a:rPr lang="fr-FR"/>
              <a:pPr/>
              <a:t>‹N°›</a:t>
            </a:fld>
            <a:endParaRPr lang="fr-FR"/>
          </a:p>
        </p:txBody>
      </p:sp>
    </p:spTree>
    <p:extLst>
      <p:ext uri="{BB962C8B-B14F-4D97-AF65-F5344CB8AC3E}">
        <p14:creationId xmlns:p14="http://schemas.microsoft.com/office/powerpoint/2010/main" val="17210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1884" y="274639"/>
            <a:ext cx="2523067"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570567" y="274639"/>
            <a:ext cx="7368117"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1B8BE43C-F68A-413D-86EE-D186D5D99567}" type="slidenum">
              <a:rPr lang="fr-FR"/>
              <a:pPr/>
              <a:t>‹N°›</a:t>
            </a:fld>
            <a:endParaRPr lang="fr-FR"/>
          </a:p>
        </p:txBody>
      </p:sp>
    </p:spTree>
    <p:extLst>
      <p:ext uri="{BB962C8B-B14F-4D97-AF65-F5344CB8AC3E}">
        <p14:creationId xmlns:p14="http://schemas.microsoft.com/office/powerpoint/2010/main" val="4092736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0671B-F3DB-49A7-A33E-8BC4EF25816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33554BA-5D86-4FA4-9460-9E726FBB4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303E1F-6DCB-4F6E-955F-A72AD555682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AFDB265-F0DF-43DD-90AB-71FC7EB98B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602987-B4B3-454D-BE2A-9D160F6712CD}"/>
              </a:ext>
            </a:extLst>
          </p:cNvPr>
          <p:cNvSpPr>
            <a:spLocks noGrp="1"/>
          </p:cNvSpPr>
          <p:nvPr>
            <p:ph type="sldNum" sz="quarter" idx="12"/>
          </p:nvPr>
        </p:nvSpPr>
        <p:spPr/>
        <p:txBody>
          <a:bodyPr/>
          <a:lstStyle/>
          <a:p>
            <a:fld id="{BEC4766D-D309-4E63-B9F3-9F18469DC9DE}" type="slidenum">
              <a:rPr lang="fr-FR" smtClean="0"/>
              <a:t>‹N°›</a:t>
            </a:fld>
            <a:endParaRPr lang="fr-FR"/>
          </a:p>
        </p:txBody>
      </p:sp>
      <p:sp>
        <p:nvSpPr>
          <p:cNvPr id="8" name="Slide Number Placeholder 5">
            <a:extLst>
              <a:ext uri="{FF2B5EF4-FFF2-40B4-BE49-F238E27FC236}">
                <a16:creationId xmlns:a16="http://schemas.microsoft.com/office/drawing/2014/main" id="{C1A47DF8-FC53-498C-9AC0-4CE289A83E43}"/>
              </a:ext>
            </a:extLst>
          </p:cNvPr>
          <p:cNvSpPr txBox="1">
            <a:spLocks/>
          </p:cNvSpPr>
          <p:nvPr userDrawn="1"/>
        </p:nvSpPr>
        <p:spPr>
          <a:xfrm>
            <a:off x="10852" y="6504640"/>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b="1" smtClean="0">
                <a:solidFill>
                  <a:srgbClr val="404040">
                    <a:alpha val="50000"/>
                  </a:srgbClr>
                </a:solidFill>
                <a:latin typeface="Helvetica Neue"/>
                <a:ea typeface="Roboto Condensed Light" charset="0"/>
                <a:cs typeface="Helvetica Neue"/>
              </a:rPr>
              <a:pPr algn="l"/>
              <a:t>‹N°›</a:t>
            </a:fld>
            <a:endParaRPr lang="en-US" sz="900" b="1" dirty="0">
              <a:solidFill>
                <a:srgbClr val="404040">
                  <a:alpha val="50000"/>
                </a:srgbClr>
              </a:solidFill>
              <a:latin typeface="Helvetica Neue"/>
              <a:ea typeface="Roboto Condensed Light" charset="0"/>
              <a:cs typeface="Helvetica Neue"/>
            </a:endParaRPr>
          </a:p>
        </p:txBody>
      </p:sp>
    </p:spTree>
    <p:extLst>
      <p:ext uri="{BB962C8B-B14F-4D97-AF65-F5344CB8AC3E}">
        <p14:creationId xmlns:p14="http://schemas.microsoft.com/office/powerpoint/2010/main" val="3460792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C4249-2CD1-4FB3-B856-63DF69E8D4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0D092F-DC47-4B25-A1B7-DEF9A6370A2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F8CEBF-89B6-4D48-B958-5289C14FCFF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2F9CE7D-BEA1-4E5F-A413-E2DAADB79F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ACB723-F794-4DD2-88F9-9E2C54D98A4A}"/>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932255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DFAEE-29ED-4C63-8316-B21DC6F03A0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DD34DE-411E-48B6-A379-BE81DA02C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BC63236-D586-481A-8C79-E851378204E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62A1162-C958-492B-9531-1D94297EB9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B3BD7-A1A0-4E8F-82C0-49F9702AC518}"/>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758409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57701-9E3F-48E5-86DF-DEF3A85F5D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4B4949-EDC3-4642-B059-81D04D12B23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770458-B1DB-4DFD-9B12-EE2858A7180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23620BA-E0C5-4309-A876-7BFFF09B5134}"/>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D724A085-E3A9-456E-A35E-F9B3F933DB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2D8C7C-F0A8-481B-9D64-DCBB152F2E72}"/>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602638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C25D3-AA38-4E12-9215-F4D327F4D99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E945633-8BBC-4CA1-A1EA-A929F969B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78463B7-6972-4BDB-9D48-514FF8C78F2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0946079-060E-4D8F-B7FA-8A50BFD1C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0D51DFE-F63C-4C6A-8FAF-7947D393555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D8D0B0A-2C8C-4968-A824-42695A57E73D}"/>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0DEE49D1-0AD0-4F15-86B2-3A6D2959050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97B082D-580C-446F-8768-66C613AED4E2}"/>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83080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DFAEE-29ED-4C63-8316-B21DC6F03A0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DD34DE-411E-48B6-A379-BE81DA02C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BC63236-D586-481A-8C79-E851378204E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62A1162-C958-492B-9531-1D94297EB9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B3BD7-A1A0-4E8F-82C0-49F9702AC518}"/>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935320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5B383-7B21-49BE-9DB4-3DA9B9F54A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7A7A94-329C-4D24-A65E-D27738B4B3E3}"/>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BB94E237-CE4A-4D61-B3C0-812932B559D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FAE940-EA27-41CC-A4F3-F8276E939479}"/>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098992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A5C96-BF0B-4947-842B-7A99E07168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C2BC39-2363-4514-86D5-10292F72B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B24EC18-E93F-4884-A6D5-69D8373A3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25582F5-53D1-4B7D-B407-9F4D116064C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003ED43-75DC-4B0E-8CCC-4D394F9D22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BC6311-1246-42D5-8B88-00EAA1B744BC}"/>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141476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6107E-95F6-415F-8B30-8DBDB2CC2F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DBDA6F5-8644-4030-A662-97F9A996D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5CC5CEA-9C6F-4D59-8345-641B424F8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3C28953-CFFF-4F3A-9C09-3A000124723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35B40CF-E1C3-4D2F-93CF-EB1E426EF4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B5E87C-268E-4276-890C-587B0E25B8D8}"/>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501731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ACCUEIL">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375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US BLOC TEXT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2888" y="244702"/>
            <a:ext cx="10363200" cy="671807"/>
          </a:xfrm>
          <a:prstGeom prst="rect">
            <a:avLst/>
          </a:prstGeom>
        </p:spPr>
        <p:txBody>
          <a:bodyPr>
            <a:normAutofit/>
          </a:bodyPr>
          <a:lstStyle>
            <a:lvl1pPr algn="l">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r>
              <a:rPr lang="en-US" dirty="0" err="1"/>
              <a:t>Titre</a:t>
            </a:r>
            <a:endParaRPr lang="en-US" dirty="0"/>
          </a:p>
        </p:txBody>
      </p:sp>
      <p:sp>
        <p:nvSpPr>
          <p:cNvPr id="28" name="Espace réservé du texte 27"/>
          <p:cNvSpPr>
            <a:spLocks noGrp="1"/>
          </p:cNvSpPr>
          <p:nvPr>
            <p:ph type="body" sz="quarter" idx="20" hasCustomPrompt="1"/>
          </p:nvPr>
        </p:nvSpPr>
        <p:spPr>
          <a:xfrm>
            <a:off x="422888" y="1094261"/>
            <a:ext cx="10363200" cy="4626153"/>
          </a:xfrm>
          <a:prstGeom prst="rect">
            <a:avLst/>
          </a:prstGeom>
        </p:spPr>
        <p:txBody>
          <a:bodyPr>
            <a:normAutofit/>
          </a:bodyPr>
          <a:lstStyle>
            <a:lvl1pPr marL="0" indent="0" algn="just">
              <a:lnSpc>
                <a:spcPct val="120000"/>
              </a:lnSpc>
              <a:buNone/>
              <a:defRPr sz="1200">
                <a:solidFill>
                  <a:schemeClr val="tx1"/>
                </a:solidFill>
                <a:latin typeface="Verdana"/>
                <a:cs typeface="Verdana"/>
              </a:defRPr>
            </a:lvl1pPr>
          </a:lstStyle>
          <a:p>
            <a:pPr lvl="0"/>
            <a:endParaRPr lang="fr-FR" dirty="0"/>
          </a:p>
        </p:txBody>
      </p:sp>
      <p:sp>
        <p:nvSpPr>
          <p:cNvPr id="5" name="Slide Number Placeholder 5"/>
          <p:cNvSpPr txBox="1">
            <a:spLocks/>
          </p:cNvSpPr>
          <p:nvPr userDrawn="1"/>
        </p:nvSpPr>
        <p:spPr>
          <a:xfrm>
            <a:off x="-2796" y="6518288"/>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b="1" smtClean="0">
                <a:solidFill>
                  <a:srgbClr val="404040">
                    <a:alpha val="50000"/>
                  </a:srgbClr>
                </a:solidFill>
                <a:latin typeface="Helvetica Neue"/>
                <a:ea typeface="Roboto Condensed Light" charset="0"/>
                <a:cs typeface="Helvetica Neue"/>
              </a:rPr>
              <a:pPr algn="l"/>
              <a:t>‹N°›</a:t>
            </a:fld>
            <a:endParaRPr lang="en-US" sz="900" b="1" dirty="0">
              <a:solidFill>
                <a:srgbClr val="404040">
                  <a:alpha val="50000"/>
                </a:srgbClr>
              </a:solidFill>
              <a:latin typeface="Helvetica Neue"/>
              <a:ea typeface="Roboto Condensed Light" charset="0"/>
              <a:cs typeface="Helvetica Neue"/>
            </a:endParaRPr>
          </a:p>
        </p:txBody>
      </p:sp>
    </p:spTree>
    <p:extLst>
      <p:ext uri="{BB962C8B-B14F-4D97-AF65-F5344CB8AC3E}">
        <p14:creationId xmlns:p14="http://schemas.microsoft.com/office/powerpoint/2010/main" val="426294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57701-9E3F-48E5-86DF-DEF3A85F5D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4B4949-EDC3-4642-B059-81D04D12B23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770458-B1DB-4DFD-9B12-EE2858A7180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23620BA-E0C5-4309-A876-7BFFF09B5134}"/>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D724A085-E3A9-456E-A35E-F9B3F933DBC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2D8C7C-F0A8-481B-9D64-DCBB152F2E72}"/>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62441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C25D3-AA38-4E12-9215-F4D327F4D99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E945633-8BBC-4CA1-A1EA-A929F969B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78463B7-6972-4BDB-9D48-514FF8C78F2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0946079-060E-4D8F-B7FA-8A50BFD1C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0D51DFE-F63C-4C6A-8FAF-7947D393555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D8D0B0A-2C8C-4968-A824-42695A57E73D}"/>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0DEE49D1-0AD0-4F15-86B2-3A6D2959050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97B082D-580C-446F-8768-66C613AED4E2}"/>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2107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5B383-7B21-49BE-9DB4-3DA9B9F54A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7A7A94-329C-4D24-A65E-D27738B4B3E3}"/>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BB94E237-CE4A-4D61-B3C0-812932B559D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FAE940-EA27-41CC-A4F3-F8276E939479}"/>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257771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5D6C6CF-609A-4C8F-92B2-DCB698569BCF}"/>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21AE808C-FD09-4963-BFDB-EAB29AA5A20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EAA720-A7AC-4877-9D4F-4B83A8BB857C}"/>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22105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A5C96-BF0B-4947-842B-7A99E07168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C2BC39-2363-4514-86D5-10292F72B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B24EC18-E93F-4884-A6D5-69D8373A3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25582F5-53D1-4B7D-B407-9F4D116064C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003ED43-75DC-4B0E-8CCC-4D394F9D22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BC6311-1246-42D5-8B88-00EAA1B744BC}"/>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36678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6107E-95F6-415F-8B30-8DBDB2CC2F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DBDA6F5-8644-4030-A662-97F9A996D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5CC5CEA-9C6F-4D59-8345-641B424F8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3C28953-CFFF-4F3A-9C09-3A000124723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35B40CF-E1C3-4D2F-93CF-EB1E426EF4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B5E87C-268E-4276-890C-587B0E25B8D8}"/>
              </a:ext>
            </a:extLst>
          </p:cNvPr>
          <p:cNvSpPr>
            <a:spLocks noGrp="1"/>
          </p:cNvSpPr>
          <p:nvPr>
            <p:ph type="sldNum" sz="quarter" idx="12"/>
          </p:nvPr>
        </p:nvSpPr>
        <p:spPr/>
        <p:txBody>
          <a:bodyPr/>
          <a:lstStyle/>
          <a:p>
            <a:fld id="{BEC4766D-D309-4E63-B9F3-9F18469DC9DE}" type="slidenum">
              <a:rPr lang="fr-FR" smtClean="0"/>
              <a:t>‹N°›</a:t>
            </a:fld>
            <a:endParaRPr lang="fr-FR"/>
          </a:p>
        </p:txBody>
      </p:sp>
    </p:spTree>
    <p:extLst>
      <p:ext uri="{BB962C8B-B14F-4D97-AF65-F5344CB8AC3E}">
        <p14:creationId xmlns:p14="http://schemas.microsoft.com/office/powerpoint/2010/main" val="193647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4CAB24-7D66-4143-AD78-11B839D49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E32270C-444A-4096-B686-C2EE25E29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3AAF51-7533-473D-87CE-8CBA4767B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9BA6D90B-194C-4B45-AFB6-258E4B61C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871F00-F6B5-433E-AF41-FCF8E8057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4766D-D309-4E63-B9F3-9F18469DC9DE}" type="slidenum">
              <a:rPr lang="fr-FR" smtClean="0"/>
              <a:t>‹N°›</a:t>
            </a:fld>
            <a:endParaRPr lang="fr-FR"/>
          </a:p>
        </p:txBody>
      </p:sp>
    </p:spTree>
    <p:extLst>
      <p:ext uri="{BB962C8B-B14F-4D97-AF65-F5344CB8AC3E}">
        <p14:creationId xmlns:p14="http://schemas.microsoft.com/office/powerpoint/2010/main" val="44984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bwMode="auto">
          <a:xfrm>
            <a:off x="1488016" y="364286"/>
            <a:ext cx="10094384" cy="7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b" anchorCtr="0" compatLnSpc="1">
            <a:prstTxWarp prst="textNoShape">
              <a:avLst/>
            </a:prstTxWarp>
          </a:bodyPr>
          <a:lstStyle/>
          <a:p>
            <a:pPr lvl="0"/>
            <a:r>
              <a:rPr lang="fr-FR" dirty="0"/>
              <a:t>Cliquez pour modifier le style du titre</a:t>
            </a:r>
          </a:p>
        </p:txBody>
      </p:sp>
      <p:sp>
        <p:nvSpPr>
          <p:cNvPr id="12295" name="Rectangle 7"/>
          <p:cNvSpPr>
            <a:spLocks noGrp="1" noChangeArrowheads="1"/>
          </p:cNvSpPr>
          <p:nvPr>
            <p:ph type="body" idx="1"/>
          </p:nvPr>
        </p:nvSpPr>
        <p:spPr bwMode="auto">
          <a:xfrm>
            <a:off x="1583267" y="1989139"/>
            <a:ext cx="9999133" cy="413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296" name="Rectangle 8"/>
          <p:cNvSpPr>
            <a:spLocks noGrp="1" noChangeArrowheads="1"/>
          </p:cNvSpPr>
          <p:nvPr>
            <p:ph type="dt" sz="half" idx="2"/>
          </p:nvPr>
        </p:nvSpPr>
        <p:spPr bwMode="auto">
          <a:xfrm>
            <a:off x="1043517" y="6472238"/>
            <a:ext cx="1981200"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t" anchorCtr="0" compatLnSpc="1">
            <a:prstTxWarp prst="textNoShape">
              <a:avLst/>
            </a:prstTxWarp>
          </a:bodyPr>
          <a:lstStyle>
            <a:lvl1pPr algn="l">
              <a:defRPr sz="800">
                <a:solidFill>
                  <a:srgbClr val="5F5F5F"/>
                </a:solidFill>
                <a:latin typeface="Verdana" charset="0"/>
                <a:ea typeface="Geneva" charset="0"/>
                <a:cs typeface="Arial" charset="0"/>
              </a:defRPr>
            </a:lvl1pPr>
          </a:lstStyle>
          <a:p>
            <a:pPr>
              <a:defRPr/>
            </a:pPr>
            <a:endParaRPr lang="fr-FR"/>
          </a:p>
        </p:txBody>
      </p:sp>
      <p:sp>
        <p:nvSpPr>
          <p:cNvPr id="12297" name="Rectangle 9"/>
          <p:cNvSpPr>
            <a:spLocks noGrp="1" noChangeArrowheads="1"/>
          </p:cNvSpPr>
          <p:nvPr>
            <p:ph type="ftr" sz="quarter" idx="3"/>
          </p:nvPr>
        </p:nvSpPr>
        <p:spPr bwMode="auto">
          <a:xfrm>
            <a:off x="3520018" y="6472238"/>
            <a:ext cx="5132916"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t" anchorCtr="0" compatLnSpc="1">
            <a:prstTxWarp prst="textNoShape">
              <a:avLst/>
            </a:prstTxWarp>
          </a:bodyPr>
          <a:lstStyle>
            <a:lvl1pPr>
              <a:defRPr sz="800">
                <a:solidFill>
                  <a:srgbClr val="5F5F5F"/>
                </a:solidFill>
                <a:latin typeface="Verdana" charset="0"/>
                <a:ea typeface="Geneva" charset="0"/>
                <a:cs typeface="Arial" charset="0"/>
              </a:defRPr>
            </a:lvl1pPr>
          </a:lstStyle>
          <a:p>
            <a:pPr>
              <a:defRPr/>
            </a:pPr>
            <a:endParaRPr lang="fr-FR"/>
          </a:p>
        </p:txBody>
      </p:sp>
      <p:sp>
        <p:nvSpPr>
          <p:cNvPr id="12298" name="Rectangle 10"/>
          <p:cNvSpPr>
            <a:spLocks noGrp="1" noChangeArrowheads="1"/>
          </p:cNvSpPr>
          <p:nvPr>
            <p:ph type="sldNum" sz="quarter" idx="4"/>
          </p:nvPr>
        </p:nvSpPr>
        <p:spPr bwMode="auto">
          <a:xfrm>
            <a:off x="334434" y="6472238"/>
            <a:ext cx="575733"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6000" tIns="0" rIns="36000" bIns="0" numCol="1" anchor="t" anchorCtr="0" compatLnSpc="1">
            <a:prstTxWarp prst="textNoShape">
              <a:avLst/>
            </a:prstTxWarp>
          </a:bodyPr>
          <a:lstStyle>
            <a:lvl1pPr algn="l">
              <a:defRPr sz="800">
                <a:solidFill>
                  <a:srgbClr val="5F5F5F"/>
                </a:solidFill>
              </a:defRPr>
            </a:lvl1pPr>
          </a:lstStyle>
          <a:p>
            <a:fld id="{2F97FB92-AAA7-4BCA-8F95-BB5F56D7B6C2}" type="slidenum">
              <a:rPr lang="fr-FR"/>
              <a:pPr/>
              <a:t>‹N°›</a:t>
            </a:fld>
            <a:endParaRPr lang="fr-FR"/>
          </a:p>
        </p:txBody>
      </p:sp>
    </p:spTree>
    <p:extLst>
      <p:ext uri="{BB962C8B-B14F-4D97-AF65-F5344CB8AC3E}">
        <p14:creationId xmlns:p14="http://schemas.microsoft.com/office/powerpoint/2010/main" val="3682826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Verdana" charset="0"/>
          <a:ea typeface="Geneva" charset="0"/>
          <a:cs typeface="Arial" charset="0"/>
        </a:defRPr>
      </a:lvl2pPr>
      <a:lvl3pPr algn="l" rtl="0" eaLnBrk="0" fontAlgn="base" hangingPunct="0">
        <a:spcBef>
          <a:spcPct val="0"/>
        </a:spcBef>
        <a:spcAft>
          <a:spcPct val="0"/>
        </a:spcAft>
        <a:defRPr sz="2400">
          <a:solidFill>
            <a:schemeClr val="tx1"/>
          </a:solidFill>
          <a:latin typeface="Verdana" charset="0"/>
          <a:ea typeface="Geneva" charset="0"/>
          <a:cs typeface="Arial" charset="0"/>
        </a:defRPr>
      </a:lvl3pPr>
      <a:lvl4pPr algn="l" rtl="0" eaLnBrk="0" fontAlgn="base" hangingPunct="0">
        <a:spcBef>
          <a:spcPct val="0"/>
        </a:spcBef>
        <a:spcAft>
          <a:spcPct val="0"/>
        </a:spcAft>
        <a:defRPr sz="2400">
          <a:solidFill>
            <a:schemeClr val="tx1"/>
          </a:solidFill>
          <a:latin typeface="Verdana" charset="0"/>
          <a:ea typeface="Geneva" charset="0"/>
          <a:cs typeface="Arial" charset="0"/>
        </a:defRPr>
      </a:lvl4pPr>
      <a:lvl5pPr algn="l" rtl="0" eaLnBrk="0" fontAlgn="base" hangingPunct="0">
        <a:spcBef>
          <a:spcPct val="0"/>
        </a:spcBef>
        <a:spcAft>
          <a:spcPct val="0"/>
        </a:spcAft>
        <a:defRPr sz="2400">
          <a:solidFill>
            <a:schemeClr val="tx1"/>
          </a:solidFill>
          <a:latin typeface="Verdana" charset="0"/>
          <a:ea typeface="Geneva" charset="0"/>
          <a:cs typeface="Arial" charset="0"/>
        </a:defRPr>
      </a:lvl5pPr>
      <a:lvl6pPr marL="457200" algn="l" rtl="0" fontAlgn="base">
        <a:spcBef>
          <a:spcPct val="0"/>
        </a:spcBef>
        <a:spcAft>
          <a:spcPct val="0"/>
        </a:spcAft>
        <a:defRPr sz="2400">
          <a:solidFill>
            <a:schemeClr val="bg1"/>
          </a:solidFill>
          <a:latin typeface="Verdana" charset="0"/>
          <a:ea typeface="Geneva" charset="0"/>
          <a:cs typeface="Arial" charset="0"/>
        </a:defRPr>
      </a:lvl6pPr>
      <a:lvl7pPr marL="914400" algn="l" rtl="0" fontAlgn="base">
        <a:spcBef>
          <a:spcPct val="0"/>
        </a:spcBef>
        <a:spcAft>
          <a:spcPct val="0"/>
        </a:spcAft>
        <a:defRPr sz="2400">
          <a:solidFill>
            <a:schemeClr val="bg1"/>
          </a:solidFill>
          <a:latin typeface="Verdana" charset="0"/>
          <a:ea typeface="Geneva" charset="0"/>
          <a:cs typeface="Arial" charset="0"/>
        </a:defRPr>
      </a:lvl7pPr>
      <a:lvl8pPr marL="1371600" algn="l" rtl="0" fontAlgn="base">
        <a:spcBef>
          <a:spcPct val="0"/>
        </a:spcBef>
        <a:spcAft>
          <a:spcPct val="0"/>
        </a:spcAft>
        <a:defRPr sz="2400">
          <a:solidFill>
            <a:schemeClr val="bg1"/>
          </a:solidFill>
          <a:latin typeface="Verdana" charset="0"/>
          <a:ea typeface="Geneva" charset="0"/>
          <a:cs typeface="Arial" charset="0"/>
        </a:defRPr>
      </a:lvl8pPr>
      <a:lvl9pPr marL="1828800" algn="l" rtl="0" fontAlgn="base">
        <a:spcBef>
          <a:spcPct val="0"/>
        </a:spcBef>
        <a:spcAft>
          <a:spcPct val="0"/>
        </a:spcAft>
        <a:defRPr sz="2400">
          <a:solidFill>
            <a:schemeClr val="bg1"/>
          </a:solidFill>
          <a:latin typeface="Verdana" charset="0"/>
          <a:ea typeface="Geneva" charset="0"/>
          <a:cs typeface="Arial" charset="0"/>
        </a:defRPr>
      </a:lvl9pPr>
    </p:titleStyle>
    <p:bodyStyle>
      <a:lvl1pPr marL="268288" indent="-268288" algn="l" rtl="0" eaLnBrk="0" fontAlgn="base" hangingPunct="0">
        <a:spcBef>
          <a:spcPct val="80000"/>
        </a:spcBef>
        <a:spcAft>
          <a:spcPct val="0"/>
        </a:spcAft>
        <a:buClr>
          <a:srgbClr val="D57800"/>
        </a:buClr>
        <a:buFont typeface="Wingdings" pitchFamily="2" charset="2"/>
        <a:buChar char="n"/>
        <a:defRPr sz="2000">
          <a:solidFill>
            <a:schemeClr val="tx1"/>
          </a:solidFill>
          <a:latin typeface="+mn-lt"/>
          <a:ea typeface="+mn-ea"/>
          <a:cs typeface="+mn-cs"/>
        </a:defRPr>
      </a:lvl1pPr>
      <a:lvl2pPr marL="550863" indent="-280988" algn="l" rtl="0" eaLnBrk="0" fontAlgn="base" hangingPunct="0">
        <a:spcBef>
          <a:spcPct val="40000"/>
        </a:spcBef>
        <a:spcAft>
          <a:spcPct val="0"/>
        </a:spcAft>
        <a:buClr>
          <a:srgbClr val="8C0A1C"/>
        </a:buClr>
        <a:buSzPct val="110000"/>
        <a:buFont typeface="Wingdings" pitchFamily="2" charset="2"/>
        <a:buChar char="ü"/>
        <a:defRPr sz="1500">
          <a:solidFill>
            <a:schemeClr val="tx1"/>
          </a:solidFill>
          <a:latin typeface="+mn-lt"/>
          <a:ea typeface="Arial" charset="0"/>
          <a:cs typeface="+mn-cs"/>
        </a:defRPr>
      </a:lvl2pPr>
      <a:lvl3pPr marL="766763" indent="-214313" algn="l" rtl="0" eaLnBrk="0" fontAlgn="base" hangingPunct="0">
        <a:spcBef>
          <a:spcPct val="20000"/>
        </a:spcBef>
        <a:spcAft>
          <a:spcPct val="0"/>
        </a:spcAft>
        <a:buClr>
          <a:srgbClr val="714280"/>
        </a:buClr>
        <a:buFont typeface="Symbol" pitchFamily="18" charset="2"/>
        <a:buChar char="®"/>
        <a:defRPr sz="1300">
          <a:solidFill>
            <a:schemeClr val="tx1"/>
          </a:solidFill>
          <a:latin typeface="+mn-lt"/>
          <a:ea typeface="Arial" charset="0"/>
          <a:cs typeface="+mn-cs"/>
        </a:defRPr>
      </a:lvl3pPr>
      <a:lvl4pPr marL="1008063" indent="-239713" algn="l" rtl="0" eaLnBrk="0" fontAlgn="base" hangingPunct="0">
        <a:spcBef>
          <a:spcPct val="20000"/>
        </a:spcBef>
        <a:spcAft>
          <a:spcPct val="0"/>
        </a:spcAft>
        <a:buClr>
          <a:srgbClr val="D57800"/>
        </a:buClr>
        <a:buFont typeface="Symbol" pitchFamily="18" charset="2"/>
        <a:buChar char="®"/>
        <a:defRPr sz="1200">
          <a:solidFill>
            <a:schemeClr val="bg2"/>
          </a:solidFill>
          <a:latin typeface="+mn-lt"/>
          <a:ea typeface="Arial" charset="0"/>
          <a:cs typeface="+mn-cs"/>
        </a:defRPr>
      </a:lvl4pPr>
      <a:lvl5pPr marL="1223963" indent="-214313" algn="l" rtl="0" eaLnBrk="0" fontAlgn="base" hangingPunct="0">
        <a:spcBef>
          <a:spcPct val="20000"/>
        </a:spcBef>
        <a:spcAft>
          <a:spcPct val="0"/>
        </a:spcAft>
        <a:buClr>
          <a:srgbClr val="EE8F00"/>
        </a:buClr>
        <a:buFont typeface="Symbol" pitchFamily="18" charset="2"/>
        <a:buChar char="®"/>
        <a:defRPr sz="1000">
          <a:solidFill>
            <a:schemeClr val="tx1"/>
          </a:solidFill>
          <a:latin typeface="+mn-lt"/>
          <a:ea typeface="Arial" charset="0"/>
          <a:cs typeface="+mn-cs"/>
        </a:defRPr>
      </a:lvl5pPr>
      <a:lvl6pPr marL="1681163" indent="-214313" algn="l" rtl="0" fontAlgn="base">
        <a:spcBef>
          <a:spcPct val="20000"/>
        </a:spcBef>
        <a:spcAft>
          <a:spcPct val="0"/>
        </a:spcAft>
        <a:buClr>
          <a:srgbClr val="EE8F00"/>
        </a:buClr>
        <a:buFont typeface="Symbol" charset="0"/>
        <a:buChar char="®"/>
        <a:defRPr sz="1000">
          <a:solidFill>
            <a:schemeClr val="tx1"/>
          </a:solidFill>
          <a:latin typeface="+mn-lt"/>
          <a:ea typeface="Arial" charset="0"/>
          <a:cs typeface="+mn-cs"/>
        </a:defRPr>
      </a:lvl6pPr>
      <a:lvl7pPr marL="2138363" indent="-214313" algn="l" rtl="0" fontAlgn="base">
        <a:spcBef>
          <a:spcPct val="20000"/>
        </a:spcBef>
        <a:spcAft>
          <a:spcPct val="0"/>
        </a:spcAft>
        <a:buClr>
          <a:srgbClr val="EE8F00"/>
        </a:buClr>
        <a:buFont typeface="Symbol" charset="0"/>
        <a:buChar char="®"/>
        <a:defRPr sz="1000">
          <a:solidFill>
            <a:schemeClr val="tx1"/>
          </a:solidFill>
          <a:latin typeface="+mn-lt"/>
          <a:ea typeface="Arial" charset="0"/>
          <a:cs typeface="+mn-cs"/>
        </a:defRPr>
      </a:lvl7pPr>
      <a:lvl8pPr marL="2595563" indent="-214313" algn="l" rtl="0" fontAlgn="base">
        <a:spcBef>
          <a:spcPct val="20000"/>
        </a:spcBef>
        <a:spcAft>
          <a:spcPct val="0"/>
        </a:spcAft>
        <a:buClr>
          <a:srgbClr val="EE8F00"/>
        </a:buClr>
        <a:buFont typeface="Symbol" charset="0"/>
        <a:buChar char="®"/>
        <a:defRPr sz="1000">
          <a:solidFill>
            <a:schemeClr val="tx1"/>
          </a:solidFill>
          <a:latin typeface="+mn-lt"/>
          <a:ea typeface="Arial" charset="0"/>
          <a:cs typeface="+mn-cs"/>
        </a:defRPr>
      </a:lvl8pPr>
      <a:lvl9pPr marL="3052763" indent="-214313" algn="l" rtl="0" fontAlgn="base">
        <a:spcBef>
          <a:spcPct val="20000"/>
        </a:spcBef>
        <a:spcAft>
          <a:spcPct val="0"/>
        </a:spcAft>
        <a:buClr>
          <a:srgbClr val="EE8F00"/>
        </a:buClr>
        <a:buFont typeface="Symbol" charset="0"/>
        <a:buChar char="®"/>
        <a:defRPr sz="1000">
          <a:solidFill>
            <a:schemeClr val="tx1"/>
          </a:solidFill>
          <a:latin typeface="+mn-lt"/>
          <a:ea typeface="Arial" charset="0"/>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4CAB24-7D66-4143-AD78-11B839D49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E32270C-444A-4096-B686-C2EE25E29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3AAF51-7533-473D-87CE-8CBA4767B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9BA6D90B-194C-4B45-AFB6-258E4B61C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871F00-F6B5-433E-AF41-FCF8E8057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4766D-D309-4E63-B9F3-9F18469DC9DE}" type="slidenum">
              <a:rPr lang="fr-FR" smtClean="0"/>
              <a:t>‹N°›</a:t>
            </a:fld>
            <a:endParaRPr lang="fr-FR"/>
          </a:p>
        </p:txBody>
      </p:sp>
      <p:pic>
        <p:nvPicPr>
          <p:cNvPr id="7" name="Image 6">
            <a:extLst>
              <a:ext uri="{FF2B5EF4-FFF2-40B4-BE49-F238E27FC236}">
                <a16:creationId xmlns:a16="http://schemas.microsoft.com/office/drawing/2014/main" id="{496BAF8B-9C82-40B6-9618-50C5933FC71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30736" y="79957"/>
            <a:ext cx="308055" cy="285168"/>
          </a:xfrm>
          <a:prstGeom prst="rect">
            <a:avLst/>
          </a:prstGeom>
        </p:spPr>
      </p:pic>
    </p:spTree>
    <p:extLst>
      <p:ext uri="{BB962C8B-B14F-4D97-AF65-F5344CB8AC3E}">
        <p14:creationId xmlns:p14="http://schemas.microsoft.com/office/powerpoint/2010/main" val="14719719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6.xml"/><Relationship Id="rId7" Type="http://schemas.openxmlformats.org/officeDocument/2006/relationships/image" Target="../media/image12.png"/><Relationship Id="rId2" Type="http://schemas.openxmlformats.org/officeDocument/2006/relationships/chart" Target="../charts/chart15.xml"/><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image" Target="../media/image11.png"/><Relationship Id="rId10" Type="http://schemas.openxmlformats.org/officeDocument/2006/relationships/chart" Target="../charts/chart20.xml"/><Relationship Id="rId4" Type="http://schemas.openxmlformats.org/officeDocument/2006/relationships/image" Target="../media/image10.png"/><Relationship Id="rId9"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4.xml"/><Relationship Id="rId6" Type="http://schemas.openxmlformats.org/officeDocument/2006/relationships/chart" Target="../charts/chart24.xml"/><Relationship Id="rId5" Type="http://schemas.openxmlformats.org/officeDocument/2006/relationships/image" Target="../media/image8.png"/><Relationship Id="rId4" Type="http://schemas.openxmlformats.org/officeDocument/2006/relationships/chart" Target="../charts/char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chart" Target="../charts/chart28.xml"/></Relationships>
</file>

<file path=ppt/slides/_rels/slide2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1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B7A9F7-CA26-4C9F-A8BD-60CFC2CC1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313" y="5995144"/>
            <a:ext cx="4291872" cy="656786"/>
          </a:xfrm>
          <a:prstGeom prst="rect">
            <a:avLst/>
          </a:prstGeom>
        </p:spPr>
      </p:pic>
      <p:pic>
        <p:nvPicPr>
          <p:cNvPr id="7" name="Image 6">
            <a:extLst>
              <a:ext uri="{FF2B5EF4-FFF2-40B4-BE49-F238E27FC236}">
                <a16:creationId xmlns:a16="http://schemas.microsoft.com/office/drawing/2014/main" id="{46C3730F-3F0D-4108-AC2A-F6268EA51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0" y="5996210"/>
            <a:ext cx="3232508" cy="662664"/>
          </a:xfrm>
          <a:prstGeom prst="rect">
            <a:avLst/>
          </a:prstGeom>
        </p:spPr>
      </p:pic>
      <p:sp>
        <p:nvSpPr>
          <p:cNvPr id="13" name="Espace réservé du texte 1">
            <a:extLst>
              <a:ext uri="{FF2B5EF4-FFF2-40B4-BE49-F238E27FC236}">
                <a16:creationId xmlns:a16="http://schemas.microsoft.com/office/drawing/2014/main" id="{7724CCCC-19D2-4A22-85BB-57B154977CB7}"/>
              </a:ext>
            </a:extLst>
          </p:cNvPr>
          <p:cNvSpPr txBox="1">
            <a:spLocks/>
          </p:cNvSpPr>
          <p:nvPr/>
        </p:nvSpPr>
        <p:spPr>
          <a:xfrm>
            <a:off x="741574" y="407496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4000" b="1" dirty="0">
                <a:solidFill>
                  <a:srgbClr val="7030A0"/>
                </a:solidFill>
                <a:latin typeface="Corbel" panose="020B0503020204020204" pitchFamily="34" charset="0"/>
              </a:rPr>
              <a:t>Rapport de situation comparée Femmes/Hommes 2019 </a:t>
            </a:r>
          </a:p>
          <a:p>
            <a:pPr marL="0" indent="0">
              <a:lnSpc>
                <a:spcPct val="100000"/>
              </a:lnSpc>
              <a:spcBef>
                <a:spcPts val="600"/>
              </a:spcBef>
              <a:buFont typeface="Arial" panose="020B0604020202020204" pitchFamily="34" charset="0"/>
              <a:buNone/>
            </a:pPr>
            <a:r>
              <a:rPr lang="fr-FR" sz="2400" dirty="0">
                <a:solidFill>
                  <a:schemeClr val="bg2">
                    <a:lumMod val="50000"/>
                  </a:scheme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pic>
        <p:nvPicPr>
          <p:cNvPr id="1026" name="Picture 2" descr="Intelligence Artificielle, Cerveau, Pensez, ContrÃ´le">
            <a:extLst>
              <a:ext uri="{FF2B5EF4-FFF2-40B4-BE49-F238E27FC236}">
                <a16:creationId xmlns:a16="http://schemas.microsoft.com/office/drawing/2014/main" id="{9052002E-FA9A-491B-8923-21A800E34A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3" b="51349"/>
          <a:stretch/>
        </p:blipFill>
        <p:spPr bwMode="auto">
          <a:xfrm>
            <a:off x="0" y="1"/>
            <a:ext cx="12191999" cy="39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9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Tableau 101">
            <a:extLst>
              <a:ext uri="{FF2B5EF4-FFF2-40B4-BE49-F238E27FC236}">
                <a16:creationId xmlns:a16="http://schemas.microsoft.com/office/drawing/2014/main" id="{A1020814-E748-413C-88B8-8E4E34660B3D}"/>
              </a:ext>
            </a:extLst>
          </p:cNvPr>
          <p:cNvGraphicFramePr>
            <a:graphicFrameLocks noGrp="1"/>
          </p:cNvGraphicFramePr>
          <p:nvPr/>
        </p:nvGraphicFramePr>
        <p:xfrm>
          <a:off x="8695533" y="1966626"/>
          <a:ext cx="1229141" cy="1968060"/>
        </p:xfrm>
        <a:graphic>
          <a:graphicData uri="http://schemas.openxmlformats.org/drawingml/2006/table">
            <a:tbl>
              <a:tblPr firstRow="1" bandRow="1">
                <a:tableStyleId>{5C22544A-7EE6-4342-B048-85BDC9FD1C3A}</a:tableStyleId>
              </a:tblPr>
              <a:tblGrid>
                <a:gridCol w="1229141">
                  <a:extLst>
                    <a:ext uri="{9D8B030D-6E8A-4147-A177-3AD203B41FA5}">
                      <a16:colId xmlns:a16="http://schemas.microsoft.com/office/drawing/2014/main" val="3668850884"/>
                    </a:ext>
                  </a:extLst>
                </a:gridCol>
              </a:tblGrid>
              <a:tr h="492015">
                <a:tc>
                  <a:txBody>
                    <a:bodyPr/>
                    <a:lstStyle/>
                    <a:p>
                      <a:pPr algn="ctr"/>
                      <a:r>
                        <a:rPr lang="fr-FR" sz="900" b="0" dirty="0">
                          <a:solidFill>
                            <a:schemeClr val="bg2">
                              <a:lumMod val="25000"/>
                            </a:schemeClr>
                          </a:solidFill>
                        </a:rPr>
                        <a:t>Cadres</a:t>
                      </a:r>
                    </a:p>
                  </a:txBody>
                  <a:tcPr marT="38604" marB="3860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779467"/>
                  </a:ext>
                </a:extLst>
              </a:tr>
              <a:tr h="492015">
                <a:tc>
                  <a:txBody>
                    <a:bodyPr/>
                    <a:lstStyle/>
                    <a:p>
                      <a:pPr algn="ctr"/>
                      <a:r>
                        <a:rPr lang="fr-FR" sz="900" b="0" dirty="0">
                          <a:solidFill>
                            <a:schemeClr val="bg2">
                              <a:lumMod val="25000"/>
                            </a:schemeClr>
                          </a:solidFill>
                        </a:rPr>
                        <a:t>Prof. Intermédiaires</a:t>
                      </a:r>
                    </a:p>
                  </a:txBody>
                  <a:tcPr marT="38604" marB="38604"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619856"/>
                  </a:ext>
                </a:extLst>
              </a:tr>
              <a:tr h="492015">
                <a:tc>
                  <a:txBody>
                    <a:bodyPr/>
                    <a:lstStyle/>
                    <a:p>
                      <a:pPr algn="ctr"/>
                      <a:r>
                        <a:rPr lang="fr-FR" sz="900" b="0" dirty="0">
                          <a:solidFill>
                            <a:schemeClr val="bg2">
                              <a:lumMod val="25000"/>
                            </a:schemeClr>
                          </a:solidFill>
                        </a:rPr>
                        <a:t>Employés</a:t>
                      </a:r>
                    </a:p>
                  </a:txBody>
                  <a:tcPr marT="38604" marB="386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3783713"/>
                  </a:ext>
                </a:extLst>
              </a:tr>
              <a:tr h="492015">
                <a:tc>
                  <a:txBody>
                    <a:bodyPr/>
                    <a:lstStyle/>
                    <a:p>
                      <a:pPr algn="ctr"/>
                      <a:r>
                        <a:rPr lang="fr-FR" sz="900" b="0" dirty="0">
                          <a:solidFill>
                            <a:schemeClr val="bg2">
                              <a:lumMod val="25000"/>
                            </a:schemeClr>
                          </a:solidFill>
                        </a:rPr>
                        <a:t>Ouvriers</a:t>
                      </a:r>
                    </a:p>
                  </a:txBody>
                  <a:tcPr marT="38604" marB="386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7706684"/>
                  </a:ext>
                </a:extLst>
              </a:tr>
            </a:tbl>
          </a:graphicData>
        </a:graphic>
      </p:graphicFrame>
      <p:sp>
        <p:nvSpPr>
          <p:cNvPr id="31" name="ZoneTexte 30">
            <a:extLst>
              <a:ext uri="{FF2B5EF4-FFF2-40B4-BE49-F238E27FC236}">
                <a16:creationId xmlns:a16="http://schemas.microsoft.com/office/drawing/2014/main" id="{86D7B0F9-29FB-4C95-9A30-BA868278306D}"/>
              </a:ext>
            </a:extLst>
          </p:cNvPr>
          <p:cNvSpPr txBox="1"/>
          <p:nvPr/>
        </p:nvSpPr>
        <p:spPr>
          <a:xfrm>
            <a:off x="6222999" y="1363690"/>
            <a:ext cx="6156000" cy="477054"/>
          </a:xfrm>
          <a:prstGeom prst="rect">
            <a:avLst/>
          </a:prstGeom>
          <a:noFill/>
        </p:spPr>
        <p:txBody>
          <a:bodyPr wrap="square">
            <a:spAutoFit/>
          </a:bodyPr>
          <a:lstStyle/>
          <a:p>
            <a:pPr algn="ctr">
              <a:defRPr/>
            </a:pPr>
            <a:r>
              <a:rPr lang="fr-FR" sz="1400" b="1" dirty="0">
                <a:solidFill>
                  <a:srgbClr val="000000"/>
                </a:solidFill>
                <a:latin typeface="Tw Cen MT" panose="020B0602020104020603" pitchFamily="34" charset="0"/>
              </a:rPr>
              <a:t>Répartition des CSP selon le sexe</a:t>
            </a:r>
          </a:p>
          <a:p>
            <a:pPr algn="ctr">
              <a:defRPr/>
            </a:pPr>
            <a:r>
              <a:rPr lang="fr-FR" sz="1100" i="1" dirty="0">
                <a:solidFill>
                  <a:srgbClr val="000000"/>
                </a:solidFill>
                <a:latin typeface="Tw Cen MT" panose="020B0602020104020603" pitchFamily="34" charset="0"/>
              </a:rPr>
              <a:t>INSEE DADS, données au 31/12/2017</a:t>
            </a:r>
            <a:endParaRPr lang="fr-FR" sz="1400" b="1" dirty="0">
              <a:solidFill>
                <a:srgbClr val="000000"/>
              </a:solidFill>
              <a:latin typeface="Tw Cen MT" panose="020B0602020104020603" pitchFamily="34" charset="0"/>
            </a:endParaRPr>
          </a:p>
        </p:txBody>
      </p:sp>
      <p:graphicFrame>
        <p:nvGraphicFramePr>
          <p:cNvPr id="47" name="Graphique 46">
            <a:extLst>
              <a:ext uri="{FF2B5EF4-FFF2-40B4-BE49-F238E27FC236}">
                <a16:creationId xmlns:a16="http://schemas.microsoft.com/office/drawing/2014/main" id="{A594ADCB-A888-464D-BE8D-5C1706247B8A}"/>
              </a:ext>
            </a:extLst>
          </p:cNvPr>
          <p:cNvGraphicFramePr/>
          <p:nvPr/>
        </p:nvGraphicFramePr>
        <p:xfrm>
          <a:off x="5711240" y="1521067"/>
          <a:ext cx="7011561" cy="2493627"/>
        </p:xfrm>
        <a:graphic>
          <a:graphicData uri="http://schemas.openxmlformats.org/drawingml/2006/chart">
            <c:chart xmlns:c="http://schemas.openxmlformats.org/drawingml/2006/chart" xmlns:r="http://schemas.openxmlformats.org/officeDocument/2006/relationships" r:id="rId2"/>
          </a:graphicData>
        </a:graphic>
      </p:graphicFrame>
      <p:sp>
        <p:nvSpPr>
          <p:cNvPr id="62" name="Rectangle 61">
            <a:extLst>
              <a:ext uri="{FF2B5EF4-FFF2-40B4-BE49-F238E27FC236}">
                <a16:creationId xmlns:a16="http://schemas.microsoft.com/office/drawing/2014/main" id="{3147F5AB-C067-4C2B-A462-4277F36ACF21}"/>
              </a:ext>
            </a:extLst>
          </p:cNvPr>
          <p:cNvSpPr/>
          <p:nvPr/>
        </p:nvSpPr>
        <p:spPr>
          <a:xfrm>
            <a:off x="27815" y="1872064"/>
            <a:ext cx="2843733"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Dans tous les secteurs, les femmes sont moins souvent cadres et plus souvent ETAM que les hommes.</a:t>
            </a: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Seul le secteur de l’évènement n’est pas constitué majoritairement de cadres.</a:t>
            </a:r>
          </a:p>
          <a:p>
            <a:pPr marL="285750" indent="-285750">
              <a:buFont typeface="Arial" panose="020B0604020202020204" pitchFamily="34" charset="0"/>
              <a:buChar char="•"/>
            </a:pPr>
            <a:endParaRPr lang="fr-FR" sz="1400" b="1"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 secteur du numérique est celui qui compte la plus forte proportion de cadres, 73%, mais cette proportion évolue cependant à la hausse dans deux autres secteurs: l’ingénierie (+2 points) et le conseil (+4 points)</a:t>
            </a:r>
          </a:p>
        </p:txBody>
      </p:sp>
      <p:sp>
        <p:nvSpPr>
          <p:cNvPr id="63" name="Rectangle 62">
            <a:extLst>
              <a:ext uri="{FF2B5EF4-FFF2-40B4-BE49-F238E27FC236}">
                <a16:creationId xmlns:a16="http://schemas.microsoft.com/office/drawing/2014/main" id="{1763383B-2298-4448-A501-CAE4544ED277}"/>
              </a:ext>
            </a:extLst>
          </p:cNvPr>
          <p:cNvSpPr/>
          <p:nvPr/>
        </p:nvSpPr>
        <p:spPr>
          <a:xfrm>
            <a:off x="27814" y="1360056"/>
            <a:ext cx="2843733"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cxnSp>
        <p:nvCxnSpPr>
          <p:cNvPr id="53" name="Connecteur droit 52">
            <a:extLst>
              <a:ext uri="{FF2B5EF4-FFF2-40B4-BE49-F238E27FC236}">
                <a16:creationId xmlns:a16="http://schemas.microsoft.com/office/drawing/2014/main" id="{5FB4869B-EADE-4684-9121-B940F9F48D1A}"/>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4" name="Titre 2">
            <a:extLst>
              <a:ext uri="{FF2B5EF4-FFF2-40B4-BE49-F238E27FC236}">
                <a16:creationId xmlns:a16="http://schemas.microsoft.com/office/drawing/2014/main" id="{60ECDB66-7ABB-44C2-812C-849BDC326A35}"/>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ETAM / IC selon le sexe et le secteur</a:t>
            </a:r>
          </a:p>
        </p:txBody>
      </p:sp>
      <p:graphicFrame>
        <p:nvGraphicFramePr>
          <p:cNvPr id="52" name="Graphique 51">
            <a:extLst>
              <a:ext uri="{FF2B5EF4-FFF2-40B4-BE49-F238E27FC236}">
                <a16:creationId xmlns:a16="http://schemas.microsoft.com/office/drawing/2014/main" id="{8647960A-20C1-4682-B4F6-B09F9A54E486}"/>
              </a:ext>
            </a:extLst>
          </p:cNvPr>
          <p:cNvGraphicFramePr/>
          <p:nvPr/>
        </p:nvGraphicFramePr>
        <p:xfrm>
          <a:off x="2710385" y="1928266"/>
          <a:ext cx="3445200" cy="2266356"/>
        </p:xfrm>
        <a:graphic>
          <a:graphicData uri="http://schemas.openxmlformats.org/drawingml/2006/chart">
            <c:chart xmlns:c="http://schemas.openxmlformats.org/drawingml/2006/chart" xmlns:r="http://schemas.openxmlformats.org/officeDocument/2006/relationships" r:id="rId3"/>
          </a:graphicData>
        </a:graphic>
      </p:graphicFrame>
      <p:sp>
        <p:nvSpPr>
          <p:cNvPr id="73" name="ZoneTexte 72">
            <a:extLst>
              <a:ext uri="{FF2B5EF4-FFF2-40B4-BE49-F238E27FC236}">
                <a16:creationId xmlns:a16="http://schemas.microsoft.com/office/drawing/2014/main" id="{DD3FC8E5-DDE0-4E2E-BCFB-AD75E4F4462A}"/>
              </a:ext>
            </a:extLst>
          </p:cNvPr>
          <p:cNvSpPr txBox="1"/>
          <p:nvPr/>
        </p:nvSpPr>
        <p:spPr>
          <a:xfrm>
            <a:off x="5320274" y="2681465"/>
            <a:ext cx="775726" cy="230832"/>
          </a:xfrm>
          <a:prstGeom prst="rect">
            <a:avLst/>
          </a:prstGeom>
          <a:noFill/>
        </p:spPr>
        <p:txBody>
          <a:bodyPr wrap="square" rtlCol="0">
            <a:spAutoFit/>
          </a:bodyPr>
          <a:lstStyle/>
          <a:p>
            <a:r>
              <a:rPr lang="fr-FR" sz="900" b="1" i="1" dirty="0">
                <a:solidFill>
                  <a:srgbClr val="C00000"/>
                </a:solidFill>
              </a:rPr>
              <a:t>(26%)</a:t>
            </a:r>
          </a:p>
        </p:txBody>
      </p:sp>
      <p:sp>
        <p:nvSpPr>
          <p:cNvPr id="75" name="ZoneTexte 74">
            <a:extLst>
              <a:ext uri="{FF2B5EF4-FFF2-40B4-BE49-F238E27FC236}">
                <a16:creationId xmlns:a16="http://schemas.microsoft.com/office/drawing/2014/main" id="{3897F33A-42E1-4454-ADD5-4CD8BA92D00C}"/>
              </a:ext>
            </a:extLst>
          </p:cNvPr>
          <p:cNvSpPr txBox="1"/>
          <p:nvPr/>
        </p:nvSpPr>
        <p:spPr>
          <a:xfrm>
            <a:off x="5003141" y="3550080"/>
            <a:ext cx="775726" cy="230832"/>
          </a:xfrm>
          <a:prstGeom prst="rect">
            <a:avLst/>
          </a:prstGeom>
          <a:noFill/>
        </p:spPr>
        <p:txBody>
          <a:bodyPr wrap="square" rtlCol="0">
            <a:spAutoFit/>
          </a:bodyPr>
          <a:lstStyle/>
          <a:p>
            <a:r>
              <a:rPr lang="fr-FR" sz="900" b="1" i="1" dirty="0">
                <a:solidFill>
                  <a:srgbClr val="C00000"/>
                </a:solidFill>
              </a:rPr>
              <a:t>(27%)</a:t>
            </a:r>
          </a:p>
        </p:txBody>
      </p:sp>
      <p:sp>
        <p:nvSpPr>
          <p:cNvPr id="76" name="ZoneTexte 75">
            <a:extLst>
              <a:ext uri="{FF2B5EF4-FFF2-40B4-BE49-F238E27FC236}">
                <a16:creationId xmlns:a16="http://schemas.microsoft.com/office/drawing/2014/main" id="{1D915CD3-A122-45DC-A1DC-5E8D44164B4F}"/>
              </a:ext>
            </a:extLst>
          </p:cNvPr>
          <p:cNvSpPr txBox="1"/>
          <p:nvPr/>
        </p:nvSpPr>
        <p:spPr>
          <a:xfrm>
            <a:off x="4399626" y="3791598"/>
            <a:ext cx="775726" cy="230832"/>
          </a:xfrm>
          <a:prstGeom prst="rect">
            <a:avLst/>
          </a:prstGeom>
          <a:noFill/>
        </p:spPr>
        <p:txBody>
          <a:bodyPr wrap="square" rtlCol="0">
            <a:spAutoFit/>
          </a:bodyPr>
          <a:lstStyle/>
          <a:p>
            <a:r>
              <a:rPr lang="fr-FR" sz="900" b="1" i="1" dirty="0">
                <a:solidFill>
                  <a:srgbClr val="C00000"/>
                </a:solidFill>
              </a:rPr>
              <a:t>(20%)</a:t>
            </a:r>
          </a:p>
        </p:txBody>
      </p:sp>
      <p:sp>
        <p:nvSpPr>
          <p:cNvPr id="77" name="ZoneTexte 76">
            <a:extLst>
              <a:ext uri="{FF2B5EF4-FFF2-40B4-BE49-F238E27FC236}">
                <a16:creationId xmlns:a16="http://schemas.microsoft.com/office/drawing/2014/main" id="{AD1B1A68-4B65-4410-AD35-6D110F864246}"/>
              </a:ext>
            </a:extLst>
          </p:cNvPr>
          <p:cNvSpPr txBox="1"/>
          <p:nvPr/>
        </p:nvSpPr>
        <p:spPr>
          <a:xfrm>
            <a:off x="3087271" y="2479627"/>
            <a:ext cx="775726" cy="230832"/>
          </a:xfrm>
          <a:prstGeom prst="rect">
            <a:avLst/>
          </a:prstGeom>
          <a:noFill/>
        </p:spPr>
        <p:txBody>
          <a:bodyPr wrap="square" rtlCol="0">
            <a:spAutoFit/>
          </a:bodyPr>
          <a:lstStyle/>
          <a:p>
            <a:r>
              <a:rPr lang="fr-FR" sz="900" b="1" i="1" dirty="0">
                <a:solidFill>
                  <a:srgbClr val="C00000"/>
                </a:solidFill>
              </a:rPr>
              <a:t>(27%)</a:t>
            </a:r>
          </a:p>
        </p:txBody>
      </p:sp>
      <p:sp>
        <p:nvSpPr>
          <p:cNvPr id="79" name="Rectangle 78">
            <a:extLst>
              <a:ext uri="{FF2B5EF4-FFF2-40B4-BE49-F238E27FC236}">
                <a16:creationId xmlns:a16="http://schemas.microsoft.com/office/drawing/2014/main" id="{55BF6414-BEF2-4360-A63E-FAC13990124D}"/>
              </a:ext>
            </a:extLst>
          </p:cNvPr>
          <p:cNvSpPr/>
          <p:nvPr/>
        </p:nvSpPr>
        <p:spPr>
          <a:xfrm>
            <a:off x="1355158" y="1363690"/>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CSP</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sp>
        <p:nvSpPr>
          <p:cNvPr id="48" name="Rectangle 47">
            <a:extLst>
              <a:ext uri="{FF2B5EF4-FFF2-40B4-BE49-F238E27FC236}">
                <a16:creationId xmlns:a16="http://schemas.microsoft.com/office/drawing/2014/main" id="{A14D248A-E0A2-49E0-BB62-8E7A75F0AE1F}"/>
              </a:ext>
            </a:extLst>
          </p:cNvPr>
          <p:cNvSpPr/>
          <p:nvPr/>
        </p:nvSpPr>
        <p:spPr bwMode="auto">
          <a:xfrm>
            <a:off x="9784295" y="4194870"/>
            <a:ext cx="2232000" cy="2625030"/>
          </a:xfrm>
          <a:prstGeom prst="rect">
            <a:avLst/>
          </a:prstGeom>
          <a:solidFill>
            <a:schemeClr val="accent4">
              <a:lumMod val="75000"/>
              <a:alpha val="2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49" name="Rectangle 48">
            <a:extLst>
              <a:ext uri="{FF2B5EF4-FFF2-40B4-BE49-F238E27FC236}">
                <a16:creationId xmlns:a16="http://schemas.microsoft.com/office/drawing/2014/main" id="{AE0D87DB-93EB-4A43-9A45-AA319E3136DF}"/>
              </a:ext>
            </a:extLst>
          </p:cNvPr>
          <p:cNvSpPr/>
          <p:nvPr/>
        </p:nvSpPr>
        <p:spPr bwMode="auto">
          <a:xfrm>
            <a:off x="7504778" y="4194870"/>
            <a:ext cx="2232000" cy="2625030"/>
          </a:xfrm>
          <a:prstGeom prst="rect">
            <a:avLst/>
          </a:prstGeom>
          <a:solidFill>
            <a:srgbClr val="960000">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50" name="Rectangle 49">
            <a:extLst>
              <a:ext uri="{FF2B5EF4-FFF2-40B4-BE49-F238E27FC236}">
                <a16:creationId xmlns:a16="http://schemas.microsoft.com/office/drawing/2014/main" id="{B5514ABB-DEB0-4405-9E08-B06B1BE7379E}"/>
              </a:ext>
            </a:extLst>
          </p:cNvPr>
          <p:cNvSpPr/>
          <p:nvPr/>
        </p:nvSpPr>
        <p:spPr bwMode="auto">
          <a:xfrm>
            <a:off x="5225261" y="4194869"/>
            <a:ext cx="2232000" cy="2625031"/>
          </a:xfrm>
          <a:prstGeom prst="rect">
            <a:avLst/>
          </a:prstGeom>
          <a:solidFill>
            <a:srgbClr val="7030A0">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51" name="Rectangle 50">
            <a:extLst>
              <a:ext uri="{FF2B5EF4-FFF2-40B4-BE49-F238E27FC236}">
                <a16:creationId xmlns:a16="http://schemas.microsoft.com/office/drawing/2014/main" id="{2946998F-43BB-4118-BA82-13408AAF6CEB}"/>
              </a:ext>
            </a:extLst>
          </p:cNvPr>
          <p:cNvSpPr/>
          <p:nvPr/>
        </p:nvSpPr>
        <p:spPr bwMode="auto">
          <a:xfrm>
            <a:off x="2943352" y="4194869"/>
            <a:ext cx="2232000" cy="2625030"/>
          </a:xfrm>
          <a:prstGeom prst="rect">
            <a:avLst/>
          </a:prstGeom>
          <a:solidFill>
            <a:schemeClr val="accent2">
              <a:lumMod val="75000"/>
              <a:alpha val="2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60" name="Rectangle 59">
            <a:extLst>
              <a:ext uri="{FF2B5EF4-FFF2-40B4-BE49-F238E27FC236}">
                <a16:creationId xmlns:a16="http://schemas.microsoft.com/office/drawing/2014/main" id="{CC3E0660-E153-4ABB-B6C0-51BF8E58ACDB}"/>
              </a:ext>
            </a:extLst>
          </p:cNvPr>
          <p:cNvSpPr/>
          <p:nvPr/>
        </p:nvSpPr>
        <p:spPr>
          <a:xfrm>
            <a:off x="2943352" y="4194869"/>
            <a:ext cx="2232000" cy="384927"/>
          </a:xfrm>
          <a:prstGeom prst="rect">
            <a:avLst/>
          </a:prstGeom>
          <a:solidFill>
            <a:srgbClr val="B41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A8C9902F-E3F2-4B4C-B8A0-DD6D5CEADDE8}"/>
              </a:ext>
            </a:extLst>
          </p:cNvPr>
          <p:cNvSpPr/>
          <p:nvPr/>
        </p:nvSpPr>
        <p:spPr>
          <a:xfrm>
            <a:off x="3571879" y="4225750"/>
            <a:ext cx="974947" cy="323165"/>
          </a:xfrm>
          <a:prstGeom prst="rect">
            <a:avLst/>
          </a:prstGeom>
        </p:spPr>
        <p:txBody>
          <a:bodyPr wrap="none">
            <a:spAutoFit/>
          </a:bodyPr>
          <a:lstStyle/>
          <a:p>
            <a:r>
              <a:rPr lang="fr-FR" sz="1500" b="1" dirty="0">
                <a:solidFill>
                  <a:schemeClr val="bg1"/>
                </a:solidFill>
                <a:latin typeface="Tw Cen MT" panose="020B0602020104020603" pitchFamily="34" charset="0"/>
              </a:rPr>
              <a:t>Ingénierie</a:t>
            </a:r>
            <a:endParaRPr lang="fr-FR" sz="1500" dirty="0">
              <a:solidFill>
                <a:schemeClr val="bg1"/>
              </a:solidFill>
            </a:endParaRPr>
          </a:p>
        </p:txBody>
      </p:sp>
      <p:sp>
        <p:nvSpPr>
          <p:cNvPr id="64" name="Rectangle 63">
            <a:extLst>
              <a:ext uri="{FF2B5EF4-FFF2-40B4-BE49-F238E27FC236}">
                <a16:creationId xmlns:a16="http://schemas.microsoft.com/office/drawing/2014/main" id="{93030E34-B7BF-42DD-BDF7-A68F03712E45}"/>
              </a:ext>
            </a:extLst>
          </p:cNvPr>
          <p:cNvSpPr/>
          <p:nvPr/>
        </p:nvSpPr>
        <p:spPr>
          <a:xfrm>
            <a:off x="5227653" y="4194869"/>
            <a:ext cx="2232000" cy="384927"/>
          </a:xfrm>
          <a:prstGeom prst="rect">
            <a:avLst/>
          </a:prstGeom>
          <a:solidFill>
            <a:srgbClr val="71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EAB4B57A-0398-4CDC-AA51-51266C6CBC41}"/>
              </a:ext>
            </a:extLst>
          </p:cNvPr>
          <p:cNvSpPr/>
          <p:nvPr/>
        </p:nvSpPr>
        <p:spPr>
          <a:xfrm>
            <a:off x="5808891" y="4225750"/>
            <a:ext cx="1069524" cy="323165"/>
          </a:xfrm>
          <a:prstGeom prst="rect">
            <a:avLst/>
          </a:prstGeom>
        </p:spPr>
        <p:txBody>
          <a:bodyPr wrap="none">
            <a:spAutoFit/>
          </a:bodyPr>
          <a:lstStyle/>
          <a:p>
            <a:r>
              <a:rPr lang="fr-FR" sz="1500" b="1" dirty="0">
                <a:solidFill>
                  <a:schemeClr val="bg1"/>
                </a:solidFill>
                <a:latin typeface="Tw Cen MT" panose="020B0602020104020603" pitchFamily="34" charset="0"/>
              </a:rPr>
              <a:t>Numérique</a:t>
            </a:r>
            <a:endParaRPr lang="fr-FR" sz="1500" dirty="0">
              <a:solidFill>
                <a:schemeClr val="bg1"/>
              </a:solidFill>
            </a:endParaRPr>
          </a:p>
        </p:txBody>
      </p:sp>
      <p:sp>
        <p:nvSpPr>
          <p:cNvPr id="96" name="Rectangle 95">
            <a:extLst>
              <a:ext uri="{FF2B5EF4-FFF2-40B4-BE49-F238E27FC236}">
                <a16:creationId xmlns:a16="http://schemas.microsoft.com/office/drawing/2014/main" id="{5EFC19C9-2FDD-4560-AB7C-5A7C5F7AC126}"/>
              </a:ext>
            </a:extLst>
          </p:cNvPr>
          <p:cNvSpPr/>
          <p:nvPr/>
        </p:nvSpPr>
        <p:spPr>
          <a:xfrm>
            <a:off x="7502386" y="4194869"/>
            <a:ext cx="2232000" cy="384927"/>
          </a:xfrm>
          <a:prstGeom prst="rect">
            <a:avLst/>
          </a:prstGeom>
          <a:solidFill>
            <a:srgbClr val="81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a:extLst>
              <a:ext uri="{FF2B5EF4-FFF2-40B4-BE49-F238E27FC236}">
                <a16:creationId xmlns:a16="http://schemas.microsoft.com/office/drawing/2014/main" id="{1A622601-AB67-40C1-A3AB-49C5A1B7BA5F}"/>
              </a:ext>
            </a:extLst>
          </p:cNvPr>
          <p:cNvSpPr/>
          <p:nvPr/>
        </p:nvSpPr>
        <p:spPr>
          <a:xfrm>
            <a:off x="8231100" y="4225750"/>
            <a:ext cx="774571" cy="323165"/>
          </a:xfrm>
          <a:prstGeom prst="rect">
            <a:avLst/>
          </a:prstGeom>
        </p:spPr>
        <p:txBody>
          <a:bodyPr wrap="none">
            <a:spAutoFit/>
          </a:bodyPr>
          <a:lstStyle/>
          <a:p>
            <a:r>
              <a:rPr lang="fr-FR" sz="1500" b="1" dirty="0">
                <a:solidFill>
                  <a:schemeClr val="bg1"/>
                </a:solidFill>
                <a:latin typeface="Tw Cen MT" panose="020B0602020104020603" pitchFamily="34" charset="0"/>
              </a:rPr>
              <a:t>Conseil</a:t>
            </a:r>
            <a:endParaRPr lang="fr-FR" sz="1500" dirty="0">
              <a:solidFill>
                <a:schemeClr val="bg1"/>
              </a:solidFill>
            </a:endParaRPr>
          </a:p>
        </p:txBody>
      </p:sp>
      <p:sp>
        <p:nvSpPr>
          <p:cNvPr id="98" name="Rectangle 97">
            <a:extLst>
              <a:ext uri="{FF2B5EF4-FFF2-40B4-BE49-F238E27FC236}">
                <a16:creationId xmlns:a16="http://schemas.microsoft.com/office/drawing/2014/main" id="{473C1146-76C7-41B4-B582-23425772AE9D}"/>
              </a:ext>
            </a:extLst>
          </p:cNvPr>
          <p:cNvSpPr/>
          <p:nvPr/>
        </p:nvSpPr>
        <p:spPr>
          <a:xfrm>
            <a:off x="9790345" y="4194869"/>
            <a:ext cx="2232000" cy="384927"/>
          </a:xfrm>
          <a:prstGeom prst="rect">
            <a:avLst/>
          </a:prstGeom>
          <a:solidFill>
            <a:srgbClr val="D5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extLst>
              <a:ext uri="{FF2B5EF4-FFF2-40B4-BE49-F238E27FC236}">
                <a16:creationId xmlns:a16="http://schemas.microsoft.com/office/drawing/2014/main" id="{9E8EDC29-34AE-4A77-BD94-8806B2A7BE88}"/>
              </a:ext>
            </a:extLst>
          </p:cNvPr>
          <p:cNvSpPr/>
          <p:nvPr/>
        </p:nvSpPr>
        <p:spPr>
          <a:xfrm>
            <a:off x="10370342" y="4225750"/>
            <a:ext cx="1059906" cy="323165"/>
          </a:xfrm>
          <a:prstGeom prst="rect">
            <a:avLst/>
          </a:prstGeom>
        </p:spPr>
        <p:txBody>
          <a:bodyPr wrap="none">
            <a:spAutoFit/>
          </a:bodyPr>
          <a:lstStyle/>
          <a:p>
            <a:r>
              <a:rPr lang="fr-FR" sz="1500" b="1" dirty="0">
                <a:solidFill>
                  <a:schemeClr val="bg1"/>
                </a:solidFill>
                <a:latin typeface="Tw Cen MT" panose="020B0602020104020603" pitchFamily="34" charset="0"/>
              </a:rPr>
              <a:t>Evénement</a:t>
            </a:r>
            <a:endParaRPr lang="fr-FR" sz="1500" dirty="0">
              <a:solidFill>
                <a:schemeClr val="bg1"/>
              </a:solidFill>
            </a:endParaRPr>
          </a:p>
        </p:txBody>
      </p:sp>
      <p:pic>
        <p:nvPicPr>
          <p:cNvPr id="100" name="Image 99">
            <a:extLst>
              <a:ext uri="{FF2B5EF4-FFF2-40B4-BE49-F238E27FC236}">
                <a16:creationId xmlns:a16="http://schemas.microsoft.com/office/drawing/2014/main" id="{725BD1CF-EC20-4BA6-AFA2-085CDC2D7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6229" y="1496423"/>
            <a:ext cx="446273" cy="498764"/>
          </a:xfrm>
          <a:prstGeom prst="rect">
            <a:avLst/>
          </a:prstGeom>
        </p:spPr>
      </p:pic>
      <p:pic>
        <p:nvPicPr>
          <p:cNvPr id="101" name="Image 100">
            <a:extLst>
              <a:ext uri="{FF2B5EF4-FFF2-40B4-BE49-F238E27FC236}">
                <a16:creationId xmlns:a16="http://schemas.microsoft.com/office/drawing/2014/main" id="{46F22139-AF60-47EA-8123-76CA66C57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734" y="1514966"/>
            <a:ext cx="432000" cy="482812"/>
          </a:xfrm>
          <a:prstGeom prst="rect">
            <a:avLst/>
          </a:prstGeom>
        </p:spPr>
      </p:pic>
      <p:sp>
        <p:nvSpPr>
          <p:cNvPr id="105" name="Flèche vers le bas 3">
            <a:extLst>
              <a:ext uri="{FF2B5EF4-FFF2-40B4-BE49-F238E27FC236}">
                <a16:creationId xmlns:a16="http://schemas.microsoft.com/office/drawing/2014/main" id="{56404FBF-BD70-4197-945B-E1028DFAC48B}"/>
              </a:ext>
            </a:extLst>
          </p:cNvPr>
          <p:cNvSpPr/>
          <p:nvPr/>
        </p:nvSpPr>
        <p:spPr>
          <a:xfrm rot="16200000">
            <a:off x="4784560" y="2467574"/>
            <a:ext cx="2433552" cy="427782"/>
          </a:xfrm>
          <a:prstGeom prst="downArrow">
            <a:avLst>
              <a:gd name="adj1" fmla="val 100000"/>
              <a:gd name="adj2" fmla="val 992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6" name="Graphique 105">
            <a:extLst>
              <a:ext uri="{FF2B5EF4-FFF2-40B4-BE49-F238E27FC236}">
                <a16:creationId xmlns:a16="http://schemas.microsoft.com/office/drawing/2014/main" id="{F6CD67F0-8B87-4D51-8649-AF4CD2B4B756}"/>
              </a:ext>
            </a:extLst>
          </p:cNvPr>
          <p:cNvGraphicFramePr/>
          <p:nvPr/>
        </p:nvGraphicFramePr>
        <p:xfrm>
          <a:off x="2943353" y="4733752"/>
          <a:ext cx="2225950" cy="2037997"/>
        </p:xfrm>
        <a:graphic>
          <a:graphicData uri="http://schemas.openxmlformats.org/drawingml/2006/chart">
            <c:chart xmlns:c="http://schemas.openxmlformats.org/drawingml/2006/chart" xmlns:r="http://schemas.openxmlformats.org/officeDocument/2006/relationships" r:id="rId6"/>
          </a:graphicData>
        </a:graphic>
      </p:graphicFrame>
      <p:pic>
        <p:nvPicPr>
          <p:cNvPr id="5" name="Image 4">
            <a:extLst>
              <a:ext uri="{FF2B5EF4-FFF2-40B4-BE49-F238E27FC236}">
                <a16:creationId xmlns:a16="http://schemas.microsoft.com/office/drawing/2014/main" id="{4E0B5C07-F209-49D3-BA67-D781CDA58FC4}"/>
              </a:ext>
            </a:extLst>
          </p:cNvPr>
          <p:cNvPicPr>
            <a:picLocks noChangeAspect="1"/>
          </p:cNvPicPr>
          <p:nvPr/>
        </p:nvPicPr>
        <p:blipFill>
          <a:blip r:embed="rId7"/>
          <a:stretch>
            <a:fillRect/>
          </a:stretch>
        </p:blipFill>
        <p:spPr>
          <a:xfrm>
            <a:off x="2949124" y="4630555"/>
            <a:ext cx="1524000" cy="190500"/>
          </a:xfrm>
          <a:prstGeom prst="rect">
            <a:avLst/>
          </a:prstGeom>
        </p:spPr>
      </p:pic>
      <p:graphicFrame>
        <p:nvGraphicFramePr>
          <p:cNvPr id="109" name="Graphique 108">
            <a:extLst>
              <a:ext uri="{FF2B5EF4-FFF2-40B4-BE49-F238E27FC236}">
                <a16:creationId xmlns:a16="http://schemas.microsoft.com/office/drawing/2014/main" id="{B1D00524-6AEA-4034-8320-3545E87F37EB}"/>
              </a:ext>
            </a:extLst>
          </p:cNvPr>
          <p:cNvGraphicFramePr/>
          <p:nvPr/>
        </p:nvGraphicFramePr>
        <p:xfrm>
          <a:off x="5227234" y="4733752"/>
          <a:ext cx="2225950" cy="203799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0" name="Graphique 109">
            <a:extLst>
              <a:ext uri="{FF2B5EF4-FFF2-40B4-BE49-F238E27FC236}">
                <a16:creationId xmlns:a16="http://schemas.microsoft.com/office/drawing/2014/main" id="{F8D6CA27-36E3-4FB0-9F1E-9896BB93FE5C}"/>
              </a:ext>
            </a:extLst>
          </p:cNvPr>
          <p:cNvGraphicFramePr/>
          <p:nvPr/>
        </p:nvGraphicFramePr>
        <p:xfrm>
          <a:off x="7511115" y="4733752"/>
          <a:ext cx="2225950" cy="203799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1" name="Graphique 110">
            <a:extLst>
              <a:ext uri="{FF2B5EF4-FFF2-40B4-BE49-F238E27FC236}">
                <a16:creationId xmlns:a16="http://schemas.microsoft.com/office/drawing/2014/main" id="{A5F808CE-824F-4745-8F89-EB54089A2E93}"/>
              </a:ext>
            </a:extLst>
          </p:cNvPr>
          <p:cNvGraphicFramePr/>
          <p:nvPr/>
        </p:nvGraphicFramePr>
        <p:xfrm>
          <a:off x="9794995" y="4733752"/>
          <a:ext cx="2225950" cy="2037997"/>
        </p:xfrm>
        <a:graphic>
          <a:graphicData uri="http://schemas.openxmlformats.org/drawingml/2006/chart">
            <c:chart xmlns:c="http://schemas.openxmlformats.org/drawingml/2006/chart" xmlns:r="http://schemas.openxmlformats.org/officeDocument/2006/relationships" r:id="rId10"/>
          </a:graphicData>
        </a:graphic>
      </p:graphicFrame>
      <p:sp>
        <p:nvSpPr>
          <p:cNvPr id="37" name="ZoneTexte 36">
            <a:extLst>
              <a:ext uri="{FF2B5EF4-FFF2-40B4-BE49-F238E27FC236}">
                <a16:creationId xmlns:a16="http://schemas.microsoft.com/office/drawing/2014/main" id="{373F74B1-DC7E-45E5-8832-2EB3202496CF}"/>
              </a:ext>
            </a:extLst>
          </p:cNvPr>
          <p:cNvSpPr txBox="1"/>
          <p:nvPr/>
        </p:nvSpPr>
        <p:spPr>
          <a:xfrm>
            <a:off x="2928257" y="3144763"/>
            <a:ext cx="757763" cy="307777"/>
          </a:xfrm>
          <a:prstGeom prst="rect">
            <a:avLst/>
          </a:prstGeom>
          <a:noFill/>
        </p:spPr>
        <p:txBody>
          <a:bodyPr wrap="square" rtlCol="0">
            <a:spAutoFit/>
          </a:bodyPr>
          <a:lstStyle/>
          <a:p>
            <a:r>
              <a:rPr lang="fr-FR" sz="700" dirty="0">
                <a:solidFill>
                  <a:srgbClr val="00B050"/>
                </a:solidFill>
              </a:rPr>
              <a:t>+1 par rapport à 2016</a:t>
            </a:r>
          </a:p>
        </p:txBody>
      </p:sp>
      <p:sp>
        <p:nvSpPr>
          <p:cNvPr id="38" name="ZoneTexte 37">
            <a:extLst>
              <a:ext uri="{FF2B5EF4-FFF2-40B4-BE49-F238E27FC236}">
                <a16:creationId xmlns:a16="http://schemas.microsoft.com/office/drawing/2014/main" id="{69843D1F-970E-4677-99EE-656C08CF3314}"/>
              </a:ext>
            </a:extLst>
          </p:cNvPr>
          <p:cNvSpPr txBox="1"/>
          <p:nvPr/>
        </p:nvSpPr>
        <p:spPr>
          <a:xfrm>
            <a:off x="3135355" y="5902933"/>
            <a:ext cx="436523" cy="246221"/>
          </a:xfrm>
          <a:prstGeom prst="rect">
            <a:avLst/>
          </a:prstGeom>
          <a:noFill/>
        </p:spPr>
        <p:txBody>
          <a:bodyPr wrap="square" rtlCol="0">
            <a:spAutoFit/>
          </a:bodyPr>
          <a:lstStyle/>
          <a:p>
            <a:r>
              <a:rPr lang="fr-FR" sz="1000" dirty="0">
                <a:solidFill>
                  <a:srgbClr val="00B050"/>
                </a:solidFill>
              </a:rPr>
              <a:t>+2</a:t>
            </a:r>
          </a:p>
        </p:txBody>
      </p:sp>
      <p:sp>
        <p:nvSpPr>
          <p:cNvPr id="39" name="ZoneTexte 38">
            <a:extLst>
              <a:ext uri="{FF2B5EF4-FFF2-40B4-BE49-F238E27FC236}">
                <a16:creationId xmlns:a16="http://schemas.microsoft.com/office/drawing/2014/main" id="{073DC359-1188-4169-8443-325A4449994C}"/>
              </a:ext>
            </a:extLst>
          </p:cNvPr>
          <p:cNvSpPr txBox="1"/>
          <p:nvPr/>
        </p:nvSpPr>
        <p:spPr>
          <a:xfrm>
            <a:off x="7692607" y="5779822"/>
            <a:ext cx="436523" cy="246221"/>
          </a:xfrm>
          <a:prstGeom prst="rect">
            <a:avLst/>
          </a:prstGeom>
          <a:noFill/>
        </p:spPr>
        <p:txBody>
          <a:bodyPr wrap="square" rtlCol="0">
            <a:spAutoFit/>
          </a:bodyPr>
          <a:lstStyle/>
          <a:p>
            <a:r>
              <a:rPr lang="fr-FR" sz="1000" dirty="0">
                <a:solidFill>
                  <a:srgbClr val="00B050"/>
                </a:solidFill>
              </a:rPr>
              <a:t>+4</a:t>
            </a:r>
          </a:p>
        </p:txBody>
      </p:sp>
      <p:sp>
        <p:nvSpPr>
          <p:cNvPr id="40" name="ZoneTexte 39">
            <a:extLst>
              <a:ext uri="{FF2B5EF4-FFF2-40B4-BE49-F238E27FC236}">
                <a16:creationId xmlns:a16="http://schemas.microsoft.com/office/drawing/2014/main" id="{A218D22A-DCDC-4D77-830A-D4C31416F7B9}"/>
              </a:ext>
            </a:extLst>
          </p:cNvPr>
          <p:cNvSpPr txBox="1"/>
          <p:nvPr/>
        </p:nvSpPr>
        <p:spPr>
          <a:xfrm>
            <a:off x="8496430" y="5663341"/>
            <a:ext cx="436523" cy="246221"/>
          </a:xfrm>
          <a:prstGeom prst="rect">
            <a:avLst/>
          </a:prstGeom>
          <a:noFill/>
        </p:spPr>
        <p:txBody>
          <a:bodyPr wrap="square" rtlCol="0">
            <a:spAutoFit/>
          </a:bodyPr>
          <a:lstStyle/>
          <a:p>
            <a:r>
              <a:rPr lang="fr-FR" sz="1000" dirty="0">
                <a:solidFill>
                  <a:srgbClr val="00B050"/>
                </a:solidFill>
              </a:rPr>
              <a:t>+6</a:t>
            </a:r>
          </a:p>
        </p:txBody>
      </p:sp>
    </p:spTree>
    <p:extLst>
      <p:ext uri="{BB962C8B-B14F-4D97-AF65-F5344CB8AC3E}">
        <p14:creationId xmlns:p14="http://schemas.microsoft.com/office/powerpoint/2010/main" val="181112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99B0880-4D86-4B6A-BFA3-77138251FB90}"/>
              </a:ext>
            </a:extLst>
          </p:cNvPr>
          <p:cNvPicPr>
            <a:picLocks noChangeAspect="1"/>
          </p:cNvPicPr>
          <p:nvPr/>
        </p:nvPicPr>
        <p:blipFill>
          <a:blip r:embed="rId3"/>
          <a:stretch>
            <a:fillRect/>
          </a:stretch>
        </p:blipFill>
        <p:spPr>
          <a:xfrm>
            <a:off x="0" y="-4304"/>
            <a:ext cx="12192000" cy="3876675"/>
          </a:xfrm>
          <a:prstGeom prst="rect">
            <a:avLst/>
          </a:prstGeom>
        </p:spPr>
      </p:pic>
      <p:sp>
        <p:nvSpPr>
          <p:cNvPr id="9" name="Espace réservé du texte 1">
            <a:extLst>
              <a:ext uri="{FF2B5EF4-FFF2-40B4-BE49-F238E27FC236}">
                <a16:creationId xmlns:a16="http://schemas.microsoft.com/office/drawing/2014/main" id="{9980D46B-0864-4E0D-93B4-594130C01CCD}"/>
              </a:ext>
            </a:extLst>
          </p:cNvPr>
          <p:cNvSpPr txBox="1">
            <a:spLocks/>
          </p:cNvSpPr>
          <p:nvPr/>
        </p:nvSpPr>
        <p:spPr>
          <a:xfrm>
            <a:off x="741576" y="431902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Rémunérations</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335113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EE6DD6F-DB32-4D22-BD06-4B2E1285CF47}"/>
              </a:ext>
            </a:extLst>
          </p:cNvPr>
          <p:cNvSpPr/>
          <p:nvPr/>
        </p:nvSpPr>
        <p:spPr bwMode="auto">
          <a:xfrm>
            <a:off x="9141554" y="3756720"/>
            <a:ext cx="297360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134" name="Rectangle 133">
            <a:extLst>
              <a:ext uri="{FF2B5EF4-FFF2-40B4-BE49-F238E27FC236}">
                <a16:creationId xmlns:a16="http://schemas.microsoft.com/office/drawing/2014/main" id="{616415B4-70EF-4927-B186-F2DB30DCD5CB}"/>
              </a:ext>
            </a:extLst>
          </p:cNvPr>
          <p:cNvSpPr/>
          <p:nvPr/>
        </p:nvSpPr>
        <p:spPr bwMode="auto">
          <a:xfrm>
            <a:off x="6117102" y="3756720"/>
            <a:ext cx="297360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28" name="Rectangle 27">
            <a:extLst>
              <a:ext uri="{FF2B5EF4-FFF2-40B4-BE49-F238E27FC236}">
                <a16:creationId xmlns:a16="http://schemas.microsoft.com/office/drawing/2014/main" id="{C5E1F8D6-E9FD-4EA9-B70B-48E066A6FE43}"/>
              </a:ext>
            </a:extLst>
          </p:cNvPr>
          <p:cNvSpPr/>
          <p:nvPr/>
        </p:nvSpPr>
        <p:spPr bwMode="auto">
          <a:xfrm>
            <a:off x="3092721" y="3756720"/>
            <a:ext cx="2973529"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graphicFrame>
        <p:nvGraphicFramePr>
          <p:cNvPr id="148" name="Graphique 147">
            <a:extLst>
              <a:ext uri="{FF2B5EF4-FFF2-40B4-BE49-F238E27FC236}">
                <a16:creationId xmlns:a16="http://schemas.microsoft.com/office/drawing/2014/main" id="{D64FC989-1A74-4DB7-B896-95CBA682CD7C}"/>
              </a:ext>
            </a:extLst>
          </p:cNvPr>
          <p:cNvGraphicFramePr/>
          <p:nvPr>
            <p:extLst>
              <p:ext uri="{D42A27DB-BD31-4B8C-83A1-F6EECF244321}">
                <p14:modId xmlns:p14="http://schemas.microsoft.com/office/powerpoint/2010/main" val="1759072875"/>
              </p:ext>
            </p:extLst>
          </p:nvPr>
        </p:nvGraphicFramePr>
        <p:xfrm>
          <a:off x="8924700" y="3378934"/>
          <a:ext cx="3153600" cy="3491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6" name="Graphique 145">
            <a:extLst>
              <a:ext uri="{FF2B5EF4-FFF2-40B4-BE49-F238E27FC236}">
                <a16:creationId xmlns:a16="http://schemas.microsoft.com/office/drawing/2014/main" id="{CEFCAE77-C55C-4471-A3CD-305595439433}"/>
              </a:ext>
            </a:extLst>
          </p:cNvPr>
          <p:cNvGraphicFramePr/>
          <p:nvPr>
            <p:extLst>
              <p:ext uri="{D42A27DB-BD31-4B8C-83A1-F6EECF244321}">
                <p14:modId xmlns:p14="http://schemas.microsoft.com/office/powerpoint/2010/main" val="1872443904"/>
              </p:ext>
            </p:extLst>
          </p:nvPr>
        </p:nvGraphicFramePr>
        <p:xfrm>
          <a:off x="5910069" y="3378934"/>
          <a:ext cx="3153600" cy="3491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6" name="Graphique 135">
            <a:extLst>
              <a:ext uri="{FF2B5EF4-FFF2-40B4-BE49-F238E27FC236}">
                <a16:creationId xmlns:a16="http://schemas.microsoft.com/office/drawing/2014/main" id="{9A0CCA62-B209-41A0-98A2-5A3AB5010E42}"/>
              </a:ext>
            </a:extLst>
          </p:cNvPr>
          <p:cNvGraphicFramePr/>
          <p:nvPr>
            <p:extLst>
              <p:ext uri="{D42A27DB-BD31-4B8C-83A1-F6EECF244321}">
                <p14:modId xmlns:p14="http://schemas.microsoft.com/office/powerpoint/2010/main" val="2525562529"/>
              </p:ext>
            </p:extLst>
          </p:nvPr>
        </p:nvGraphicFramePr>
        <p:xfrm>
          <a:off x="2904571" y="3378934"/>
          <a:ext cx="3153928" cy="349148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76B39D3B-B7E1-4A3B-AE33-BBC13FB270C7}"/>
              </a:ext>
            </a:extLst>
          </p:cNvPr>
          <p:cNvSpPr/>
          <p:nvPr/>
        </p:nvSpPr>
        <p:spPr>
          <a:xfrm>
            <a:off x="1447364" y="1866379"/>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Salaire mensuel net moyen d’un ETP</a:t>
            </a:r>
          </a:p>
          <a:p>
            <a:pPr algn="ctr"/>
            <a:r>
              <a:rPr lang="fr-FR" sz="1100" i="1" dirty="0">
                <a:solidFill>
                  <a:srgbClr val="000000"/>
                </a:solidFill>
                <a:latin typeface="Tw Cen MT" panose="020B0602020104020603" pitchFamily="34" charset="0"/>
              </a:rPr>
              <a:t>INSEE DADS, données au 31/12/2017 </a:t>
            </a:r>
            <a:endParaRPr lang="fr-FR" dirty="0"/>
          </a:p>
        </p:txBody>
      </p:sp>
      <p:pic>
        <p:nvPicPr>
          <p:cNvPr id="11" name="Picture 2">
            <a:extLst>
              <a:ext uri="{FF2B5EF4-FFF2-40B4-BE49-F238E27FC236}">
                <a16:creationId xmlns:a16="http://schemas.microsoft.com/office/drawing/2014/main" id="{4A2DBA3A-094D-4D84-8969-477BC7D8B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622" y="1744528"/>
            <a:ext cx="5856028" cy="163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aphique 10">
            <a:extLst>
              <a:ext uri="{FF2B5EF4-FFF2-40B4-BE49-F238E27FC236}">
                <a16:creationId xmlns:a16="http://schemas.microsoft.com/office/drawing/2014/main" id="{9F0018C6-B0F2-4385-AE35-C0506294843F}"/>
              </a:ext>
            </a:extLst>
          </p:cNvPr>
          <p:cNvGraphicFramePr>
            <a:graphicFrameLocks/>
          </p:cNvGraphicFramePr>
          <p:nvPr/>
        </p:nvGraphicFramePr>
        <p:xfrm>
          <a:off x="6295076" y="1570248"/>
          <a:ext cx="6703200" cy="1975479"/>
        </p:xfrm>
        <a:graphic>
          <a:graphicData uri="http://schemas.openxmlformats.org/drawingml/2006/chart">
            <c:chart xmlns:c="http://schemas.openxmlformats.org/drawingml/2006/chart" xmlns:r="http://schemas.openxmlformats.org/officeDocument/2006/relationships" r:id="rId6"/>
          </a:graphicData>
        </a:graphic>
      </p:graphicFrame>
      <p:sp>
        <p:nvSpPr>
          <p:cNvPr id="13" name="ZoneTexte 12">
            <a:extLst>
              <a:ext uri="{FF2B5EF4-FFF2-40B4-BE49-F238E27FC236}">
                <a16:creationId xmlns:a16="http://schemas.microsoft.com/office/drawing/2014/main" id="{0855FB8B-F2D5-4931-885A-D06563C35D2F}"/>
              </a:ext>
            </a:extLst>
          </p:cNvPr>
          <p:cNvSpPr txBox="1"/>
          <p:nvPr/>
        </p:nvSpPr>
        <p:spPr>
          <a:xfrm>
            <a:off x="5931027" y="1337969"/>
            <a:ext cx="6425800" cy="307777"/>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du salaire mensuel net moyen d’un ETP – Au 31/12/2017</a:t>
            </a:r>
          </a:p>
        </p:txBody>
      </p:sp>
      <p:sp>
        <p:nvSpPr>
          <p:cNvPr id="20" name="Rectangle 19">
            <a:extLst>
              <a:ext uri="{FF2B5EF4-FFF2-40B4-BE49-F238E27FC236}">
                <a16:creationId xmlns:a16="http://schemas.microsoft.com/office/drawing/2014/main" id="{66EEC629-A4DB-410E-9374-1095C03D7BFA}"/>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5D0170FB-1036-43B7-AD3C-C0FA6C583BC1}"/>
              </a:ext>
            </a:extLst>
          </p:cNvPr>
          <p:cNvSpPr txBox="1"/>
          <p:nvPr/>
        </p:nvSpPr>
        <p:spPr>
          <a:xfrm>
            <a:off x="6664829" y="1699956"/>
            <a:ext cx="1865954" cy="707886"/>
          </a:xfrm>
          <a:prstGeom prst="rect">
            <a:avLst/>
          </a:prstGeom>
          <a:noFill/>
        </p:spPr>
        <p:txBody>
          <a:bodyPr wrap="square" rtlCol="0">
            <a:spAutoFit/>
          </a:bodyPr>
          <a:lstStyle/>
          <a:p>
            <a:pPr algn="ctr"/>
            <a:r>
              <a:rPr lang="fr-FR" sz="1800" b="1" i="1" dirty="0">
                <a:solidFill>
                  <a:srgbClr val="EF2E0A"/>
                </a:solidFill>
                <a:latin typeface="Verdana"/>
                <a:cs typeface="Verdana"/>
              </a:rPr>
              <a:t>+ 1,43% </a:t>
            </a:r>
          </a:p>
          <a:p>
            <a:pPr algn="ctr"/>
            <a:r>
              <a:rPr lang="fr-FR" sz="1100" b="1" i="1" dirty="0">
                <a:latin typeface="Verdana"/>
                <a:cs typeface="Verdana"/>
              </a:rPr>
              <a:t>en moyenne par an</a:t>
            </a:r>
          </a:p>
          <a:p>
            <a:pPr algn="ctr"/>
            <a:r>
              <a:rPr lang="fr-FR" sz="1100" b="1" i="1" dirty="0">
                <a:latin typeface="Verdana"/>
                <a:cs typeface="Verdana"/>
              </a:rPr>
              <a:t>entre 2011 et 2017</a:t>
            </a:r>
          </a:p>
        </p:txBody>
      </p:sp>
      <p:sp>
        <p:nvSpPr>
          <p:cNvPr id="25" name="ZoneTexte 24">
            <a:extLst>
              <a:ext uri="{FF2B5EF4-FFF2-40B4-BE49-F238E27FC236}">
                <a16:creationId xmlns:a16="http://schemas.microsoft.com/office/drawing/2014/main" id="{EA3BD9AE-F7C6-429E-AC37-29BD63F87A92}"/>
              </a:ext>
            </a:extLst>
          </p:cNvPr>
          <p:cNvSpPr txBox="1"/>
          <p:nvPr/>
        </p:nvSpPr>
        <p:spPr>
          <a:xfrm>
            <a:off x="2308511" y="2479879"/>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3 147 €</a:t>
            </a:r>
          </a:p>
        </p:txBody>
      </p:sp>
      <p:sp>
        <p:nvSpPr>
          <p:cNvPr id="31" name="Rectangle 30">
            <a:extLst>
              <a:ext uri="{FF2B5EF4-FFF2-40B4-BE49-F238E27FC236}">
                <a16:creationId xmlns:a16="http://schemas.microsoft.com/office/drawing/2014/main" id="{AE2B4418-1D5C-4BF8-8867-16447DAE6590}"/>
              </a:ext>
            </a:extLst>
          </p:cNvPr>
          <p:cNvSpPr/>
          <p:nvPr/>
        </p:nvSpPr>
        <p:spPr>
          <a:xfrm>
            <a:off x="3118084" y="3705044"/>
            <a:ext cx="2922802"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Salaire mensuel net moyen d’un ETP par âge</a:t>
            </a:r>
          </a:p>
          <a:p>
            <a:pPr algn="ctr"/>
            <a:r>
              <a:rPr lang="fr-FR" sz="1100" i="1" dirty="0">
                <a:solidFill>
                  <a:srgbClr val="000000"/>
                </a:solidFill>
                <a:latin typeface="Tw Cen MT" panose="020B0602020104020603" pitchFamily="34" charset="0"/>
              </a:rPr>
              <a:t>INSEE DADS, données au 31/12/2017 </a:t>
            </a:r>
            <a:endParaRPr lang="fr-FR" dirty="0"/>
          </a:p>
        </p:txBody>
      </p:sp>
      <p:sp>
        <p:nvSpPr>
          <p:cNvPr id="141" name="Rectangle 140">
            <a:extLst>
              <a:ext uri="{FF2B5EF4-FFF2-40B4-BE49-F238E27FC236}">
                <a16:creationId xmlns:a16="http://schemas.microsoft.com/office/drawing/2014/main" id="{FC8EE409-44AB-4422-890B-17B2BB45E9CE}"/>
              </a:ext>
            </a:extLst>
          </p:cNvPr>
          <p:cNvSpPr/>
          <p:nvPr/>
        </p:nvSpPr>
        <p:spPr>
          <a:xfrm>
            <a:off x="6142220" y="3705044"/>
            <a:ext cx="2923200"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Salaire mensuel net moyen d’un ETP par CSP</a:t>
            </a:r>
          </a:p>
          <a:p>
            <a:pPr algn="ctr"/>
            <a:r>
              <a:rPr lang="fr-FR" sz="1100" i="1" dirty="0">
                <a:solidFill>
                  <a:srgbClr val="000000"/>
                </a:solidFill>
                <a:latin typeface="Tw Cen MT" panose="020B0602020104020603" pitchFamily="34" charset="0"/>
              </a:rPr>
              <a:t>INSEE DADS, données au 31/12/2017 </a:t>
            </a:r>
            <a:endParaRPr lang="fr-FR" dirty="0"/>
          </a:p>
        </p:txBody>
      </p:sp>
      <p:sp>
        <p:nvSpPr>
          <p:cNvPr id="142" name="Rectangle 141">
            <a:extLst>
              <a:ext uri="{FF2B5EF4-FFF2-40B4-BE49-F238E27FC236}">
                <a16:creationId xmlns:a16="http://schemas.microsoft.com/office/drawing/2014/main" id="{407B97F2-6887-4FA0-AFC4-39724622B12A}"/>
              </a:ext>
            </a:extLst>
          </p:cNvPr>
          <p:cNvSpPr/>
          <p:nvPr/>
        </p:nvSpPr>
        <p:spPr>
          <a:xfrm>
            <a:off x="9166754" y="3705044"/>
            <a:ext cx="2923200"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Salaire mensuel net moyen d’un ETP par taille d’entreprise</a:t>
            </a:r>
          </a:p>
          <a:p>
            <a:pPr algn="ctr"/>
            <a:r>
              <a:rPr lang="fr-FR" sz="1100" i="1" dirty="0">
                <a:solidFill>
                  <a:srgbClr val="000000"/>
                </a:solidFill>
                <a:latin typeface="Tw Cen MT" panose="020B0602020104020603" pitchFamily="34" charset="0"/>
              </a:rPr>
              <a:t>INSEE DADS, données au 31/12/2017 </a:t>
            </a:r>
            <a:endParaRPr lang="fr-FR" dirty="0"/>
          </a:p>
        </p:txBody>
      </p:sp>
      <p:cxnSp>
        <p:nvCxnSpPr>
          <p:cNvPr id="3" name="Connecteur droit 2">
            <a:extLst>
              <a:ext uri="{FF2B5EF4-FFF2-40B4-BE49-F238E27FC236}">
                <a16:creationId xmlns:a16="http://schemas.microsoft.com/office/drawing/2014/main" id="{06863001-F3E0-4C71-8CF4-22A22FEB66B9}"/>
              </a:ext>
            </a:extLst>
          </p:cNvPr>
          <p:cNvCxnSpPr/>
          <p:nvPr/>
        </p:nvCxnSpPr>
        <p:spPr>
          <a:xfrm>
            <a:off x="3117437" y="5126609"/>
            <a:ext cx="2844539"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144" name="ZoneTexte 143">
            <a:extLst>
              <a:ext uri="{FF2B5EF4-FFF2-40B4-BE49-F238E27FC236}">
                <a16:creationId xmlns:a16="http://schemas.microsoft.com/office/drawing/2014/main" id="{9C9D0949-3E08-4854-9469-140D4529AC52}"/>
              </a:ext>
            </a:extLst>
          </p:cNvPr>
          <p:cNvSpPr txBox="1"/>
          <p:nvPr/>
        </p:nvSpPr>
        <p:spPr>
          <a:xfrm>
            <a:off x="3005679" y="4900061"/>
            <a:ext cx="717876" cy="276999"/>
          </a:xfrm>
          <a:prstGeom prst="rect">
            <a:avLst/>
          </a:prstGeom>
          <a:noFill/>
        </p:spPr>
        <p:txBody>
          <a:bodyPr wrap="square" rtlCol="0">
            <a:spAutoFit/>
          </a:bodyPr>
          <a:lstStyle/>
          <a:p>
            <a:pPr algn="ctr"/>
            <a:r>
              <a:rPr lang="fr-FR" sz="1200" b="1" i="1" dirty="0">
                <a:solidFill>
                  <a:srgbClr val="EF2E0A"/>
                </a:solidFill>
                <a:latin typeface="+mj-lt"/>
                <a:cs typeface="Verdana"/>
              </a:rPr>
              <a:t>3 147 €</a:t>
            </a:r>
          </a:p>
        </p:txBody>
      </p:sp>
      <p:cxnSp>
        <p:nvCxnSpPr>
          <p:cNvPr id="147" name="Connecteur droit 146">
            <a:extLst>
              <a:ext uri="{FF2B5EF4-FFF2-40B4-BE49-F238E27FC236}">
                <a16:creationId xmlns:a16="http://schemas.microsoft.com/office/drawing/2014/main" id="{28D6D4B8-7B2C-48AA-93FA-8A1AF3722AA8}"/>
              </a:ext>
            </a:extLst>
          </p:cNvPr>
          <p:cNvCxnSpPr/>
          <p:nvPr/>
        </p:nvCxnSpPr>
        <p:spPr>
          <a:xfrm>
            <a:off x="6159430" y="5126609"/>
            <a:ext cx="2844539"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cxnSp>
        <p:nvCxnSpPr>
          <p:cNvPr id="149" name="Connecteur droit 148">
            <a:extLst>
              <a:ext uri="{FF2B5EF4-FFF2-40B4-BE49-F238E27FC236}">
                <a16:creationId xmlns:a16="http://schemas.microsoft.com/office/drawing/2014/main" id="{FB0C99DC-EABA-4B5E-9E58-047499DD14DB}"/>
              </a:ext>
            </a:extLst>
          </p:cNvPr>
          <p:cNvCxnSpPr/>
          <p:nvPr/>
        </p:nvCxnSpPr>
        <p:spPr>
          <a:xfrm>
            <a:off x="9185258" y="5126609"/>
            <a:ext cx="2844539"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3C7725D-BC7C-4E89-BDB9-58E312B8C1FF}"/>
              </a:ext>
            </a:extLst>
          </p:cNvPr>
          <p:cNvSpPr/>
          <p:nvPr/>
        </p:nvSpPr>
        <p:spPr>
          <a:xfrm>
            <a:off x="20881" y="1865829"/>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3 147 €, montant moyen du salaire mensuel net des salariés (en ETP) de la Branche toutes populations confondues.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b="1"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b="1"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b="1"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L’évolution salariale s’est établie à  1,43% en moyenne entre 2011 et 2016, soit légèrement supérieure à la croissance et à l’inflation au niveau national.</a:t>
            </a:r>
          </a:p>
        </p:txBody>
      </p:sp>
      <p:sp>
        <p:nvSpPr>
          <p:cNvPr id="43" name="Rectangle 42">
            <a:extLst>
              <a:ext uri="{FF2B5EF4-FFF2-40B4-BE49-F238E27FC236}">
                <a16:creationId xmlns:a16="http://schemas.microsoft.com/office/drawing/2014/main" id="{16C13BDE-3A14-486F-AA2F-8D60CABE40C8}"/>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cxnSp>
        <p:nvCxnSpPr>
          <p:cNvPr id="38" name="Connecteur droit 37">
            <a:extLst>
              <a:ext uri="{FF2B5EF4-FFF2-40B4-BE49-F238E27FC236}">
                <a16:creationId xmlns:a16="http://schemas.microsoft.com/office/drawing/2014/main" id="{D76B782F-ED01-4E4B-9FC0-16E08ECCA158}"/>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39" name="Titre 2">
            <a:extLst>
              <a:ext uri="{FF2B5EF4-FFF2-40B4-BE49-F238E27FC236}">
                <a16:creationId xmlns:a16="http://schemas.microsoft.com/office/drawing/2014/main" id="{6F717A2C-D429-44C5-9226-A265AC848CE5}"/>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Salaire moyen et évolution salariale selon les profils </a:t>
            </a:r>
          </a:p>
        </p:txBody>
      </p:sp>
      <p:sp>
        <p:nvSpPr>
          <p:cNvPr id="4" name="ZoneTexte 3">
            <a:extLst>
              <a:ext uri="{FF2B5EF4-FFF2-40B4-BE49-F238E27FC236}">
                <a16:creationId xmlns:a16="http://schemas.microsoft.com/office/drawing/2014/main" id="{A0F7CFD8-EF9A-4A96-847A-24A1E92B0BB2}"/>
              </a:ext>
            </a:extLst>
          </p:cNvPr>
          <p:cNvSpPr txBox="1"/>
          <p:nvPr/>
        </p:nvSpPr>
        <p:spPr>
          <a:xfrm>
            <a:off x="3413059" y="3003099"/>
            <a:ext cx="2225570" cy="415498"/>
          </a:xfrm>
          <a:prstGeom prst="rect">
            <a:avLst/>
          </a:prstGeom>
          <a:noFill/>
        </p:spPr>
        <p:txBody>
          <a:bodyPr wrap="square" rtlCol="0">
            <a:spAutoFit/>
          </a:bodyPr>
          <a:lstStyle/>
          <a:p>
            <a:pPr algn="ctr"/>
            <a:r>
              <a:rPr lang="fr-FR" sz="1050" b="1" i="1" dirty="0"/>
              <a:t>Soit un peu moins d’1% d’augmentation entre 2016 et 2017</a:t>
            </a:r>
          </a:p>
        </p:txBody>
      </p:sp>
      <p:sp>
        <p:nvSpPr>
          <p:cNvPr id="37" name="Flèche droite 6">
            <a:extLst>
              <a:ext uri="{FF2B5EF4-FFF2-40B4-BE49-F238E27FC236}">
                <a16:creationId xmlns:a16="http://schemas.microsoft.com/office/drawing/2014/main" id="{A76D883E-4D31-4029-913D-EB9DACD83B54}"/>
              </a:ext>
            </a:extLst>
          </p:cNvPr>
          <p:cNvSpPr>
            <a:spLocks noChangeArrowheads="1"/>
          </p:cNvSpPr>
          <p:nvPr/>
        </p:nvSpPr>
        <p:spPr bwMode="auto">
          <a:xfrm>
            <a:off x="6286348" y="3357353"/>
            <a:ext cx="5786652" cy="307419"/>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41" name="ZoneTexte 15">
            <a:extLst>
              <a:ext uri="{FF2B5EF4-FFF2-40B4-BE49-F238E27FC236}">
                <a16:creationId xmlns:a16="http://schemas.microsoft.com/office/drawing/2014/main" id="{3C9AF2AE-F7F3-4C44-BC86-5039721612F5}"/>
              </a:ext>
            </a:extLst>
          </p:cNvPr>
          <p:cNvSpPr txBox="1">
            <a:spLocks noChangeArrowheads="1"/>
          </p:cNvSpPr>
          <p:nvPr/>
        </p:nvSpPr>
        <p:spPr bwMode="auto">
          <a:xfrm>
            <a:off x="5987722"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42" name="ZoneTexte 25">
            <a:extLst>
              <a:ext uri="{FF2B5EF4-FFF2-40B4-BE49-F238E27FC236}">
                <a16:creationId xmlns:a16="http://schemas.microsoft.com/office/drawing/2014/main" id="{EB3352CB-CD98-4B0B-8D61-964BDC50025D}"/>
              </a:ext>
            </a:extLst>
          </p:cNvPr>
          <p:cNvSpPr txBox="1">
            <a:spLocks noChangeArrowheads="1"/>
          </p:cNvSpPr>
          <p:nvPr/>
        </p:nvSpPr>
        <p:spPr bwMode="auto">
          <a:xfrm>
            <a:off x="6835853"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44" name="ZoneTexte 29">
            <a:extLst>
              <a:ext uri="{FF2B5EF4-FFF2-40B4-BE49-F238E27FC236}">
                <a16:creationId xmlns:a16="http://schemas.microsoft.com/office/drawing/2014/main" id="{B4B28158-B080-4073-BEFF-01D288DF4470}"/>
              </a:ext>
            </a:extLst>
          </p:cNvPr>
          <p:cNvSpPr txBox="1">
            <a:spLocks noChangeArrowheads="1"/>
          </p:cNvSpPr>
          <p:nvPr/>
        </p:nvSpPr>
        <p:spPr bwMode="auto">
          <a:xfrm>
            <a:off x="8532115"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45" name="ZoneTexte 30">
            <a:extLst>
              <a:ext uri="{FF2B5EF4-FFF2-40B4-BE49-F238E27FC236}">
                <a16:creationId xmlns:a16="http://schemas.microsoft.com/office/drawing/2014/main" id="{E853657D-E87D-4944-9013-E9DC9B3D3C61}"/>
              </a:ext>
            </a:extLst>
          </p:cNvPr>
          <p:cNvSpPr txBox="1">
            <a:spLocks noChangeArrowheads="1"/>
          </p:cNvSpPr>
          <p:nvPr/>
        </p:nvSpPr>
        <p:spPr bwMode="auto">
          <a:xfrm>
            <a:off x="7683984"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46" name="ZoneTexte 29">
            <a:extLst>
              <a:ext uri="{FF2B5EF4-FFF2-40B4-BE49-F238E27FC236}">
                <a16:creationId xmlns:a16="http://schemas.microsoft.com/office/drawing/2014/main" id="{532EF9C3-1606-4CCF-9717-6CDA17D41821}"/>
              </a:ext>
            </a:extLst>
          </p:cNvPr>
          <p:cNvSpPr txBox="1">
            <a:spLocks noChangeArrowheads="1"/>
          </p:cNvSpPr>
          <p:nvPr/>
        </p:nvSpPr>
        <p:spPr bwMode="auto">
          <a:xfrm>
            <a:off x="9380246"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47" name="ZoneTexte 29">
            <a:extLst>
              <a:ext uri="{FF2B5EF4-FFF2-40B4-BE49-F238E27FC236}">
                <a16:creationId xmlns:a16="http://schemas.microsoft.com/office/drawing/2014/main" id="{764FFC0A-E7B1-43AA-9795-7CC95BB2E7BA}"/>
              </a:ext>
            </a:extLst>
          </p:cNvPr>
          <p:cNvSpPr txBox="1">
            <a:spLocks noChangeArrowheads="1"/>
          </p:cNvSpPr>
          <p:nvPr/>
        </p:nvSpPr>
        <p:spPr bwMode="auto">
          <a:xfrm>
            <a:off x="10228377"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48" name="ZoneTexte 29">
            <a:extLst>
              <a:ext uri="{FF2B5EF4-FFF2-40B4-BE49-F238E27FC236}">
                <a16:creationId xmlns:a16="http://schemas.microsoft.com/office/drawing/2014/main" id="{2A47CAC8-AE44-4B51-BD0C-D0D0AAF2818C}"/>
              </a:ext>
            </a:extLst>
          </p:cNvPr>
          <p:cNvSpPr txBox="1">
            <a:spLocks noChangeArrowheads="1"/>
          </p:cNvSpPr>
          <p:nvPr/>
        </p:nvSpPr>
        <p:spPr bwMode="auto">
          <a:xfrm>
            <a:off x="11076508"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spTree>
    <p:extLst>
      <p:ext uri="{BB962C8B-B14F-4D97-AF65-F5344CB8AC3E}">
        <p14:creationId xmlns:p14="http://schemas.microsoft.com/office/powerpoint/2010/main" val="233910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1335138"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 Numérique</a:t>
            </a: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71891"/>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Les écarts de salaires entre les hommes et les femmes sont les plus élevés chez les cadres, avec 10% en 2016 et 2017. En 2017, il est de 1% chez les professions intermédiaires et 6% chez les employés.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L’évolution des salaires est dans toutes les catégories favorables aux femmes, 3% chez les cadres (2% pour les hommes), 2% dans les professions intermédiaires (1% pour les hommes) et 3% chez les employés (1% pour les hommes).</a:t>
            </a:r>
          </a:p>
        </p:txBody>
      </p:sp>
      <p:graphicFrame>
        <p:nvGraphicFramePr>
          <p:cNvPr id="13" name="Tableau 12">
            <a:extLst>
              <a:ext uri="{FF2B5EF4-FFF2-40B4-BE49-F238E27FC236}">
                <a16:creationId xmlns:a16="http://schemas.microsoft.com/office/drawing/2014/main" id="{46B61C76-4E40-4A94-BCCE-18E17ED75FBE}"/>
              </a:ext>
            </a:extLst>
          </p:cNvPr>
          <p:cNvGraphicFramePr>
            <a:graphicFrameLocks noGrp="1"/>
          </p:cNvGraphicFramePr>
          <p:nvPr>
            <p:extLst>
              <p:ext uri="{D42A27DB-BD31-4B8C-83A1-F6EECF244321}">
                <p14:modId xmlns:p14="http://schemas.microsoft.com/office/powerpoint/2010/main" val="1645428511"/>
              </p:ext>
            </p:extLst>
          </p:nvPr>
        </p:nvGraphicFramePr>
        <p:xfrm>
          <a:off x="3214827" y="1015719"/>
          <a:ext cx="8347907" cy="5357857"/>
        </p:xfrm>
        <a:graphic>
          <a:graphicData uri="http://schemas.openxmlformats.org/drawingml/2006/table">
            <a:tbl>
              <a:tblPr firstRow="1" bandRow="1">
                <a:tableStyleId>{5C22544A-7EE6-4342-B048-85BDC9FD1C3A}</a:tableStyleId>
              </a:tblPr>
              <a:tblGrid>
                <a:gridCol w="3227411">
                  <a:extLst>
                    <a:ext uri="{9D8B030D-6E8A-4147-A177-3AD203B41FA5}">
                      <a16:colId xmlns:a16="http://schemas.microsoft.com/office/drawing/2014/main" val="1849891410"/>
                    </a:ext>
                  </a:extLst>
                </a:gridCol>
                <a:gridCol w="1280124">
                  <a:extLst>
                    <a:ext uri="{9D8B030D-6E8A-4147-A177-3AD203B41FA5}">
                      <a16:colId xmlns:a16="http://schemas.microsoft.com/office/drawing/2014/main" val="1532086616"/>
                    </a:ext>
                  </a:extLst>
                </a:gridCol>
                <a:gridCol w="1280124">
                  <a:extLst>
                    <a:ext uri="{9D8B030D-6E8A-4147-A177-3AD203B41FA5}">
                      <a16:colId xmlns:a16="http://schemas.microsoft.com/office/drawing/2014/main" val="2044523048"/>
                    </a:ext>
                  </a:extLst>
                </a:gridCol>
                <a:gridCol w="1280124">
                  <a:extLst>
                    <a:ext uri="{9D8B030D-6E8A-4147-A177-3AD203B41FA5}">
                      <a16:colId xmlns:a16="http://schemas.microsoft.com/office/drawing/2014/main" val="1128139"/>
                    </a:ext>
                  </a:extLst>
                </a:gridCol>
                <a:gridCol w="1280124">
                  <a:extLst>
                    <a:ext uri="{9D8B030D-6E8A-4147-A177-3AD203B41FA5}">
                      <a16:colId xmlns:a16="http://schemas.microsoft.com/office/drawing/2014/main" val="2410978631"/>
                    </a:ext>
                  </a:extLst>
                </a:gridCol>
              </a:tblGrid>
              <a:tr h="647945">
                <a:tc>
                  <a:txBody>
                    <a:bodyPr/>
                    <a:lstStyle/>
                    <a:p>
                      <a:endParaRPr lang="fr-FR" dirty="0">
                        <a:latin typeface="+mn-lt"/>
                      </a:endParaRPr>
                    </a:p>
                  </a:txBody>
                  <a:tcPr>
                    <a:noFill/>
                  </a:tcPr>
                </a:tc>
                <a:tc gridSpan="2">
                  <a:txBody>
                    <a:bodyPr/>
                    <a:lstStyle/>
                    <a:p>
                      <a:pPr algn="ctr" fontAlgn="b"/>
                      <a:r>
                        <a:rPr lang="fr-FR" sz="1600" b="1" kern="1200" dirty="0">
                          <a:solidFill>
                            <a:schemeClr val="lt1"/>
                          </a:solidFill>
                          <a:latin typeface="+mn-lt"/>
                          <a:ea typeface="+mn-ea"/>
                          <a:cs typeface="+mn-cs"/>
                        </a:rPr>
                        <a:t>2016</a:t>
                      </a:r>
                    </a:p>
                  </a:txBody>
                  <a:tcPr marL="9525" marR="9525" marT="9525" marB="0" anchor="ctr">
                    <a:solidFill>
                      <a:srgbClr val="7030A0"/>
                    </a:solidFill>
                  </a:tcPr>
                </a:tc>
                <a:tc hMerge="1">
                  <a:txBody>
                    <a:bodyPr/>
                    <a:lstStyle/>
                    <a:p>
                      <a:endParaRPr lang="fr-FR"/>
                    </a:p>
                  </a:txBody>
                  <a:tcPr/>
                </a:tc>
                <a:tc gridSpan="2">
                  <a:txBody>
                    <a:bodyPr/>
                    <a:lstStyle/>
                    <a:p>
                      <a:pPr algn="ctr" fontAlgn="b"/>
                      <a:r>
                        <a:rPr lang="fr-FR" sz="1600" b="1" kern="1200" dirty="0">
                          <a:solidFill>
                            <a:schemeClr val="lt1"/>
                          </a:solidFill>
                          <a:latin typeface="+mn-lt"/>
                          <a:ea typeface="+mn-ea"/>
                          <a:cs typeface="+mn-cs"/>
                        </a:rPr>
                        <a:t>2017</a:t>
                      </a:r>
                    </a:p>
                  </a:txBody>
                  <a:tcPr marL="9525" marR="9525" marT="9525" marB="0" anchor="ctr">
                    <a:solidFill>
                      <a:srgbClr val="7030A0"/>
                    </a:solidFill>
                  </a:tcPr>
                </a:tc>
                <a:tc hMerge="1">
                  <a:txBody>
                    <a:bodyPr/>
                    <a:lstStyle/>
                    <a:p>
                      <a:pPr algn="ctr" fontAlgn="b"/>
                      <a:endParaRPr lang="fr-FR" sz="1600" b="1" kern="1200" dirty="0">
                        <a:solidFill>
                          <a:schemeClr val="lt1"/>
                        </a:solidFill>
                        <a:latin typeface="+mn-lt"/>
                        <a:ea typeface="+mn-ea"/>
                        <a:cs typeface="+mn-cs"/>
                      </a:endParaRPr>
                    </a:p>
                  </a:txBody>
                  <a:tcPr marL="9525" marR="9525" marT="9525" marB="0" anchor="ctr">
                    <a:solidFill>
                      <a:srgbClr val="7030A0"/>
                    </a:solidFill>
                  </a:tcPr>
                </a:tc>
                <a:extLst>
                  <a:ext uri="{0D108BD9-81ED-4DB2-BD59-A6C34878D82A}">
                    <a16:rowId xmlns:a16="http://schemas.microsoft.com/office/drawing/2014/main" val="2899527075"/>
                  </a:ext>
                </a:extLst>
              </a:tr>
              <a:tr h="370254">
                <a:tc>
                  <a:txBody>
                    <a:bodyPr/>
                    <a:lstStyle/>
                    <a:p>
                      <a:endParaRPr lang="fr-FR" dirty="0">
                        <a:latin typeface="+mn-lt"/>
                      </a:endParaRPr>
                    </a:p>
                  </a:txBody>
                  <a:tcPr>
                    <a:noFill/>
                  </a:tcPr>
                </a:tc>
                <a:tc>
                  <a:txBody>
                    <a:bodyPr/>
                    <a:lstStyle/>
                    <a:p>
                      <a:pPr algn="ctr"/>
                      <a:r>
                        <a:rPr lang="fr-FR" sz="1200" dirty="0">
                          <a:latin typeface="+mn-lt"/>
                        </a:rPr>
                        <a:t>H</a:t>
                      </a:r>
                    </a:p>
                  </a:txBody>
                  <a:tcPr anchor="ctr">
                    <a:solidFill>
                      <a:srgbClr val="7030A0">
                        <a:alpha val="38039"/>
                      </a:srgbClr>
                    </a:solidFill>
                  </a:tcPr>
                </a:tc>
                <a:tc>
                  <a:txBody>
                    <a:bodyPr/>
                    <a:lstStyle/>
                    <a:p>
                      <a:pPr algn="ctr"/>
                      <a:r>
                        <a:rPr lang="fr-FR" sz="1200" dirty="0">
                          <a:latin typeface="+mn-lt"/>
                        </a:rPr>
                        <a:t>F</a:t>
                      </a:r>
                    </a:p>
                  </a:txBody>
                  <a:tcPr anchor="ctr">
                    <a:solidFill>
                      <a:srgbClr val="7030A0">
                        <a:alpha val="38039"/>
                      </a:srgbClr>
                    </a:solidFill>
                  </a:tcPr>
                </a:tc>
                <a:tc>
                  <a:txBody>
                    <a:bodyPr/>
                    <a:lstStyle/>
                    <a:p>
                      <a:pPr algn="ctr"/>
                      <a:r>
                        <a:rPr lang="fr-FR" sz="1200" dirty="0">
                          <a:latin typeface="+mn-lt"/>
                        </a:rPr>
                        <a:t>H</a:t>
                      </a:r>
                    </a:p>
                  </a:txBody>
                  <a:tcPr anchor="ctr">
                    <a:solidFill>
                      <a:srgbClr val="7030A0">
                        <a:alpha val="38039"/>
                      </a:srgbClr>
                    </a:solidFill>
                  </a:tcPr>
                </a:tc>
                <a:tc>
                  <a:txBody>
                    <a:bodyPr/>
                    <a:lstStyle/>
                    <a:p>
                      <a:pPr algn="ctr"/>
                      <a:r>
                        <a:rPr lang="fr-FR" sz="1200" dirty="0">
                          <a:latin typeface="+mn-lt"/>
                        </a:rPr>
                        <a:t>F</a:t>
                      </a:r>
                    </a:p>
                  </a:txBody>
                  <a:tcPr anchor="ctr">
                    <a:solidFill>
                      <a:srgbClr val="7030A0">
                        <a:alpha val="38039"/>
                      </a:srgbClr>
                    </a:solidFill>
                  </a:tcPr>
                </a:tc>
                <a:extLst>
                  <a:ext uri="{0D108BD9-81ED-4DB2-BD59-A6C34878D82A}">
                    <a16:rowId xmlns:a16="http://schemas.microsoft.com/office/drawing/2014/main" val="1290978504"/>
                  </a:ext>
                </a:extLst>
              </a:tr>
              <a:tr h="370254">
                <a:tc>
                  <a:txBody>
                    <a:bodyPr/>
                    <a:lstStyle/>
                    <a:p>
                      <a:r>
                        <a:rPr lang="fr-FR" sz="1600" b="1" dirty="0">
                          <a:solidFill>
                            <a:schemeClr val="bg1"/>
                          </a:solidFill>
                          <a:latin typeface="+mn-lt"/>
                        </a:rPr>
                        <a:t>Cadres</a:t>
                      </a:r>
                      <a:endParaRPr lang="fr-FR" b="1" dirty="0">
                        <a:solidFill>
                          <a:schemeClr val="bg1"/>
                        </a:solidFill>
                        <a:latin typeface="+mn-lt"/>
                      </a:endParaRPr>
                    </a:p>
                  </a:txBody>
                  <a:tcPr anchor="ctr">
                    <a:solidFill>
                      <a:srgbClr val="7030A0"/>
                    </a:solidFill>
                  </a:tcPr>
                </a:tc>
                <a:tc>
                  <a:txBody>
                    <a:bodyPr/>
                    <a:lstStyle/>
                    <a:p>
                      <a:pPr algn="ctr" fontAlgn="b"/>
                      <a:r>
                        <a:rPr lang="fr-FR" sz="1100" b="0" i="0" u="none" strike="noStrike" dirty="0">
                          <a:solidFill>
                            <a:schemeClr val="bg1"/>
                          </a:solidFill>
                          <a:effectLst/>
                          <a:latin typeface="+mn-lt"/>
                        </a:rPr>
                        <a:t>3 728€</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3 337€</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3 816€</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3 422€</a:t>
                      </a:r>
                    </a:p>
                  </a:txBody>
                  <a:tcPr marL="9525" marR="9525" marT="9525" marB="0" anchor="ctr">
                    <a:solidFill>
                      <a:srgbClr val="7030A0"/>
                    </a:solidFill>
                  </a:tcPr>
                </a:tc>
                <a:extLst>
                  <a:ext uri="{0D108BD9-81ED-4DB2-BD59-A6C34878D82A}">
                    <a16:rowId xmlns:a16="http://schemas.microsoft.com/office/drawing/2014/main" val="174340560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F/H% par année</a:t>
                      </a:r>
                    </a:p>
                  </a:txBody>
                  <a:tcPr anchor="ctr">
                    <a:solidFill>
                      <a:srgbClr val="7030A0">
                        <a:alpha val="37647"/>
                      </a:srgbClr>
                    </a:solidFill>
                  </a:tcPr>
                </a:tc>
                <a:tc gridSpan="2">
                  <a:txBody>
                    <a:bodyPr/>
                    <a:lstStyle/>
                    <a:p>
                      <a:pPr algn="ctr" fontAlgn="b"/>
                      <a:r>
                        <a:rPr lang="fr-FR" sz="1100" b="0" i="0" u="none" strike="noStrike" dirty="0">
                          <a:solidFill>
                            <a:schemeClr val="bg2">
                              <a:lumMod val="25000"/>
                            </a:schemeClr>
                          </a:solidFill>
                          <a:effectLst/>
                          <a:latin typeface="+mn-lt"/>
                        </a:rPr>
                        <a:t>-10%</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mn-lt"/>
                        </a:rPr>
                        <a:t>- 10%</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chemeClr val="bg2">
                            <a:lumMod val="25000"/>
                          </a:schemeClr>
                        </a:solidFill>
                        <a:effectLst/>
                        <a:latin typeface="+mn-lt"/>
                      </a:endParaRPr>
                    </a:p>
                  </a:txBody>
                  <a:tcPr marL="9525" marR="9525" marT="9525" marB="0" anchor="ctr">
                    <a:solidFill>
                      <a:srgbClr val="7030A0">
                        <a:alpha val="38039"/>
                      </a:srgbClr>
                    </a:solidFill>
                  </a:tcPr>
                </a:tc>
                <a:extLst>
                  <a:ext uri="{0D108BD9-81ED-4DB2-BD59-A6C34878D82A}">
                    <a16:rowId xmlns:a16="http://schemas.microsoft.com/office/drawing/2014/main" val="3486964878"/>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2%</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3%</a:t>
                      </a:r>
                    </a:p>
                  </a:txBody>
                  <a:tcPr marL="9525" marR="9525" marT="9525" marB="0" anchor="ctr">
                    <a:solidFill>
                      <a:srgbClr val="7030A0">
                        <a:alpha val="20000"/>
                      </a:srgbClr>
                    </a:solidFill>
                  </a:tcPr>
                </a:tc>
                <a:extLst>
                  <a:ext uri="{0D108BD9-81ED-4DB2-BD59-A6C34878D82A}">
                    <a16:rowId xmlns:a16="http://schemas.microsoft.com/office/drawing/2014/main" val="1538266662"/>
                  </a:ext>
                </a:extLst>
              </a:tr>
              <a:tr h="370254">
                <a:tc>
                  <a:txBody>
                    <a:bodyPr/>
                    <a:lstStyle/>
                    <a:p>
                      <a:r>
                        <a:rPr lang="fr-FR" sz="1600" b="1" dirty="0">
                          <a:solidFill>
                            <a:schemeClr val="bg1"/>
                          </a:solidFill>
                          <a:latin typeface="+mn-lt"/>
                        </a:rPr>
                        <a:t>Professions intermédiaires</a:t>
                      </a:r>
                    </a:p>
                  </a:txBody>
                  <a:tcPr anchor="ctr">
                    <a:solidFill>
                      <a:srgbClr val="7030A0"/>
                    </a:solidFill>
                  </a:tcPr>
                </a:tc>
                <a:tc>
                  <a:txBody>
                    <a:bodyPr/>
                    <a:lstStyle/>
                    <a:p>
                      <a:pPr algn="ctr" fontAlgn="b"/>
                      <a:r>
                        <a:rPr lang="fr-FR" sz="1100" b="0" i="0" u="none" strike="noStrike" dirty="0">
                          <a:solidFill>
                            <a:schemeClr val="bg1"/>
                          </a:solidFill>
                          <a:effectLst/>
                          <a:latin typeface="+mn-lt"/>
                        </a:rPr>
                        <a:t>2 082€</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2 051€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2 108€</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2 085€</a:t>
                      </a:r>
                    </a:p>
                  </a:txBody>
                  <a:tcPr marL="9525" marR="9525" marT="9525" marB="0" anchor="ctr">
                    <a:solidFill>
                      <a:srgbClr val="7030A0"/>
                    </a:solidFill>
                  </a:tcPr>
                </a:tc>
                <a:extLst>
                  <a:ext uri="{0D108BD9-81ED-4DB2-BD59-A6C34878D82A}">
                    <a16:rowId xmlns:a16="http://schemas.microsoft.com/office/drawing/2014/main" val="259199398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7030A0">
                        <a:alpha val="38039"/>
                      </a:srgbClr>
                    </a:solidFill>
                  </a:tcPr>
                </a:tc>
                <a:tc gridSpan="2">
                  <a:txBody>
                    <a:bodyPr/>
                    <a:lstStyle/>
                    <a:p>
                      <a:pPr algn="ctr" fontAlgn="b"/>
                      <a:r>
                        <a:rPr lang="fr-FR" sz="1100" b="0" i="0" u="none" strike="noStrike" dirty="0">
                          <a:solidFill>
                            <a:schemeClr val="bg2">
                              <a:lumMod val="25000"/>
                            </a:schemeClr>
                          </a:solidFill>
                          <a:effectLst/>
                          <a:latin typeface="+mn-lt"/>
                        </a:rPr>
                        <a:t>-1%</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mn-lt"/>
                        </a:rPr>
                        <a:t>-1%</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chemeClr val="bg2">
                            <a:lumMod val="25000"/>
                          </a:schemeClr>
                        </a:solidFill>
                        <a:effectLst/>
                        <a:latin typeface="+mn-lt"/>
                      </a:endParaRPr>
                    </a:p>
                  </a:txBody>
                  <a:tcPr marL="9525" marR="9525" marT="9525" marB="0" anchor="ctr">
                    <a:solidFill>
                      <a:srgbClr val="7030A0">
                        <a:alpha val="38039"/>
                      </a:srgbClr>
                    </a:solidFill>
                  </a:tcPr>
                </a:tc>
                <a:extLst>
                  <a:ext uri="{0D108BD9-81ED-4DB2-BD59-A6C34878D82A}">
                    <a16:rowId xmlns:a16="http://schemas.microsoft.com/office/drawing/2014/main" val="703756487"/>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2016/2017</a:t>
                      </a:r>
                    </a:p>
                  </a:txBody>
                  <a:tcPr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1%</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2%</a:t>
                      </a:r>
                    </a:p>
                  </a:txBody>
                  <a:tcPr marL="9525" marR="9525" marT="9525" marB="0" anchor="ctr">
                    <a:solidFill>
                      <a:srgbClr val="7030A0">
                        <a:alpha val="20000"/>
                      </a:srgbClr>
                    </a:solidFill>
                  </a:tcPr>
                </a:tc>
                <a:extLst>
                  <a:ext uri="{0D108BD9-81ED-4DB2-BD59-A6C34878D82A}">
                    <a16:rowId xmlns:a16="http://schemas.microsoft.com/office/drawing/2014/main" val="991213356"/>
                  </a:ext>
                </a:extLst>
              </a:tr>
              <a:tr h="370254">
                <a:tc>
                  <a:txBody>
                    <a:bodyPr/>
                    <a:lstStyle/>
                    <a:p>
                      <a:r>
                        <a:rPr lang="fr-FR" sz="1600" b="1" dirty="0">
                          <a:solidFill>
                            <a:schemeClr val="bg1"/>
                          </a:solidFill>
                          <a:latin typeface="+mn-lt"/>
                        </a:rPr>
                        <a:t>Employés</a:t>
                      </a:r>
                      <a:endParaRPr lang="fr-FR" b="1" dirty="0">
                        <a:solidFill>
                          <a:schemeClr val="bg1"/>
                        </a:solidFill>
                        <a:latin typeface="+mn-lt"/>
                      </a:endParaRPr>
                    </a:p>
                  </a:txBody>
                  <a:tcPr anchor="ctr">
                    <a:solidFill>
                      <a:srgbClr val="7030A0"/>
                    </a:solidFill>
                  </a:tcPr>
                </a:tc>
                <a:tc>
                  <a:txBody>
                    <a:bodyPr/>
                    <a:lstStyle/>
                    <a:p>
                      <a:pPr algn="ctr" fontAlgn="b"/>
                      <a:r>
                        <a:rPr lang="fr-FR" sz="1100" b="0" i="0" u="none" strike="noStrike" dirty="0">
                          <a:solidFill>
                            <a:schemeClr val="bg1"/>
                          </a:solidFill>
                          <a:effectLst/>
                          <a:latin typeface="+mn-lt"/>
                        </a:rPr>
                        <a:t>1 989€</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1 845€</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2 011€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mn-lt"/>
                        </a:rPr>
                        <a:t>1 896€</a:t>
                      </a:r>
                    </a:p>
                  </a:txBody>
                  <a:tcPr marL="9525" marR="9525" marT="9525" marB="0" anchor="ctr">
                    <a:solidFill>
                      <a:srgbClr val="7030A0"/>
                    </a:solidFill>
                  </a:tcPr>
                </a:tc>
                <a:extLst>
                  <a:ext uri="{0D108BD9-81ED-4DB2-BD59-A6C34878D82A}">
                    <a16:rowId xmlns:a16="http://schemas.microsoft.com/office/drawing/2014/main" val="870722806"/>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7030A0">
                        <a:alpha val="38039"/>
                      </a:srgbClr>
                    </a:solidFill>
                  </a:tcPr>
                </a:tc>
                <a:tc gridSpan="2">
                  <a:txBody>
                    <a:bodyPr/>
                    <a:lstStyle/>
                    <a:p>
                      <a:pPr algn="ctr" fontAlgn="b"/>
                      <a:r>
                        <a:rPr lang="fr-FR" sz="1100" b="0" i="0" u="none" strike="noStrike" dirty="0">
                          <a:solidFill>
                            <a:schemeClr val="bg2">
                              <a:lumMod val="25000"/>
                            </a:schemeClr>
                          </a:solidFill>
                          <a:effectLst/>
                          <a:latin typeface="+mn-lt"/>
                        </a:rPr>
                        <a:t>-7%</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mn-lt"/>
                        </a:rPr>
                        <a:t>-6%</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chemeClr val="bg2">
                            <a:lumMod val="25000"/>
                          </a:schemeClr>
                        </a:solidFill>
                        <a:effectLst/>
                        <a:latin typeface="+mn-lt"/>
                      </a:endParaRPr>
                    </a:p>
                  </a:txBody>
                  <a:tcPr marL="9525" marR="9525" marT="9525" marB="0" anchor="ctr">
                    <a:solidFill>
                      <a:srgbClr val="7030A0">
                        <a:alpha val="38039"/>
                      </a:srgbClr>
                    </a:solidFill>
                  </a:tcPr>
                </a:tc>
                <a:extLst>
                  <a:ext uri="{0D108BD9-81ED-4DB2-BD59-A6C34878D82A}">
                    <a16:rowId xmlns:a16="http://schemas.microsoft.com/office/drawing/2014/main" val="2966156293"/>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2016/2017</a:t>
                      </a:r>
                    </a:p>
                  </a:txBody>
                  <a:tcPr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1%</a:t>
                      </a:r>
                    </a:p>
                  </a:txBody>
                  <a:tcPr marL="9525" marR="9525" marT="9525" marB="0"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3%</a:t>
                      </a:r>
                    </a:p>
                  </a:txBody>
                  <a:tcPr marL="9525" marR="9525" marT="9525" marB="0" anchor="ctr">
                    <a:solidFill>
                      <a:srgbClr val="7030A0">
                        <a:alpha val="20000"/>
                      </a:srgbClr>
                    </a:solidFill>
                  </a:tcPr>
                </a:tc>
                <a:extLst>
                  <a:ext uri="{0D108BD9-81ED-4DB2-BD59-A6C34878D82A}">
                    <a16:rowId xmlns:a16="http://schemas.microsoft.com/office/drawing/2014/main" val="2622327417"/>
                  </a:ext>
                </a:extLst>
              </a:tr>
              <a:tr h="370254">
                <a:tc>
                  <a:txBody>
                    <a:bodyPr/>
                    <a:lstStyle/>
                    <a:p>
                      <a:r>
                        <a:rPr lang="fr-FR" sz="1600" b="1" dirty="0">
                          <a:solidFill>
                            <a:schemeClr val="bg1"/>
                          </a:solidFill>
                          <a:latin typeface="+mn-lt"/>
                        </a:rPr>
                        <a:t>Ouvriers</a:t>
                      </a:r>
                      <a:r>
                        <a:rPr lang="fr-FR" b="1" dirty="0">
                          <a:solidFill>
                            <a:schemeClr val="bg1"/>
                          </a:solidFill>
                          <a:latin typeface="+mn-lt"/>
                        </a:rPr>
                        <a:t> </a:t>
                      </a:r>
                    </a:p>
                  </a:txBody>
                  <a:tcPr anchor="ctr">
                    <a:solidFill>
                      <a:srgbClr val="7030A0"/>
                    </a:solid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dkDnDiag">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dkDnDiag">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dkDnDiag">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dkDnDiag">
                      <a:fgClr>
                        <a:srgbClr val="7030A0"/>
                      </a:fgClr>
                      <a:bgClr>
                        <a:schemeClr val="bg1"/>
                      </a:bgClr>
                    </a:pattFill>
                  </a:tcPr>
                </a:tc>
                <a:extLst>
                  <a:ext uri="{0D108BD9-81ED-4DB2-BD59-A6C34878D82A}">
                    <a16:rowId xmlns:a16="http://schemas.microsoft.com/office/drawing/2014/main" val="407397799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7030A0">
                        <a:alpha val="38039"/>
                      </a:srgbClr>
                    </a:solidFill>
                  </a:tcPr>
                </a:tc>
                <a:tc gridSpan="2">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ltDnDiag">
                      <a:fgClr>
                        <a:srgbClr val="7030A0"/>
                      </a:fgClr>
                      <a:bgClr>
                        <a:schemeClr val="bg1"/>
                      </a:bgClr>
                    </a:patt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ltDnDiag">
                      <a:fgClr>
                        <a:srgbClr val="7030A0"/>
                      </a:fgClr>
                      <a:bgClr>
                        <a:schemeClr val="bg1"/>
                      </a:bgClr>
                    </a:patt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pattFill prst="ltDnDiag">
                      <a:fgClr>
                        <a:srgbClr val="7030A0"/>
                      </a:fgClr>
                      <a:bgClr>
                        <a:schemeClr val="bg1"/>
                      </a:bgClr>
                    </a:pattFill>
                  </a:tcPr>
                </a:tc>
                <a:extLst>
                  <a:ext uri="{0D108BD9-81ED-4DB2-BD59-A6C34878D82A}">
                    <a16:rowId xmlns:a16="http://schemas.microsoft.com/office/drawing/2014/main" val="3530153702"/>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2016/2017</a:t>
                      </a:r>
                    </a:p>
                  </a:txBody>
                  <a:tcPr anchor="ctr">
                    <a:solidFill>
                      <a:srgbClr val="7030A0">
                        <a:alpha val="20000"/>
                      </a:srgbClr>
                    </a:solid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pct20">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pct20">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pct20">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pct20">
                      <a:fgClr>
                        <a:srgbClr val="7030A0"/>
                      </a:fgClr>
                      <a:bgClr>
                        <a:schemeClr val="bg1"/>
                      </a:bgClr>
                    </a:pattFill>
                  </a:tcPr>
                </a:tc>
                <a:extLst>
                  <a:ext uri="{0D108BD9-81ED-4DB2-BD59-A6C34878D82A}">
                    <a16:rowId xmlns:a16="http://schemas.microsoft.com/office/drawing/2014/main" val="1302365816"/>
                  </a:ext>
                </a:extLst>
              </a:tr>
            </a:tbl>
          </a:graphicData>
        </a:graphic>
      </p:graphicFrame>
      <p:sp>
        <p:nvSpPr>
          <p:cNvPr id="8" name="Rectangle 7">
            <a:extLst>
              <a:ext uri="{FF2B5EF4-FFF2-40B4-BE49-F238E27FC236}">
                <a16:creationId xmlns:a16="http://schemas.microsoft.com/office/drawing/2014/main" id="{85519131-D749-4319-966E-A0FFFBB4FD60}"/>
              </a:ext>
            </a:extLst>
          </p:cNvPr>
          <p:cNvSpPr/>
          <p:nvPr/>
        </p:nvSpPr>
        <p:spPr>
          <a:xfrm>
            <a:off x="3214827" y="6478929"/>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nombres d’ETP, par tranche d’âge, CSP et secteur. Les données de masse salariale et ETP sont issues des DADS 2017. </a:t>
            </a:r>
            <a:r>
              <a:rPr lang="fr-FR" sz="900" b="1" i="1" dirty="0">
                <a:latin typeface="Verdana" panose="020B0604030504040204" pitchFamily="34" charset="0"/>
                <a:ea typeface="Verdana" panose="020B0604030504040204" pitchFamily="34" charset="0"/>
                <a:cs typeface="Verdana" panose="020B0604030504040204" pitchFamily="34" charset="0"/>
              </a:rPr>
              <a:t>En cas de secret statistique la lettre « s » est affichée</a:t>
            </a:r>
            <a:r>
              <a:rPr lang="fr-FR" sz="900" i="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55173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L’écart de 10% entre les salaires des femmes et des hommes cadres est le résultat d’une évolution constante selon l’ancienneté. Si les femmes de moins de 26 ans ont sensiblement le même salaire que leurs homologues masculins, l’écart salarial augmente avec l’âge : il leur est défavorable de 1% entre 26 et 29 ans, de 7% de 30 à 49 ans et culmine à 19% à partir de 50 ans.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Ce phénomène est identique chez les employés, avec des écarts qui augmentent constamment tout au long de la carrière mais ne se retrouve pas dans les professions intermédiaires</a:t>
            </a:r>
          </a:p>
        </p:txBody>
      </p:sp>
      <p:graphicFrame>
        <p:nvGraphicFramePr>
          <p:cNvPr id="2" name="Tableau 1">
            <a:extLst>
              <a:ext uri="{FF2B5EF4-FFF2-40B4-BE49-F238E27FC236}">
                <a16:creationId xmlns:a16="http://schemas.microsoft.com/office/drawing/2014/main" id="{C83558C2-D72C-45AA-B088-9E9F29A30837}"/>
              </a:ext>
            </a:extLst>
          </p:cNvPr>
          <p:cNvGraphicFramePr>
            <a:graphicFrameLocks noGrp="1"/>
          </p:cNvGraphicFramePr>
          <p:nvPr/>
        </p:nvGraphicFramePr>
        <p:xfrm>
          <a:off x="3069248" y="1358805"/>
          <a:ext cx="8992438" cy="5158190"/>
        </p:xfrm>
        <a:graphic>
          <a:graphicData uri="http://schemas.openxmlformats.org/drawingml/2006/table">
            <a:tbl>
              <a:tblPr firstRow="1" bandRow="1">
                <a:tableStyleId>{5C22544A-7EE6-4342-B048-85BDC9FD1C3A}</a:tableStyleId>
              </a:tblPr>
              <a:tblGrid>
                <a:gridCol w="1634988">
                  <a:extLst>
                    <a:ext uri="{9D8B030D-6E8A-4147-A177-3AD203B41FA5}">
                      <a16:colId xmlns:a16="http://schemas.microsoft.com/office/drawing/2014/main" val="1849891410"/>
                    </a:ext>
                  </a:extLst>
                </a:gridCol>
                <a:gridCol w="735745">
                  <a:extLst>
                    <a:ext uri="{9D8B030D-6E8A-4147-A177-3AD203B41FA5}">
                      <a16:colId xmlns:a16="http://schemas.microsoft.com/office/drawing/2014/main" val="1277207504"/>
                    </a:ext>
                  </a:extLst>
                </a:gridCol>
                <a:gridCol w="735745">
                  <a:extLst>
                    <a:ext uri="{9D8B030D-6E8A-4147-A177-3AD203B41FA5}">
                      <a16:colId xmlns:a16="http://schemas.microsoft.com/office/drawing/2014/main" val="2709976165"/>
                    </a:ext>
                  </a:extLst>
                </a:gridCol>
                <a:gridCol w="735745">
                  <a:extLst>
                    <a:ext uri="{9D8B030D-6E8A-4147-A177-3AD203B41FA5}">
                      <a16:colId xmlns:a16="http://schemas.microsoft.com/office/drawing/2014/main" val="1385149944"/>
                    </a:ext>
                  </a:extLst>
                </a:gridCol>
                <a:gridCol w="735745">
                  <a:extLst>
                    <a:ext uri="{9D8B030D-6E8A-4147-A177-3AD203B41FA5}">
                      <a16:colId xmlns:a16="http://schemas.microsoft.com/office/drawing/2014/main" val="2462600970"/>
                    </a:ext>
                  </a:extLst>
                </a:gridCol>
                <a:gridCol w="735745">
                  <a:extLst>
                    <a:ext uri="{9D8B030D-6E8A-4147-A177-3AD203B41FA5}">
                      <a16:colId xmlns:a16="http://schemas.microsoft.com/office/drawing/2014/main" val="1532086616"/>
                    </a:ext>
                  </a:extLst>
                </a:gridCol>
                <a:gridCol w="735745">
                  <a:extLst>
                    <a:ext uri="{9D8B030D-6E8A-4147-A177-3AD203B41FA5}">
                      <a16:colId xmlns:a16="http://schemas.microsoft.com/office/drawing/2014/main" val="2044523048"/>
                    </a:ext>
                  </a:extLst>
                </a:gridCol>
                <a:gridCol w="735745">
                  <a:extLst>
                    <a:ext uri="{9D8B030D-6E8A-4147-A177-3AD203B41FA5}">
                      <a16:colId xmlns:a16="http://schemas.microsoft.com/office/drawing/2014/main" val="3506175293"/>
                    </a:ext>
                  </a:extLst>
                </a:gridCol>
                <a:gridCol w="735745">
                  <a:extLst>
                    <a:ext uri="{9D8B030D-6E8A-4147-A177-3AD203B41FA5}">
                      <a16:colId xmlns:a16="http://schemas.microsoft.com/office/drawing/2014/main" val="2982516317"/>
                    </a:ext>
                  </a:extLst>
                </a:gridCol>
                <a:gridCol w="735745">
                  <a:extLst>
                    <a:ext uri="{9D8B030D-6E8A-4147-A177-3AD203B41FA5}">
                      <a16:colId xmlns:a16="http://schemas.microsoft.com/office/drawing/2014/main" val="2063062971"/>
                    </a:ext>
                  </a:extLst>
                </a:gridCol>
                <a:gridCol w="735745">
                  <a:extLst>
                    <a:ext uri="{9D8B030D-6E8A-4147-A177-3AD203B41FA5}">
                      <a16:colId xmlns:a16="http://schemas.microsoft.com/office/drawing/2014/main" val="1479253528"/>
                    </a:ext>
                  </a:extLst>
                </a:gridCol>
              </a:tblGrid>
              <a:tr h="849584">
                <a:tc>
                  <a:txBody>
                    <a:bodyPr/>
                    <a:lstStyle/>
                    <a:p>
                      <a:endParaRPr lang="fr-FR" dirty="0"/>
                    </a:p>
                  </a:txBody>
                  <a:tcPr>
                    <a:noFill/>
                  </a:tcPr>
                </a:tc>
                <a:tc gridSpan="2">
                  <a:txBody>
                    <a:bodyPr/>
                    <a:lstStyle/>
                    <a:p>
                      <a:pPr algn="ctr"/>
                      <a:r>
                        <a:rPr lang="fr-FR" sz="1400" dirty="0"/>
                        <a:t>Ensemble </a:t>
                      </a:r>
                    </a:p>
                    <a:p>
                      <a:pPr algn="ctr"/>
                      <a:r>
                        <a:rPr lang="fr-FR" sz="1400" dirty="0"/>
                        <a:t>salaire moyen</a:t>
                      </a:r>
                    </a:p>
                  </a:txBody>
                  <a:tcPr anchor="ctr">
                    <a:solidFill>
                      <a:srgbClr val="7030A0"/>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Moins de 26 ans</a:t>
                      </a:r>
                    </a:p>
                  </a:txBody>
                  <a:tcPr anchor="ctr">
                    <a:solidFill>
                      <a:srgbClr val="7030A0"/>
                    </a:solidFill>
                  </a:tcPr>
                </a:tc>
                <a:tc hMerge="1">
                  <a:txBody>
                    <a:bodyPr/>
                    <a:lstStyle/>
                    <a:p>
                      <a:endParaRPr lang="fr-FR"/>
                    </a:p>
                  </a:txBody>
                  <a:tcPr/>
                </a:tc>
                <a:tc gridSpan="2">
                  <a:txBody>
                    <a:bodyPr/>
                    <a:lstStyle/>
                    <a:p>
                      <a:pPr algn="ctr" fontAlgn="b"/>
                      <a:r>
                        <a:rPr lang="fr-FR" sz="1400" dirty="0"/>
                        <a:t>De 26 à 29 ans inclus</a:t>
                      </a:r>
                    </a:p>
                  </a:txBody>
                  <a:tcPr marL="9525" marR="9525" marT="9525" marB="0" anchor="ctr">
                    <a:solidFill>
                      <a:srgbClr val="7030A0"/>
                    </a:solidFill>
                  </a:tcPr>
                </a:tc>
                <a:tc hMerge="1">
                  <a:txBody>
                    <a:bodyPr/>
                    <a:lstStyle/>
                    <a:p>
                      <a:endParaRPr lang="fr-FR"/>
                    </a:p>
                  </a:txBody>
                  <a:tcPr/>
                </a:tc>
                <a:tc gridSpan="2">
                  <a:txBody>
                    <a:bodyPr/>
                    <a:lstStyle/>
                    <a:p>
                      <a:pPr algn="ctr" fontAlgn="b"/>
                      <a:r>
                        <a:rPr lang="fr-FR" sz="1400" dirty="0"/>
                        <a:t>De 30 à 49 ans inclus</a:t>
                      </a:r>
                    </a:p>
                  </a:txBody>
                  <a:tcPr marL="9525" marR="9525" marT="9525" marB="0" anchor="ctr">
                    <a:solidFill>
                      <a:srgbClr val="7030A0"/>
                    </a:solidFill>
                  </a:tcPr>
                </a:tc>
                <a:tc hMerge="1">
                  <a:txBody>
                    <a:bodyPr/>
                    <a:lstStyle/>
                    <a:p>
                      <a:endParaRPr lang="fr-FR"/>
                    </a:p>
                  </a:txBody>
                  <a:tcPr/>
                </a:tc>
                <a:tc gridSpan="2">
                  <a:txBody>
                    <a:bodyPr/>
                    <a:lstStyle/>
                    <a:p>
                      <a:pPr algn="ctr" fontAlgn="b"/>
                      <a:r>
                        <a:rPr lang="fr-FR" sz="1400" dirty="0"/>
                        <a:t>50 ans et plus</a:t>
                      </a:r>
                    </a:p>
                  </a:txBody>
                  <a:tcPr marL="9525" marR="9525" marT="9525" marB="0" anchor="ctr">
                    <a:solidFill>
                      <a:srgbClr val="7030A0"/>
                    </a:solidFill>
                  </a:tcPr>
                </a:tc>
                <a:tc hMerge="1">
                  <a:txBody>
                    <a:bodyPr/>
                    <a:lstStyle/>
                    <a:p>
                      <a:endParaRPr lang="fr-FR"/>
                    </a:p>
                  </a:txBody>
                  <a:tcPr/>
                </a:tc>
                <a:extLst>
                  <a:ext uri="{0D108BD9-81ED-4DB2-BD59-A6C34878D82A}">
                    <a16:rowId xmlns:a16="http://schemas.microsoft.com/office/drawing/2014/main" val="2899527075"/>
                  </a:ext>
                </a:extLst>
              </a:tr>
              <a:tr h="478734">
                <a:tc>
                  <a:txBody>
                    <a:bodyPr/>
                    <a:lstStyle/>
                    <a:p>
                      <a:endParaRPr lang="fr-FR" dirty="0"/>
                    </a:p>
                  </a:txBody>
                  <a:tcPr anchor="ctr">
                    <a:noFill/>
                  </a:tcPr>
                </a:tc>
                <a:tc>
                  <a:txBody>
                    <a:bodyPr/>
                    <a:lstStyle/>
                    <a:p>
                      <a:pPr algn="ctr"/>
                      <a:r>
                        <a:rPr lang="fr-FR" sz="1400" dirty="0">
                          <a:solidFill>
                            <a:schemeClr val="bg2">
                              <a:lumMod val="25000"/>
                            </a:schemeClr>
                          </a:solidFill>
                        </a:rPr>
                        <a:t>H</a:t>
                      </a:r>
                    </a:p>
                  </a:txBody>
                  <a:tcPr anchor="ctr">
                    <a:solidFill>
                      <a:srgbClr val="7030A0">
                        <a:alpha val="38039"/>
                      </a:srgbClr>
                    </a:solidFill>
                  </a:tcPr>
                </a:tc>
                <a:tc>
                  <a:txBody>
                    <a:bodyPr/>
                    <a:lstStyle/>
                    <a:p>
                      <a:pPr algn="ctr"/>
                      <a:r>
                        <a:rPr lang="fr-FR" sz="1400" dirty="0">
                          <a:solidFill>
                            <a:schemeClr val="bg2">
                              <a:lumMod val="25000"/>
                            </a:schemeClr>
                          </a:solidFill>
                        </a:rPr>
                        <a:t>F</a:t>
                      </a:r>
                    </a:p>
                  </a:txBody>
                  <a:tcPr anchor="ctr">
                    <a:solidFill>
                      <a:srgbClr val="7030A0">
                        <a:alpha val="38039"/>
                      </a:srgbClr>
                    </a:solidFill>
                  </a:tcPr>
                </a:tc>
                <a:tc>
                  <a:txBody>
                    <a:bodyPr/>
                    <a:lstStyle/>
                    <a:p>
                      <a:pPr algn="ctr"/>
                      <a:r>
                        <a:rPr lang="fr-FR" sz="1400" dirty="0">
                          <a:solidFill>
                            <a:schemeClr val="bg2">
                              <a:lumMod val="25000"/>
                            </a:schemeClr>
                          </a:solidFill>
                        </a:rPr>
                        <a:t>H</a:t>
                      </a:r>
                    </a:p>
                  </a:txBody>
                  <a:tcPr anchor="ctr">
                    <a:solidFill>
                      <a:srgbClr val="7030A0">
                        <a:alpha val="38039"/>
                      </a:srgbClr>
                    </a:solidFill>
                  </a:tcPr>
                </a:tc>
                <a:tc>
                  <a:txBody>
                    <a:bodyPr/>
                    <a:lstStyle/>
                    <a:p>
                      <a:pPr algn="ctr"/>
                      <a:r>
                        <a:rPr lang="fr-FR" sz="1400" dirty="0">
                          <a:solidFill>
                            <a:schemeClr val="bg2">
                              <a:lumMod val="25000"/>
                            </a:schemeClr>
                          </a:solidFill>
                        </a:rPr>
                        <a:t>F</a:t>
                      </a:r>
                    </a:p>
                  </a:txBody>
                  <a:tcPr anchor="ctr">
                    <a:solidFill>
                      <a:srgbClr val="7030A0">
                        <a:alpha val="38039"/>
                      </a:srgbClr>
                    </a:solidFill>
                  </a:tcPr>
                </a:tc>
                <a:tc>
                  <a:txBody>
                    <a:bodyPr/>
                    <a:lstStyle/>
                    <a:p>
                      <a:pPr algn="ctr"/>
                      <a:r>
                        <a:rPr lang="fr-FR" sz="1400" dirty="0">
                          <a:solidFill>
                            <a:schemeClr val="bg2">
                              <a:lumMod val="25000"/>
                            </a:schemeClr>
                          </a:solidFill>
                        </a:rPr>
                        <a:t>H</a:t>
                      </a:r>
                    </a:p>
                  </a:txBody>
                  <a:tcPr anchor="ctr">
                    <a:solidFill>
                      <a:srgbClr val="7030A0">
                        <a:alpha val="38039"/>
                      </a:srgbClr>
                    </a:solidFill>
                  </a:tcPr>
                </a:tc>
                <a:tc>
                  <a:txBody>
                    <a:bodyPr/>
                    <a:lstStyle/>
                    <a:p>
                      <a:pPr algn="ctr"/>
                      <a:r>
                        <a:rPr lang="fr-FR" sz="1400" dirty="0">
                          <a:solidFill>
                            <a:schemeClr val="bg2">
                              <a:lumMod val="25000"/>
                            </a:schemeClr>
                          </a:solidFill>
                        </a:rPr>
                        <a:t>F</a:t>
                      </a:r>
                    </a:p>
                  </a:txBody>
                  <a:tcPr anchor="ctr">
                    <a:solidFill>
                      <a:srgbClr val="7030A0">
                        <a:alpha val="38039"/>
                      </a:srgbClr>
                    </a:solidFill>
                  </a:tcPr>
                </a:tc>
                <a:tc>
                  <a:txBody>
                    <a:bodyPr/>
                    <a:lstStyle/>
                    <a:p>
                      <a:pPr algn="ctr"/>
                      <a:r>
                        <a:rPr lang="fr-FR" sz="1400" dirty="0">
                          <a:solidFill>
                            <a:schemeClr val="bg2">
                              <a:lumMod val="25000"/>
                            </a:schemeClr>
                          </a:solidFill>
                        </a:rPr>
                        <a:t>H</a:t>
                      </a:r>
                    </a:p>
                  </a:txBody>
                  <a:tcPr anchor="ctr">
                    <a:solidFill>
                      <a:srgbClr val="7030A0">
                        <a:alpha val="38039"/>
                      </a:srgbClr>
                    </a:solidFill>
                  </a:tcPr>
                </a:tc>
                <a:tc>
                  <a:txBody>
                    <a:bodyPr/>
                    <a:lstStyle/>
                    <a:p>
                      <a:pPr algn="ctr"/>
                      <a:r>
                        <a:rPr lang="fr-FR" sz="1400" dirty="0">
                          <a:solidFill>
                            <a:schemeClr val="bg2">
                              <a:lumMod val="25000"/>
                            </a:schemeClr>
                          </a:solidFill>
                        </a:rPr>
                        <a:t>F</a:t>
                      </a:r>
                    </a:p>
                  </a:txBody>
                  <a:tcPr anchor="ctr">
                    <a:solidFill>
                      <a:srgbClr val="7030A0">
                        <a:alpha val="38039"/>
                      </a:srgbClr>
                    </a:solidFill>
                  </a:tcPr>
                </a:tc>
                <a:tc>
                  <a:txBody>
                    <a:bodyPr/>
                    <a:lstStyle/>
                    <a:p>
                      <a:pPr algn="ctr"/>
                      <a:r>
                        <a:rPr lang="fr-FR" sz="1400" dirty="0">
                          <a:solidFill>
                            <a:schemeClr val="bg2">
                              <a:lumMod val="25000"/>
                            </a:schemeClr>
                          </a:solidFill>
                        </a:rPr>
                        <a:t>H</a:t>
                      </a:r>
                    </a:p>
                  </a:txBody>
                  <a:tcPr anchor="ctr">
                    <a:solidFill>
                      <a:srgbClr val="7030A0">
                        <a:alpha val="38039"/>
                      </a:srgbClr>
                    </a:solidFill>
                  </a:tcPr>
                </a:tc>
                <a:tc>
                  <a:txBody>
                    <a:bodyPr/>
                    <a:lstStyle/>
                    <a:p>
                      <a:pPr algn="ctr"/>
                      <a:r>
                        <a:rPr lang="fr-FR" sz="1400" dirty="0">
                          <a:solidFill>
                            <a:schemeClr val="bg2">
                              <a:lumMod val="25000"/>
                            </a:schemeClr>
                          </a:solidFill>
                        </a:rPr>
                        <a:t>F</a:t>
                      </a:r>
                    </a:p>
                  </a:txBody>
                  <a:tcPr anchor="ctr">
                    <a:solidFill>
                      <a:srgbClr val="7030A0">
                        <a:alpha val="38039"/>
                      </a:srgbClr>
                    </a:solidFill>
                  </a:tcPr>
                </a:tc>
                <a:extLst>
                  <a:ext uri="{0D108BD9-81ED-4DB2-BD59-A6C34878D82A}">
                    <a16:rowId xmlns:a16="http://schemas.microsoft.com/office/drawing/2014/main" val="1290978504"/>
                  </a:ext>
                </a:extLst>
              </a:tr>
              <a:tr h="478734">
                <a:tc>
                  <a:txBody>
                    <a:bodyPr/>
                    <a:lstStyle/>
                    <a:p>
                      <a:r>
                        <a:rPr lang="fr-FR" sz="1600" dirty="0">
                          <a:solidFill>
                            <a:schemeClr val="bg1"/>
                          </a:solidFill>
                        </a:rPr>
                        <a:t>Cadres</a:t>
                      </a:r>
                      <a:endParaRPr lang="fr-FR" dirty="0">
                        <a:solidFill>
                          <a:schemeClr val="bg1"/>
                        </a:solidFill>
                      </a:endParaRPr>
                    </a:p>
                  </a:txBody>
                  <a:tcPr anchor="ctr">
                    <a:solidFill>
                      <a:srgbClr val="7030A0"/>
                    </a:solidFill>
                  </a:tcPr>
                </a:tc>
                <a:tc>
                  <a:txBody>
                    <a:bodyPr/>
                    <a:lstStyle/>
                    <a:p>
                      <a:pPr algn="ctr" fontAlgn="b"/>
                      <a:r>
                        <a:rPr lang="fr-FR" sz="1200" b="1" i="0" u="none" strike="noStrike" kern="1200" dirty="0">
                          <a:solidFill>
                            <a:schemeClr val="bg1"/>
                          </a:solidFill>
                          <a:effectLst/>
                          <a:latin typeface="Liberation Sans"/>
                          <a:ea typeface="+mn-ea"/>
                          <a:cs typeface="+mn-cs"/>
                        </a:rPr>
                        <a:t>3 816€</a:t>
                      </a:r>
                    </a:p>
                  </a:txBody>
                  <a:tcPr marL="9525" marR="9525" marT="9525" marB="0" anchor="ctr">
                    <a:solidFill>
                      <a:srgbClr val="7030A0"/>
                    </a:solidFill>
                  </a:tcPr>
                </a:tc>
                <a:tc>
                  <a:txBody>
                    <a:bodyPr/>
                    <a:lstStyle/>
                    <a:p>
                      <a:pPr algn="ctr" fontAlgn="b"/>
                      <a:r>
                        <a:rPr lang="fr-FR" sz="1200" b="1" i="0" u="none" strike="noStrike" kern="1200" dirty="0">
                          <a:solidFill>
                            <a:schemeClr val="bg1"/>
                          </a:solidFill>
                          <a:effectLst/>
                          <a:latin typeface="Liberation Sans"/>
                          <a:ea typeface="+mn-ea"/>
                          <a:cs typeface="+mn-cs"/>
                        </a:rPr>
                        <a:t>3 422€</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2 173€</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2 203€</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2 701€</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2 682€</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3 985€</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3 691€</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5 270€</a:t>
                      </a:r>
                    </a:p>
                  </a:txBody>
                  <a:tcPr marL="9525" marR="9525" marT="9525" marB="0" anchor="ctr">
                    <a:solidFill>
                      <a:srgbClr val="7030A0"/>
                    </a:solidFill>
                  </a:tcPr>
                </a:tc>
                <a:tc>
                  <a:txBody>
                    <a:bodyPr/>
                    <a:lstStyle/>
                    <a:p>
                      <a:pPr marL="0" algn="ctr" defTabSz="914400" rtl="0" eaLnBrk="1" fontAlgn="b" latinLnBrk="0" hangingPunct="1"/>
                      <a:r>
                        <a:rPr lang="fr-FR" sz="1100" b="0" i="0" u="none" strike="noStrike" kern="1200" dirty="0">
                          <a:solidFill>
                            <a:schemeClr val="bg1"/>
                          </a:solidFill>
                          <a:effectLst/>
                          <a:latin typeface="Liberation Sans"/>
                          <a:ea typeface="+mn-ea"/>
                          <a:cs typeface="+mn-cs"/>
                        </a:rPr>
                        <a:t>4 269€</a:t>
                      </a:r>
                    </a:p>
                  </a:txBody>
                  <a:tcPr marL="9525" marR="9525" marT="9525" marB="0" anchor="ctr">
                    <a:solidFill>
                      <a:srgbClr val="7030A0"/>
                    </a:solidFill>
                  </a:tcPr>
                </a:tc>
                <a:extLst>
                  <a:ext uri="{0D108BD9-81ED-4DB2-BD59-A6C34878D82A}">
                    <a16:rowId xmlns:a16="http://schemas.microsoft.com/office/drawing/2014/main" val="1743405601"/>
                  </a:ext>
                </a:extLst>
              </a:tr>
              <a:tr h="478734">
                <a:tc>
                  <a:txBody>
                    <a:bodyPr/>
                    <a:lstStyle/>
                    <a:p>
                      <a:r>
                        <a:rPr lang="fr-FR" sz="1100" dirty="0">
                          <a:solidFill>
                            <a:schemeClr val="bg2">
                              <a:lumMod val="25000"/>
                            </a:schemeClr>
                          </a:solidFill>
                        </a:rPr>
                        <a:t>Écarts F/H %</a:t>
                      </a:r>
                    </a:p>
                  </a:txBody>
                  <a:tcPr anchor="ctr">
                    <a:solidFill>
                      <a:srgbClr val="7030A0">
                        <a:alpha val="38039"/>
                      </a:srgbClr>
                    </a:solidFill>
                  </a:tcPr>
                </a:tc>
                <a:tc gridSpan="2">
                  <a:txBody>
                    <a:bodyPr/>
                    <a:lstStyle/>
                    <a:p>
                      <a:pPr algn="ctr" fontAlgn="b"/>
                      <a:r>
                        <a:rPr lang="fr-FR" sz="1200" b="1" i="0" u="none" strike="noStrike" kern="1200" dirty="0">
                          <a:solidFill>
                            <a:schemeClr val="bg2">
                              <a:lumMod val="25000"/>
                            </a:schemeClr>
                          </a:solidFill>
                          <a:effectLst/>
                          <a:latin typeface="+mn-lt"/>
                          <a:ea typeface="+mn-ea"/>
                          <a:cs typeface="+mn-cs"/>
                        </a:rPr>
                        <a:t>-10%</a:t>
                      </a:r>
                    </a:p>
                  </a:txBody>
                  <a:tcPr marL="9525" marR="9525" marT="9525" marB="0" anchor="ctr">
                    <a:solidFill>
                      <a:srgbClr val="7030A0">
                        <a:alpha val="38039"/>
                      </a:srgbClr>
                    </a:solidFill>
                  </a:tcPr>
                </a:tc>
                <a:tc hMerge="1">
                  <a:txBody>
                    <a:bodyPr/>
                    <a:lstStyle/>
                    <a:p>
                      <a:pPr algn="ctr" fontAlgn="b"/>
                      <a:endParaRPr lang="fr-FR" sz="1100" b="0" i="0" u="none" strike="noStrike" dirty="0">
                        <a:solidFill>
                          <a:schemeClr val="bg2">
                            <a:lumMod val="25000"/>
                          </a:schemeClr>
                        </a:solidFill>
                        <a:effectLst/>
                        <a:latin typeface="+mn-lt"/>
                      </a:endParaRPr>
                    </a:p>
                  </a:txBody>
                  <a:tcPr marL="9525" marR="9525" marT="9525" marB="0" anchor="ctr"/>
                </a:tc>
                <a:tc gridSpan="2">
                  <a:txBody>
                    <a:bodyPr/>
                    <a:lstStyle/>
                    <a:p>
                      <a:pPr algn="ctr"/>
                      <a:r>
                        <a:rPr lang="fr-FR" sz="1100" b="0" dirty="0">
                          <a:solidFill>
                            <a:schemeClr val="bg2">
                              <a:lumMod val="25000"/>
                            </a:schemeClr>
                          </a:solidFill>
                          <a:latin typeface="+mn-lt"/>
                        </a:rPr>
                        <a:t>1%</a:t>
                      </a:r>
                    </a:p>
                  </a:txBody>
                  <a:tcPr anchor="ctr">
                    <a:solidFill>
                      <a:srgbClr val="7030A0">
                        <a:alpha val="38039"/>
                      </a:srgbClr>
                    </a:solidFill>
                  </a:tcPr>
                </a:tc>
                <a:tc hMerge="1">
                  <a:txBody>
                    <a:bodyPr/>
                    <a:lstStyle/>
                    <a:p>
                      <a:endParaRPr lang="fr-FR" dirty="0"/>
                    </a:p>
                  </a:txBody>
                  <a:tcPr/>
                </a:tc>
                <a:tc gridSpan="2">
                  <a:txBody>
                    <a:bodyPr/>
                    <a:lstStyle/>
                    <a:p>
                      <a:pPr algn="ctr"/>
                      <a:r>
                        <a:rPr lang="fr-FR" sz="1100" b="0" dirty="0">
                          <a:solidFill>
                            <a:schemeClr val="bg2">
                              <a:lumMod val="25000"/>
                            </a:schemeClr>
                          </a:solidFill>
                          <a:latin typeface="+mn-lt"/>
                        </a:rPr>
                        <a:t>-1%</a:t>
                      </a:r>
                    </a:p>
                  </a:txBody>
                  <a:tcPr anchor="ctr">
                    <a:solidFill>
                      <a:srgbClr val="7030A0">
                        <a:alpha val="38039"/>
                      </a:srgbClr>
                    </a:solidFill>
                  </a:tcPr>
                </a:tc>
                <a:tc hMerge="1">
                  <a:txBody>
                    <a:bodyPr/>
                    <a:lstStyle/>
                    <a:p>
                      <a:endParaRPr lang="fr-FR" dirty="0"/>
                    </a:p>
                  </a:txBody>
                  <a:tcPr/>
                </a:tc>
                <a:tc gridSpan="2">
                  <a:txBody>
                    <a:bodyPr/>
                    <a:lstStyle/>
                    <a:p>
                      <a:pPr algn="ctr" fontAlgn="b"/>
                      <a:r>
                        <a:rPr lang="fr-FR" sz="1100" b="0" i="0" u="none" strike="noStrike" dirty="0">
                          <a:solidFill>
                            <a:schemeClr val="bg2">
                              <a:lumMod val="25000"/>
                            </a:schemeClr>
                          </a:solidFill>
                          <a:effectLst/>
                          <a:latin typeface="+mn-lt"/>
                        </a:rPr>
                        <a:t>-7%</a:t>
                      </a:r>
                    </a:p>
                  </a:txBody>
                  <a:tcPr marL="9525" marR="9525" marT="9525" marB="0" anchor="ctr">
                    <a:solidFill>
                      <a:srgbClr val="7030A0">
                        <a:alpha val="38039"/>
                      </a:srgbClr>
                    </a:solidFill>
                  </a:tcPr>
                </a:tc>
                <a:tc hMerge="1">
                  <a:txBody>
                    <a:bodyPr/>
                    <a:lstStyle/>
                    <a:p>
                      <a:pPr algn="l" fontAlgn="b"/>
                      <a:endParaRPr lang="fr-FR" sz="1100" b="0" i="0" u="none" strike="noStrike" dirty="0">
                        <a:solidFill>
                          <a:srgbClr val="000000"/>
                        </a:solidFill>
                        <a:effectLst/>
                        <a:latin typeface="Liberation Sans"/>
                      </a:endParaRPr>
                    </a:p>
                  </a:txBody>
                  <a:tcPr marL="9525" marR="9525" marT="9525" marB="0" anchor="b"/>
                </a:tc>
                <a:tc gridSpan="2">
                  <a:txBody>
                    <a:bodyPr/>
                    <a:lstStyle/>
                    <a:p>
                      <a:pPr algn="ctr"/>
                      <a:r>
                        <a:rPr lang="fr-FR" sz="1100" b="0" dirty="0">
                          <a:solidFill>
                            <a:schemeClr val="bg2">
                              <a:lumMod val="25000"/>
                            </a:schemeClr>
                          </a:solidFill>
                          <a:latin typeface="+mn-lt"/>
                        </a:rPr>
                        <a:t>-19%</a:t>
                      </a:r>
                    </a:p>
                  </a:txBody>
                  <a:tcPr anchor="ctr">
                    <a:solidFill>
                      <a:srgbClr val="7030A0">
                        <a:alpha val="38039"/>
                      </a:srgbClr>
                    </a:solidFill>
                  </a:tcPr>
                </a:tc>
                <a:tc hMerge="1">
                  <a:txBody>
                    <a:bodyPr/>
                    <a:lstStyle/>
                    <a:p>
                      <a:endParaRPr lang="fr-FR" dirty="0"/>
                    </a:p>
                  </a:txBody>
                  <a:tcPr/>
                </a:tc>
                <a:extLst>
                  <a:ext uri="{0D108BD9-81ED-4DB2-BD59-A6C34878D82A}">
                    <a16:rowId xmlns:a16="http://schemas.microsoft.com/office/drawing/2014/main" val="1538266662"/>
                  </a:ext>
                </a:extLst>
              </a:tr>
              <a:tr h="478734">
                <a:tc>
                  <a:txBody>
                    <a:bodyPr/>
                    <a:lstStyle/>
                    <a:p>
                      <a:r>
                        <a:rPr lang="fr-FR" sz="1600" dirty="0">
                          <a:solidFill>
                            <a:schemeClr val="bg1"/>
                          </a:solidFill>
                        </a:rPr>
                        <a:t>Prof. Inter.</a:t>
                      </a:r>
                    </a:p>
                  </a:txBody>
                  <a:tcPr anchor="ctr">
                    <a:solidFill>
                      <a:srgbClr val="7030A0"/>
                    </a:solidFill>
                  </a:tcPr>
                </a:tc>
                <a:tc>
                  <a:txBody>
                    <a:bodyPr/>
                    <a:lstStyle/>
                    <a:p>
                      <a:pPr algn="ctr" fontAlgn="b"/>
                      <a:r>
                        <a:rPr lang="fr-FR" sz="1200" b="1" i="0" u="none" strike="noStrike" kern="1200" dirty="0">
                          <a:solidFill>
                            <a:schemeClr val="bg1"/>
                          </a:solidFill>
                          <a:effectLst/>
                          <a:latin typeface="Liberation Sans"/>
                          <a:ea typeface="+mn-ea"/>
                          <a:cs typeface="+mn-cs"/>
                        </a:rPr>
                        <a:t>2 108€</a:t>
                      </a:r>
                    </a:p>
                  </a:txBody>
                  <a:tcPr marL="9525" marR="9525" marT="9525" marB="0" anchor="ctr">
                    <a:solidFill>
                      <a:srgbClr val="7030A0"/>
                    </a:solidFill>
                  </a:tcPr>
                </a:tc>
                <a:tc>
                  <a:txBody>
                    <a:bodyPr/>
                    <a:lstStyle/>
                    <a:p>
                      <a:pPr algn="ctr" fontAlgn="b"/>
                      <a:r>
                        <a:rPr lang="fr-FR" sz="1200" b="1" i="0" u="none" strike="noStrike" kern="1200" dirty="0">
                          <a:solidFill>
                            <a:schemeClr val="bg1"/>
                          </a:solidFill>
                          <a:effectLst/>
                          <a:latin typeface="Liberation Sans"/>
                          <a:ea typeface="+mn-ea"/>
                          <a:cs typeface="+mn-cs"/>
                        </a:rPr>
                        <a:t>2 085€</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1 542€</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1 497€</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1 951€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1 939€</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2 291€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2 212€</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2 494€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2 422€</a:t>
                      </a:r>
                    </a:p>
                  </a:txBody>
                  <a:tcPr marL="9525" marR="9525" marT="9525" marB="0" anchor="ctr">
                    <a:solidFill>
                      <a:srgbClr val="7030A0"/>
                    </a:solidFill>
                  </a:tcPr>
                </a:tc>
                <a:extLst>
                  <a:ext uri="{0D108BD9-81ED-4DB2-BD59-A6C34878D82A}">
                    <a16:rowId xmlns:a16="http://schemas.microsoft.com/office/drawing/2014/main" val="2591993981"/>
                  </a:ext>
                </a:extLst>
              </a:tr>
              <a:tr h="478734">
                <a:tc>
                  <a:txBody>
                    <a:bodyPr/>
                    <a:lstStyle/>
                    <a:p>
                      <a:r>
                        <a:rPr lang="fr-FR" sz="1100" dirty="0">
                          <a:solidFill>
                            <a:schemeClr val="bg2">
                              <a:lumMod val="25000"/>
                            </a:schemeClr>
                          </a:solidFill>
                        </a:rPr>
                        <a:t>Écarts F/H %</a:t>
                      </a:r>
                    </a:p>
                  </a:txBody>
                  <a:tcPr anchor="ctr">
                    <a:solidFill>
                      <a:srgbClr val="7030A0">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a:solidFill>
                            <a:schemeClr val="bg2">
                              <a:lumMod val="25000"/>
                            </a:schemeClr>
                          </a:solidFill>
                          <a:effectLst/>
                          <a:latin typeface="+mn-lt"/>
                          <a:ea typeface="+mn-ea"/>
                          <a:cs typeface="+mn-cs"/>
                        </a:rPr>
                        <a:t>-1%</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-3%</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-3%</a:t>
                      </a:r>
                    </a:p>
                  </a:txBody>
                  <a:tcPr marL="9525" marR="9525" marT="9525" marB="0" anchor="ctr">
                    <a:solidFill>
                      <a:srgbClr val="7030A0">
                        <a:alpha val="38039"/>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-3%</a:t>
                      </a:r>
                    </a:p>
                  </a:txBody>
                  <a:tcPr anchor="ctr">
                    <a:solidFill>
                      <a:srgbClr val="7030A0">
                        <a:alpha val="38039"/>
                      </a:srgbClr>
                    </a:solidFill>
                  </a:tcPr>
                </a:tc>
                <a:tc hMerge="1">
                  <a:txBody>
                    <a:bodyPr/>
                    <a:lstStyle/>
                    <a:p>
                      <a:endParaRPr lang="fr-FR" dirty="0">
                        <a:latin typeface="+mn-lt"/>
                      </a:endParaRPr>
                    </a:p>
                  </a:txBody>
                  <a:tcPr/>
                </a:tc>
                <a:extLst>
                  <a:ext uri="{0D108BD9-81ED-4DB2-BD59-A6C34878D82A}">
                    <a16:rowId xmlns:a16="http://schemas.microsoft.com/office/drawing/2014/main" val="3841113909"/>
                  </a:ext>
                </a:extLst>
              </a:tr>
              <a:tr h="478734">
                <a:tc>
                  <a:txBody>
                    <a:bodyPr/>
                    <a:lstStyle/>
                    <a:p>
                      <a:r>
                        <a:rPr lang="fr-FR" sz="1600" dirty="0">
                          <a:solidFill>
                            <a:schemeClr val="bg1"/>
                          </a:solidFill>
                        </a:rPr>
                        <a:t>Employés</a:t>
                      </a:r>
                      <a:endParaRPr lang="fr-FR" dirty="0">
                        <a:solidFill>
                          <a:schemeClr val="bg1"/>
                        </a:solidFill>
                      </a:endParaRPr>
                    </a:p>
                  </a:txBody>
                  <a:tcPr anchor="ctr">
                    <a:solidFill>
                      <a:srgbClr val="7030A0"/>
                    </a:solidFill>
                  </a:tcPr>
                </a:tc>
                <a:tc>
                  <a:txBody>
                    <a:bodyPr/>
                    <a:lstStyle/>
                    <a:p>
                      <a:pPr algn="ctr" fontAlgn="b"/>
                      <a:r>
                        <a:rPr lang="fr-FR" sz="1200" b="1" i="0" u="none" strike="noStrike" kern="1200" dirty="0">
                          <a:solidFill>
                            <a:schemeClr val="bg1"/>
                          </a:solidFill>
                          <a:effectLst/>
                          <a:latin typeface="Liberation Sans"/>
                          <a:ea typeface="+mn-ea"/>
                          <a:cs typeface="+mn-cs"/>
                        </a:rPr>
                        <a:t>2 011€</a:t>
                      </a:r>
                    </a:p>
                  </a:txBody>
                  <a:tcPr marL="9525" marR="9525" marT="9525" marB="0" anchor="ctr">
                    <a:solidFill>
                      <a:srgbClr val="7030A0"/>
                    </a:solidFill>
                  </a:tcPr>
                </a:tc>
                <a:tc>
                  <a:txBody>
                    <a:bodyPr/>
                    <a:lstStyle/>
                    <a:p>
                      <a:pPr algn="ctr" fontAlgn="b"/>
                      <a:r>
                        <a:rPr lang="fr-FR" sz="1200" b="1" i="0" u="none" strike="noStrike" kern="1200" dirty="0">
                          <a:solidFill>
                            <a:schemeClr val="bg1"/>
                          </a:solidFill>
                          <a:effectLst/>
                          <a:latin typeface="Liberation Sans"/>
                          <a:ea typeface="+mn-ea"/>
                          <a:cs typeface="+mn-cs"/>
                        </a:rPr>
                        <a:t>1 896€</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1 441€</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1 449€</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1 983€</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1 865€</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2 299€</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2 004€</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7030A0"/>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7030A0"/>
                    </a:solidFill>
                  </a:tcPr>
                </a:tc>
                <a:extLst>
                  <a:ext uri="{0D108BD9-81ED-4DB2-BD59-A6C34878D82A}">
                    <a16:rowId xmlns:a16="http://schemas.microsoft.com/office/drawing/2014/main" val="870722806"/>
                  </a:ext>
                </a:extLst>
              </a:tr>
              <a:tr h="478734">
                <a:tc>
                  <a:txBody>
                    <a:bodyPr/>
                    <a:lstStyle/>
                    <a:p>
                      <a:r>
                        <a:rPr lang="fr-FR" sz="1100" dirty="0">
                          <a:solidFill>
                            <a:schemeClr val="bg2">
                              <a:lumMod val="25000"/>
                            </a:schemeClr>
                          </a:solidFill>
                        </a:rPr>
                        <a:t>Écarts F/H %</a:t>
                      </a:r>
                    </a:p>
                  </a:txBody>
                  <a:tcPr anchor="ctr">
                    <a:solidFill>
                      <a:srgbClr val="7030A0">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a:solidFill>
                            <a:schemeClr val="bg2">
                              <a:lumMod val="25000"/>
                            </a:schemeClr>
                          </a:solidFill>
                          <a:effectLst/>
                          <a:latin typeface="+mn-lt"/>
                          <a:ea typeface="+mn-ea"/>
                          <a:cs typeface="+mn-cs"/>
                        </a:rPr>
                        <a:t>-6%</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-6%</a:t>
                      </a:r>
                    </a:p>
                  </a:txBody>
                  <a:tcPr anchor="ctr">
                    <a:solidFill>
                      <a:srgbClr val="7030A0">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-13%</a:t>
                      </a:r>
                    </a:p>
                  </a:txBody>
                  <a:tcPr marL="9525" marR="9525" marT="9525" marB="0" anchor="ctr">
                    <a:solidFill>
                      <a:srgbClr val="7030A0">
                        <a:alpha val="38039"/>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a:t>
                      </a:r>
                    </a:p>
                  </a:txBody>
                  <a:tcPr anchor="ctr">
                    <a:solidFill>
                      <a:srgbClr val="7030A0">
                        <a:alpha val="38039"/>
                      </a:srgbClr>
                    </a:solidFill>
                  </a:tcPr>
                </a:tc>
                <a:tc hMerge="1">
                  <a:txBody>
                    <a:bodyPr/>
                    <a:lstStyle/>
                    <a:p>
                      <a:endParaRPr lang="fr-FR" dirty="0">
                        <a:latin typeface="+mn-lt"/>
                      </a:endParaRPr>
                    </a:p>
                  </a:txBody>
                  <a:tcPr/>
                </a:tc>
                <a:extLst>
                  <a:ext uri="{0D108BD9-81ED-4DB2-BD59-A6C34878D82A}">
                    <a16:rowId xmlns:a16="http://schemas.microsoft.com/office/drawing/2014/main" val="2391575956"/>
                  </a:ext>
                </a:extLst>
              </a:tr>
              <a:tr h="478734">
                <a:tc>
                  <a:txBody>
                    <a:bodyPr/>
                    <a:lstStyle/>
                    <a:p>
                      <a:r>
                        <a:rPr lang="fr-FR" sz="1600" dirty="0">
                          <a:solidFill>
                            <a:schemeClr val="bg1"/>
                          </a:solidFill>
                        </a:rPr>
                        <a:t>Ouvriers</a:t>
                      </a:r>
                      <a:r>
                        <a:rPr lang="fr-FR" dirty="0">
                          <a:solidFill>
                            <a:schemeClr val="bg1"/>
                          </a:solidFill>
                        </a:rPr>
                        <a:t> </a:t>
                      </a:r>
                    </a:p>
                  </a:txBody>
                  <a:tcPr anchor="ctr">
                    <a:solidFill>
                      <a:srgbClr val="7030A0"/>
                    </a:solidFill>
                  </a:tcPr>
                </a:tc>
                <a:tc>
                  <a:txBody>
                    <a:bodyPr/>
                    <a:lstStyle/>
                    <a:p>
                      <a:pPr algn="ctr" fontAlgn="b"/>
                      <a:r>
                        <a:rPr lang="fr-FR" sz="1200" b="1" i="0" u="none" strike="noStrike" kern="1200" dirty="0">
                          <a:solidFill>
                            <a:schemeClr val="bg1"/>
                          </a:solidFill>
                          <a:effectLst/>
                          <a:latin typeface="+mn-lt"/>
                          <a:ea typeface="+mn-ea"/>
                          <a:cs typeface="+mn-cs"/>
                        </a:rPr>
                        <a:t>1 845€</a:t>
                      </a:r>
                    </a:p>
                  </a:txBody>
                  <a:tcPr marL="9525" marR="9525" marT="9525" marB="0" anchor="ctr">
                    <a:solidFill>
                      <a:srgbClr val="7030A0"/>
                    </a:solidFill>
                  </a:tcPr>
                </a:tc>
                <a:tc>
                  <a:txBody>
                    <a:bodyPr/>
                    <a:lstStyle/>
                    <a:p>
                      <a:pPr algn="ctr"/>
                      <a:r>
                        <a:rPr lang="fr-FR" sz="1200" b="1" i="0" u="none" strike="noStrike" kern="1200" dirty="0">
                          <a:solidFill>
                            <a:schemeClr val="bg1"/>
                          </a:solidFill>
                          <a:effectLst/>
                          <a:latin typeface="+mn-lt"/>
                          <a:ea typeface="+mn-ea"/>
                          <a:cs typeface="+mn-cs"/>
                        </a:rPr>
                        <a:t>1765€</a:t>
                      </a:r>
                    </a:p>
                  </a:txBody>
                  <a:tcPr marL="9525" marR="9525" marT="9525" marB="0" anchor="ctr">
                    <a:solidFill>
                      <a:srgbClr val="7030A0"/>
                    </a:solid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7030A0"/>
                      </a:fgClr>
                      <a:bgClr>
                        <a:schemeClr val="bg1"/>
                      </a:bgClr>
                    </a:pattFill>
                  </a:tcPr>
                </a:tc>
                <a:tc>
                  <a:txBody>
                    <a:bodyPr/>
                    <a:lstStyle/>
                    <a:p>
                      <a:pPr algn="ctr"/>
                      <a:r>
                        <a:rPr lang="fr-FR" sz="1100" dirty="0">
                          <a:solidFill>
                            <a:schemeClr val="bg2">
                              <a:lumMod val="25000"/>
                            </a:schemeClr>
                          </a:solidFill>
                          <a:latin typeface="Liberation Sans"/>
                        </a:rPr>
                        <a:t>s</a:t>
                      </a:r>
                    </a:p>
                  </a:txBody>
                  <a:tcPr anchor="ctr">
                    <a:pattFill prst="dkDnDiag">
                      <a:fgClr>
                        <a:srgbClr val="7030A0"/>
                      </a:fgClr>
                      <a:bgClr>
                        <a:schemeClr val="bg1"/>
                      </a:bgClr>
                    </a:pattFill>
                  </a:tcPr>
                </a:tc>
                <a:tc>
                  <a:txBody>
                    <a:bodyPr/>
                    <a:lstStyle/>
                    <a:p>
                      <a:pPr algn="ctr"/>
                      <a:r>
                        <a:rPr lang="fr-FR" sz="1100" dirty="0">
                          <a:solidFill>
                            <a:schemeClr val="bg2">
                              <a:lumMod val="25000"/>
                            </a:schemeClr>
                          </a:solidFill>
                          <a:latin typeface="Liberation Sans"/>
                        </a:rPr>
                        <a:t>s</a:t>
                      </a:r>
                    </a:p>
                  </a:txBody>
                  <a:tcPr anchor="ctr">
                    <a:pattFill prst="dkDnDiag">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7030A0"/>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7030A0"/>
                      </a:fgClr>
                      <a:bgClr>
                        <a:schemeClr val="bg1"/>
                      </a:bgClr>
                    </a:pattFill>
                  </a:tcPr>
                </a:tc>
                <a:tc>
                  <a:txBody>
                    <a:bodyPr/>
                    <a:lstStyle/>
                    <a:p>
                      <a:pPr algn="ctr"/>
                      <a:r>
                        <a:rPr lang="fr-FR" sz="1100" dirty="0">
                          <a:solidFill>
                            <a:schemeClr val="bg2">
                              <a:lumMod val="25000"/>
                            </a:schemeClr>
                          </a:solidFill>
                          <a:latin typeface="Liberation Sans"/>
                        </a:rPr>
                        <a:t>s</a:t>
                      </a:r>
                    </a:p>
                  </a:txBody>
                  <a:tcPr anchor="ctr">
                    <a:pattFill prst="dkDnDiag">
                      <a:fgClr>
                        <a:srgbClr val="7030A0"/>
                      </a:fgClr>
                      <a:bgClr>
                        <a:schemeClr val="bg1"/>
                      </a:bgClr>
                    </a:pattFill>
                  </a:tcPr>
                </a:tc>
                <a:tc>
                  <a:txBody>
                    <a:bodyPr/>
                    <a:lstStyle/>
                    <a:p>
                      <a:pPr algn="ctr"/>
                      <a:r>
                        <a:rPr lang="fr-FR" sz="1100" dirty="0">
                          <a:solidFill>
                            <a:schemeClr val="bg2">
                              <a:lumMod val="25000"/>
                            </a:schemeClr>
                          </a:solidFill>
                          <a:latin typeface="Liberation Sans"/>
                        </a:rPr>
                        <a:t>s</a:t>
                      </a:r>
                    </a:p>
                  </a:txBody>
                  <a:tcPr anchor="ctr">
                    <a:pattFill prst="dkDnDiag">
                      <a:fgClr>
                        <a:srgbClr val="7030A0"/>
                      </a:fgClr>
                      <a:bgClr>
                        <a:schemeClr val="bg1"/>
                      </a:bgClr>
                    </a:pattFill>
                  </a:tcPr>
                </a:tc>
                <a:extLst>
                  <a:ext uri="{0D108BD9-81ED-4DB2-BD59-A6C34878D82A}">
                    <a16:rowId xmlns:a16="http://schemas.microsoft.com/office/drawing/2014/main" val="4073977991"/>
                  </a:ext>
                </a:extLst>
              </a:tr>
              <a:tr h="478734">
                <a:tc>
                  <a:txBody>
                    <a:bodyPr/>
                    <a:lstStyle/>
                    <a:p>
                      <a:r>
                        <a:rPr lang="fr-FR" sz="1100" dirty="0">
                          <a:solidFill>
                            <a:schemeClr val="bg2">
                              <a:lumMod val="25000"/>
                            </a:schemeClr>
                          </a:solidFill>
                        </a:rPr>
                        <a:t>Écarts F/H %</a:t>
                      </a:r>
                    </a:p>
                  </a:txBody>
                  <a:tcPr anchor="ctr">
                    <a:solidFill>
                      <a:srgbClr val="7030A0">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i="0" u="none" strike="noStrike" kern="1200" dirty="0">
                          <a:solidFill>
                            <a:schemeClr val="bg2">
                              <a:lumMod val="25000"/>
                            </a:schemeClr>
                          </a:solidFill>
                          <a:effectLst/>
                          <a:latin typeface="Liberation Sans"/>
                          <a:ea typeface="+mn-ea"/>
                          <a:cs typeface="+mn-cs"/>
                        </a:rPr>
                        <a:t>-</a:t>
                      </a:r>
                    </a:p>
                  </a:txBody>
                  <a:tcPr anchor="ctr">
                    <a:solidFill>
                      <a:srgbClr val="C9B0DB"/>
                    </a:solidFill>
                  </a:tcPr>
                </a:tc>
                <a:tc hMerge="1">
                  <a:txBody>
                    <a:bodyPr/>
                    <a:lstStyle/>
                    <a:p>
                      <a:pPr algn="ctr"/>
                      <a:endParaRPr lang="fr-FR" dirty="0">
                        <a:latin typeface="+mn-lt"/>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Liberation Sans"/>
                          <a:ea typeface="+mn-ea"/>
                          <a:cs typeface="+mn-cs"/>
                        </a:rPr>
                        <a:t>s</a:t>
                      </a:r>
                    </a:p>
                  </a:txBody>
                  <a:tcPr anchor="ctr">
                    <a:pattFill prst="ltDnDiag">
                      <a:fgClr>
                        <a:srgbClr val="7030A0"/>
                      </a:fgClr>
                      <a:bgClr>
                        <a:schemeClr val="bg1"/>
                      </a:bgClr>
                    </a:pattFill>
                  </a:tcPr>
                </a:tc>
                <a:tc hMerge="1">
                  <a:txBody>
                    <a:bodyPr/>
                    <a:lstStyle/>
                    <a:p>
                      <a:pPr algn="ctr"/>
                      <a:endParaRPr lang="fr-FR" dirty="0">
                        <a:latin typeface="+mn-lt"/>
                      </a:endParaRPr>
                    </a:p>
                  </a:txBody>
                  <a:tcPr anchor="ctr">
                    <a:pattFill prst="ltDnDiag">
                      <a:fgClr>
                        <a:srgbClr val="7030A0"/>
                      </a:fgClr>
                      <a:bgClr>
                        <a:schemeClr val="bg1"/>
                      </a:bgClr>
                    </a:patt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Liberation Sans"/>
                          <a:ea typeface="+mn-ea"/>
                          <a:cs typeface="+mn-cs"/>
                        </a:rPr>
                        <a:t>s</a:t>
                      </a:r>
                    </a:p>
                  </a:txBody>
                  <a:tcPr anchor="ctr">
                    <a:pattFill prst="ltDnDiag">
                      <a:fgClr>
                        <a:srgbClr val="7030A0"/>
                      </a:fgClr>
                      <a:bgClr>
                        <a:schemeClr val="bg1"/>
                      </a:bgClr>
                    </a:pattFill>
                  </a:tcPr>
                </a:tc>
                <a:tc hMerge="1">
                  <a:txBody>
                    <a:bodyPr/>
                    <a:lstStyle/>
                    <a:p>
                      <a:pPr algn="ctr"/>
                      <a:endParaRPr lang="fr-FR" dirty="0">
                        <a:latin typeface="+mn-lt"/>
                      </a:endParaRPr>
                    </a:p>
                  </a:txBody>
                  <a:tcPr anchor="ctr">
                    <a:pattFill prst="ltDnDiag">
                      <a:fgClr>
                        <a:srgbClr val="7030A0"/>
                      </a:fgClr>
                      <a:bgClr>
                        <a:schemeClr val="bg1"/>
                      </a:bgClr>
                    </a:pattFill>
                  </a:tcPr>
                </a:tc>
                <a:tc gridSpan="2">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ltDnDiag">
                      <a:fgClr>
                        <a:srgbClr val="7030A0"/>
                      </a:fgClr>
                      <a:bgClr>
                        <a:schemeClr val="bg1"/>
                      </a:bgClr>
                    </a:pattFill>
                  </a:tcPr>
                </a:tc>
                <a:tc hMerge="1">
                  <a:txBody>
                    <a:bodyPr/>
                    <a:lstStyle/>
                    <a:p>
                      <a:pPr algn="ctr" fontAlgn="b"/>
                      <a:endParaRPr lang="fr-FR" sz="1100" b="0" i="0" u="none" strike="noStrike" dirty="0">
                        <a:solidFill>
                          <a:srgbClr val="000000"/>
                        </a:solidFill>
                        <a:effectLst/>
                        <a:latin typeface="+mn-lt"/>
                      </a:endParaRPr>
                    </a:p>
                  </a:txBody>
                  <a:tcPr marL="9525" marR="9525" marT="9525" marB="0" anchor="ctr">
                    <a:pattFill prst="ltDnDiag">
                      <a:fgClr>
                        <a:srgbClr val="7030A0"/>
                      </a:fgClr>
                      <a:bgClr>
                        <a:schemeClr val="bg1"/>
                      </a:bgClr>
                    </a:pattFill>
                  </a:tcPr>
                </a:tc>
                <a:tc gridSpan="2">
                  <a:txBody>
                    <a:bodyPr/>
                    <a:lstStyle/>
                    <a:p>
                      <a:pPr algn="ctr"/>
                      <a:r>
                        <a:rPr lang="fr-FR" sz="1100" dirty="0">
                          <a:solidFill>
                            <a:schemeClr val="bg2">
                              <a:lumMod val="25000"/>
                            </a:schemeClr>
                          </a:solidFill>
                          <a:latin typeface="Liberation Sans"/>
                        </a:rPr>
                        <a:t>s</a:t>
                      </a:r>
                    </a:p>
                  </a:txBody>
                  <a:tcPr anchor="ctr">
                    <a:pattFill prst="ltDnDiag">
                      <a:fgClr>
                        <a:srgbClr val="7030A0"/>
                      </a:fgClr>
                      <a:bgClr>
                        <a:schemeClr val="bg1"/>
                      </a:bgClr>
                    </a:pattFill>
                  </a:tcPr>
                </a:tc>
                <a:tc hMerge="1">
                  <a:txBody>
                    <a:bodyPr/>
                    <a:lstStyle/>
                    <a:p>
                      <a:pPr algn="ctr"/>
                      <a:endParaRPr lang="fr-FR" dirty="0">
                        <a:latin typeface="+mn-lt"/>
                      </a:endParaRPr>
                    </a:p>
                  </a:txBody>
                  <a:tcPr anchor="ctr">
                    <a:pattFill prst="ltDnDiag">
                      <a:fgClr>
                        <a:srgbClr val="7030A0"/>
                      </a:fgClr>
                      <a:bgClr>
                        <a:schemeClr val="bg1"/>
                      </a:bgClr>
                    </a:pattFill>
                  </a:tcPr>
                </a:tc>
                <a:extLst>
                  <a:ext uri="{0D108BD9-81ED-4DB2-BD59-A6C34878D82A}">
                    <a16:rowId xmlns:a16="http://schemas.microsoft.com/office/drawing/2014/main" val="18017086"/>
                  </a:ext>
                </a:extLst>
              </a:tr>
            </a:tbl>
          </a:graphicData>
        </a:graphic>
      </p:graphicFrame>
      <p:sp>
        <p:nvSpPr>
          <p:cNvPr id="8" name="Rectangle 7">
            <a:extLst>
              <a:ext uri="{FF2B5EF4-FFF2-40B4-BE49-F238E27FC236}">
                <a16:creationId xmlns:a16="http://schemas.microsoft.com/office/drawing/2014/main" id="{BDDF1206-39DB-461E-A374-FBFD75F81869}"/>
              </a:ext>
            </a:extLst>
          </p:cNvPr>
          <p:cNvSpPr/>
          <p:nvPr/>
        </p:nvSpPr>
        <p:spPr>
          <a:xfrm>
            <a:off x="3311466" y="6516995"/>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nombres d’ETP, par tranche d’âge, CSP et secteur. Les données de masse salariale et ETP sont issues des DADS 2017. </a:t>
            </a:r>
            <a:r>
              <a:rPr lang="fr-FR" sz="900" b="1" i="1" dirty="0">
                <a:latin typeface="Verdana" panose="020B0604030504040204" pitchFamily="34" charset="0"/>
                <a:ea typeface="Verdana" panose="020B0604030504040204" pitchFamily="34" charset="0"/>
                <a:cs typeface="Verdana" panose="020B0604030504040204" pitchFamily="34" charset="0"/>
              </a:rPr>
              <a:t>En cas de secret statistique la lettre « s » est affichée</a:t>
            </a:r>
            <a:r>
              <a:rPr lang="fr-FR" sz="900" i="1" dirty="0">
                <a:latin typeface="Verdana" panose="020B0604030504040204" pitchFamily="34" charset="0"/>
                <a:ea typeface="Verdana" panose="020B0604030504040204" pitchFamily="34" charset="0"/>
                <a:cs typeface="Verdana" panose="020B0604030504040204" pitchFamily="34" charset="0"/>
              </a:rPr>
              <a:t>.</a:t>
            </a:r>
          </a:p>
        </p:txBody>
      </p:sp>
      <p:sp>
        <p:nvSpPr>
          <p:cNvPr id="11" name="Titre 2">
            <a:extLst>
              <a:ext uri="{FF2B5EF4-FFF2-40B4-BE49-F238E27FC236}">
                <a16:creationId xmlns:a16="http://schemas.microsoft.com/office/drawing/2014/main" id="{38271ACE-5603-4B98-A736-C41C3B479C36}"/>
              </a:ext>
            </a:extLst>
          </p:cNvPr>
          <p:cNvSpPr txBox="1">
            <a:spLocks/>
          </p:cNvSpPr>
          <p:nvPr/>
        </p:nvSpPr>
        <p:spPr>
          <a:xfrm>
            <a:off x="412362" y="86251"/>
            <a:ext cx="11335138"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 Numérique</a:t>
            </a:r>
          </a:p>
        </p:txBody>
      </p:sp>
    </p:spTree>
    <p:extLst>
      <p:ext uri="{BB962C8B-B14F-4D97-AF65-F5344CB8AC3E}">
        <p14:creationId xmlns:p14="http://schemas.microsoft.com/office/powerpoint/2010/main" val="51929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1" y="86251"/>
            <a:ext cx="1141729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 Ingénierie</a:t>
            </a: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Les écarts de salaires entre les hommes et les femmes sont le plus élevés chez les cadres, avec 13% en 2016 et 12% en 2017. En 2017, il est de 8% chez les professions intermédiaires, de 9% chez les employés.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Les évolutions salariales 2016 et 2017 entre les hommes et les femmes sont cependant plus favorables à ces dernières, avec 1 point de plus chez les cadres et 2 chez les ouvriers</a:t>
            </a:r>
          </a:p>
        </p:txBody>
      </p:sp>
      <p:sp>
        <p:nvSpPr>
          <p:cNvPr id="9" name="Rectangle 8">
            <a:extLst>
              <a:ext uri="{FF2B5EF4-FFF2-40B4-BE49-F238E27FC236}">
                <a16:creationId xmlns:a16="http://schemas.microsoft.com/office/drawing/2014/main" id="{DE147E2B-2AF1-4C59-8961-764FF2BDDF00}"/>
              </a:ext>
            </a:extLst>
          </p:cNvPr>
          <p:cNvSpPr/>
          <p:nvPr/>
        </p:nvSpPr>
        <p:spPr>
          <a:xfrm>
            <a:off x="3132854" y="6476898"/>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nombres d’ETP, par tranche d’âge, CSE et secteur. Les données de masse salariale et ETP sont issues des DADS 2017. </a:t>
            </a:r>
          </a:p>
        </p:txBody>
      </p:sp>
      <p:graphicFrame>
        <p:nvGraphicFramePr>
          <p:cNvPr id="13" name="Tableau 12">
            <a:extLst>
              <a:ext uri="{FF2B5EF4-FFF2-40B4-BE49-F238E27FC236}">
                <a16:creationId xmlns:a16="http://schemas.microsoft.com/office/drawing/2014/main" id="{DA32F58A-46AA-4375-A4B0-E367C48131A6}"/>
              </a:ext>
            </a:extLst>
          </p:cNvPr>
          <p:cNvGraphicFramePr>
            <a:graphicFrameLocks noGrp="1"/>
          </p:cNvGraphicFramePr>
          <p:nvPr>
            <p:extLst>
              <p:ext uri="{D42A27DB-BD31-4B8C-83A1-F6EECF244321}">
                <p14:modId xmlns:p14="http://schemas.microsoft.com/office/powerpoint/2010/main" val="3966488666"/>
              </p:ext>
            </p:extLst>
          </p:nvPr>
        </p:nvGraphicFramePr>
        <p:xfrm>
          <a:off x="3214827" y="1089978"/>
          <a:ext cx="8279084" cy="5357857"/>
        </p:xfrm>
        <a:graphic>
          <a:graphicData uri="http://schemas.openxmlformats.org/drawingml/2006/table">
            <a:tbl>
              <a:tblPr firstRow="1" bandRow="1">
                <a:tableStyleId>{5C22544A-7EE6-4342-B048-85BDC9FD1C3A}</a:tableStyleId>
              </a:tblPr>
              <a:tblGrid>
                <a:gridCol w="3200804">
                  <a:extLst>
                    <a:ext uri="{9D8B030D-6E8A-4147-A177-3AD203B41FA5}">
                      <a16:colId xmlns:a16="http://schemas.microsoft.com/office/drawing/2014/main" val="1849891410"/>
                    </a:ext>
                  </a:extLst>
                </a:gridCol>
                <a:gridCol w="1269570">
                  <a:extLst>
                    <a:ext uri="{9D8B030D-6E8A-4147-A177-3AD203B41FA5}">
                      <a16:colId xmlns:a16="http://schemas.microsoft.com/office/drawing/2014/main" val="1532086616"/>
                    </a:ext>
                  </a:extLst>
                </a:gridCol>
                <a:gridCol w="1269570">
                  <a:extLst>
                    <a:ext uri="{9D8B030D-6E8A-4147-A177-3AD203B41FA5}">
                      <a16:colId xmlns:a16="http://schemas.microsoft.com/office/drawing/2014/main" val="2044523048"/>
                    </a:ext>
                  </a:extLst>
                </a:gridCol>
                <a:gridCol w="1269570">
                  <a:extLst>
                    <a:ext uri="{9D8B030D-6E8A-4147-A177-3AD203B41FA5}">
                      <a16:colId xmlns:a16="http://schemas.microsoft.com/office/drawing/2014/main" val="990152334"/>
                    </a:ext>
                  </a:extLst>
                </a:gridCol>
                <a:gridCol w="1269570">
                  <a:extLst>
                    <a:ext uri="{9D8B030D-6E8A-4147-A177-3AD203B41FA5}">
                      <a16:colId xmlns:a16="http://schemas.microsoft.com/office/drawing/2014/main" val="2821805367"/>
                    </a:ext>
                  </a:extLst>
                </a:gridCol>
              </a:tblGrid>
              <a:tr h="647945">
                <a:tc>
                  <a:txBody>
                    <a:bodyPr/>
                    <a:lstStyle/>
                    <a:p>
                      <a:endParaRPr lang="fr-FR" dirty="0">
                        <a:latin typeface="+mn-lt"/>
                      </a:endParaRPr>
                    </a:p>
                  </a:txBody>
                  <a:tcPr>
                    <a:noFill/>
                  </a:tcPr>
                </a:tc>
                <a:tc gridSpan="2">
                  <a:txBody>
                    <a:bodyPr/>
                    <a:lstStyle/>
                    <a:p>
                      <a:pPr algn="ctr" fontAlgn="b"/>
                      <a:r>
                        <a:rPr lang="fr-FR" sz="1600" b="1" kern="1200" dirty="0">
                          <a:solidFill>
                            <a:schemeClr val="lt1"/>
                          </a:solidFill>
                          <a:latin typeface="+mn-lt"/>
                          <a:ea typeface="+mn-ea"/>
                          <a:cs typeface="+mn-cs"/>
                        </a:rPr>
                        <a:t>2016</a:t>
                      </a:r>
                    </a:p>
                  </a:txBody>
                  <a:tcPr marL="9525" marR="9525" marT="9525" marB="0" anchor="ctr">
                    <a:solidFill>
                      <a:srgbClr val="B41819"/>
                    </a:solidFill>
                  </a:tcPr>
                </a:tc>
                <a:tc hMerge="1">
                  <a:txBody>
                    <a:bodyPr/>
                    <a:lstStyle/>
                    <a:p>
                      <a:endParaRPr lang="fr-FR"/>
                    </a:p>
                  </a:txBody>
                  <a:tcPr/>
                </a:tc>
                <a:tc gridSpan="2">
                  <a:txBody>
                    <a:bodyPr/>
                    <a:lstStyle/>
                    <a:p>
                      <a:pPr algn="ctr" fontAlgn="b"/>
                      <a:r>
                        <a:rPr lang="fr-FR" sz="1600" b="1" kern="1200" dirty="0">
                          <a:solidFill>
                            <a:schemeClr val="lt1"/>
                          </a:solidFill>
                          <a:latin typeface="+mn-lt"/>
                          <a:ea typeface="+mn-ea"/>
                          <a:cs typeface="+mn-cs"/>
                        </a:rPr>
                        <a:t>2017</a:t>
                      </a:r>
                    </a:p>
                  </a:txBody>
                  <a:tcPr marL="9525" marR="9525" marT="9525" marB="0" anchor="ctr">
                    <a:solidFill>
                      <a:srgbClr val="B41819"/>
                    </a:solidFill>
                  </a:tcPr>
                </a:tc>
                <a:tc hMerge="1">
                  <a:txBody>
                    <a:bodyPr/>
                    <a:lstStyle/>
                    <a:p>
                      <a:pPr algn="ctr" fontAlgn="b"/>
                      <a:endParaRPr lang="fr-FR" sz="1600" b="1" kern="1200" dirty="0">
                        <a:solidFill>
                          <a:schemeClr val="lt1"/>
                        </a:solidFill>
                        <a:latin typeface="+mn-lt"/>
                        <a:ea typeface="+mn-ea"/>
                        <a:cs typeface="+mn-cs"/>
                      </a:endParaRPr>
                    </a:p>
                  </a:txBody>
                  <a:tcPr marL="9525" marR="9525" marT="9525" marB="0" anchor="ctr">
                    <a:solidFill>
                      <a:srgbClr val="B41819"/>
                    </a:solidFill>
                  </a:tcPr>
                </a:tc>
                <a:extLst>
                  <a:ext uri="{0D108BD9-81ED-4DB2-BD59-A6C34878D82A}">
                    <a16:rowId xmlns:a16="http://schemas.microsoft.com/office/drawing/2014/main" val="2899527075"/>
                  </a:ext>
                </a:extLst>
              </a:tr>
              <a:tr h="370254">
                <a:tc>
                  <a:txBody>
                    <a:bodyPr/>
                    <a:lstStyle/>
                    <a:p>
                      <a:endParaRPr lang="fr-FR" dirty="0">
                        <a:latin typeface="+mn-lt"/>
                      </a:endParaRPr>
                    </a:p>
                  </a:txBody>
                  <a:tcPr>
                    <a:noFill/>
                  </a:tcPr>
                </a:tc>
                <a:tc>
                  <a:txBody>
                    <a:bodyPr/>
                    <a:lstStyle/>
                    <a:p>
                      <a:pPr algn="ctr"/>
                      <a:r>
                        <a:rPr lang="fr-FR" sz="1200" dirty="0"/>
                        <a:t>H</a:t>
                      </a:r>
                    </a:p>
                  </a:txBody>
                  <a:tcPr anchor="ctr">
                    <a:solidFill>
                      <a:srgbClr val="B41819">
                        <a:alpha val="38039"/>
                      </a:srgbClr>
                    </a:solidFill>
                  </a:tcPr>
                </a:tc>
                <a:tc>
                  <a:txBody>
                    <a:bodyPr/>
                    <a:lstStyle/>
                    <a:p>
                      <a:pPr algn="ctr"/>
                      <a:r>
                        <a:rPr lang="fr-FR" sz="1200" dirty="0"/>
                        <a:t>F</a:t>
                      </a:r>
                    </a:p>
                  </a:txBody>
                  <a:tcPr anchor="ctr">
                    <a:solidFill>
                      <a:srgbClr val="B41819">
                        <a:alpha val="38039"/>
                      </a:srgbClr>
                    </a:solidFill>
                  </a:tcPr>
                </a:tc>
                <a:tc>
                  <a:txBody>
                    <a:bodyPr/>
                    <a:lstStyle/>
                    <a:p>
                      <a:pPr algn="ctr"/>
                      <a:r>
                        <a:rPr lang="fr-FR" sz="1200" dirty="0"/>
                        <a:t>H</a:t>
                      </a:r>
                    </a:p>
                  </a:txBody>
                  <a:tcPr anchor="ctr">
                    <a:solidFill>
                      <a:srgbClr val="B41819">
                        <a:alpha val="38039"/>
                      </a:srgbClr>
                    </a:solidFill>
                  </a:tcPr>
                </a:tc>
                <a:tc>
                  <a:txBody>
                    <a:bodyPr/>
                    <a:lstStyle/>
                    <a:p>
                      <a:pPr algn="ctr"/>
                      <a:r>
                        <a:rPr lang="fr-FR" sz="1200" dirty="0"/>
                        <a:t>F</a:t>
                      </a:r>
                    </a:p>
                  </a:txBody>
                  <a:tcPr anchor="ctr">
                    <a:solidFill>
                      <a:srgbClr val="B41819">
                        <a:alpha val="38039"/>
                      </a:srgbClr>
                    </a:solidFill>
                  </a:tcPr>
                </a:tc>
                <a:extLst>
                  <a:ext uri="{0D108BD9-81ED-4DB2-BD59-A6C34878D82A}">
                    <a16:rowId xmlns:a16="http://schemas.microsoft.com/office/drawing/2014/main" val="1290978504"/>
                  </a:ext>
                </a:extLst>
              </a:tr>
              <a:tr h="370254">
                <a:tc>
                  <a:txBody>
                    <a:bodyPr/>
                    <a:lstStyle/>
                    <a:p>
                      <a:r>
                        <a:rPr lang="fr-FR" sz="1600" b="1" dirty="0">
                          <a:solidFill>
                            <a:schemeClr val="bg1"/>
                          </a:solidFill>
                          <a:latin typeface="+mn-lt"/>
                        </a:rPr>
                        <a:t>Cadres</a:t>
                      </a:r>
                      <a:endParaRPr lang="fr-FR" b="1" dirty="0">
                        <a:solidFill>
                          <a:schemeClr val="bg1"/>
                        </a:solidFill>
                        <a:latin typeface="+mn-lt"/>
                      </a:endParaRP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3 432€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2 974€</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3 473€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3 043€</a:t>
                      </a:r>
                    </a:p>
                  </a:txBody>
                  <a:tcPr marL="9525" marR="9525" marT="9525" marB="0" anchor="ctr">
                    <a:solidFill>
                      <a:srgbClr val="B41819"/>
                    </a:solidFill>
                  </a:tcPr>
                </a:tc>
                <a:extLst>
                  <a:ext uri="{0D108BD9-81ED-4DB2-BD59-A6C34878D82A}">
                    <a16:rowId xmlns:a16="http://schemas.microsoft.com/office/drawing/2014/main" val="174340560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F/H% par année</a:t>
                      </a:r>
                    </a:p>
                  </a:txBody>
                  <a:tcPr anchor="ctr">
                    <a:solidFill>
                      <a:srgbClr val="B41819">
                        <a:alpha val="38039"/>
                      </a:srgbClr>
                    </a:solidFill>
                  </a:tcPr>
                </a:tc>
                <a:tc gridSpan="2">
                  <a:txBody>
                    <a:bodyPr/>
                    <a:lstStyle/>
                    <a:p>
                      <a:pPr algn="ctr" fontAlgn="b"/>
                      <a:r>
                        <a:rPr lang="fr-FR" sz="1100" b="0" i="0" u="none" strike="noStrike" dirty="0">
                          <a:solidFill>
                            <a:schemeClr val="bg2">
                              <a:lumMod val="25000"/>
                            </a:schemeClr>
                          </a:solidFill>
                          <a:effectLst/>
                          <a:latin typeface="Liberation Sans"/>
                        </a:rPr>
                        <a:t>-13%</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Liberation Sans"/>
                        </a:rPr>
                        <a:t>-12%</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chemeClr val="bg2">
                            <a:lumMod val="25000"/>
                          </a:schemeClr>
                        </a:solidFill>
                        <a:effectLst/>
                        <a:latin typeface="Liberation Sans"/>
                      </a:endParaRPr>
                    </a:p>
                  </a:txBody>
                  <a:tcPr marL="9525" marR="9525" marT="9525" marB="0" anchor="ctr">
                    <a:solidFill>
                      <a:srgbClr val="B41819">
                        <a:alpha val="38039"/>
                      </a:srgbClr>
                    </a:solidFill>
                  </a:tcPr>
                </a:tc>
                <a:extLst>
                  <a:ext uri="{0D108BD9-81ED-4DB2-BD59-A6C34878D82A}">
                    <a16:rowId xmlns:a16="http://schemas.microsoft.com/office/drawing/2014/main" val="3486964878"/>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Liberation Sans"/>
                        </a:rPr>
                        <a:t>1%</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Liberation Sans"/>
                        </a:rPr>
                        <a:t>2%</a:t>
                      </a:r>
                    </a:p>
                  </a:txBody>
                  <a:tcPr marL="9525" marR="9525" marT="9525" marB="0" anchor="ctr">
                    <a:solidFill>
                      <a:srgbClr val="B41819">
                        <a:alpha val="20000"/>
                      </a:srgbClr>
                    </a:solidFill>
                  </a:tcPr>
                </a:tc>
                <a:extLst>
                  <a:ext uri="{0D108BD9-81ED-4DB2-BD59-A6C34878D82A}">
                    <a16:rowId xmlns:a16="http://schemas.microsoft.com/office/drawing/2014/main" val="1538266662"/>
                  </a:ext>
                </a:extLst>
              </a:tr>
              <a:tr h="370254">
                <a:tc>
                  <a:txBody>
                    <a:bodyPr/>
                    <a:lstStyle/>
                    <a:p>
                      <a:r>
                        <a:rPr lang="fr-FR" sz="1600" b="1" dirty="0">
                          <a:solidFill>
                            <a:schemeClr val="bg1"/>
                          </a:solidFill>
                          <a:latin typeface="+mn-lt"/>
                        </a:rPr>
                        <a:t>Professions intermédiaires</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2 173€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1 985€</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2 209€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2 034€</a:t>
                      </a:r>
                    </a:p>
                  </a:txBody>
                  <a:tcPr marL="9525" marR="9525" marT="9525" marB="0" anchor="ctr">
                    <a:solidFill>
                      <a:srgbClr val="B41819"/>
                    </a:solidFill>
                  </a:tcPr>
                </a:tc>
                <a:extLst>
                  <a:ext uri="{0D108BD9-81ED-4DB2-BD59-A6C34878D82A}">
                    <a16:rowId xmlns:a16="http://schemas.microsoft.com/office/drawing/2014/main" val="259199398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B41819">
                        <a:alpha val="38039"/>
                      </a:srgbClr>
                    </a:solidFill>
                  </a:tcPr>
                </a:tc>
                <a:tc gridSpan="2">
                  <a:txBody>
                    <a:bodyPr/>
                    <a:lstStyle/>
                    <a:p>
                      <a:pPr algn="ctr" fontAlgn="b"/>
                      <a:r>
                        <a:rPr lang="fr-FR" sz="1100" b="0" i="0" u="none" strike="noStrike" dirty="0">
                          <a:solidFill>
                            <a:schemeClr val="bg2">
                              <a:lumMod val="25000"/>
                            </a:schemeClr>
                          </a:solidFill>
                          <a:effectLst/>
                          <a:latin typeface="Liberation Sans"/>
                        </a:rPr>
                        <a:t>-9%</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Liberation Sans"/>
                        </a:rPr>
                        <a:t>-8%</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chemeClr val="bg2">
                            <a:lumMod val="25000"/>
                          </a:schemeClr>
                        </a:solidFill>
                        <a:effectLst/>
                        <a:latin typeface="Liberation Sans"/>
                      </a:endParaRPr>
                    </a:p>
                  </a:txBody>
                  <a:tcPr marL="9525" marR="9525" marT="9525" marB="0" anchor="ctr">
                    <a:solidFill>
                      <a:srgbClr val="B41819">
                        <a:alpha val="38039"/>
                      </a:srgbClr>
                    </a:solidFill>
                  </a:tcPr>
                </a:tc>
                <a:extLst>
                  <a:ext uri="{0D108BD9-81ED-4DB2-BD59-A6C34878D82A}">
                    <a16:rowId xmlns:a16="http://schemas.microsoft.com/office/drawing/2014/main" val="703756487"/>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2016/2017</a:t>
                      </a:r>
                    </a:p>
                  </a:txBody>
                  <a:tcPr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Liberation Sans"/>
                        </a:rPr>
                        <a:t>2%</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Liberation Sans"/>
                        </a:rPr>
                        <a:t>2%</a:t>
                      </a:r>
                    </a:p>
                  </a:txBody>
                  <a:tcPr marL="9525" marR="9525" marT="9525" marB="0" anchor="ctr">
                    <a:solidFill>
                      <a:srgbClr val="B41819">
                        <a:alpha val="20000"/>
                      </a:srgbClr>
                    </a:solidFill>
                  </a:tcPr>
                </a:tc>
                <a:extLst>
                  <a:ext uri="{0D108BD9-81ED-4DB2-BD59-A6C34878D82A}">
                    <a16:rowId xmlns:a16="http://schemas.microsoft.com/office/drawing/2014/main" val="991213356"/>
                  </a:ext>
                </a:extLst>
              </a:tr>
              <a:tr h="370254">
                <a:tc>
                  <a:txBody>
                    <a:bodyPr/>
                    <a:lstStyle/>
                    <a:p>
                      <a:r>
                        <a:rPr lang="fr-FR" sz="1600" b="1" dirty="0">
                          <a:solidFill>
                            <a:schemeClr val="bg1"/>
                          </a:solidFill>
                          <a:latin typeface="+mn-lt"/>
                        </a:rPr>
                        <a:t>Employés</a:t>
                      </a:r>
                      <a:endParaRPr lang="fr-FR" b="1" dirty="0">
                        <a:solidFill>
                          <a:schemeClr val="bg1"/>
                        </a:solidFill>
                        <a:latin typeface="+mn-lt"/>
                      </a:endParaRP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2 112€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1 911€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2 152€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1 950€</a:t>
                      </a:r>
                    </a:p>
                  </a:txBody>
                  <a:tcPr marL="9525" marR="9525" marT="9525" marB="0" anchor="ctr">
                    <a:solidFill>
                      <a:srgbClr val="B41819"/>
                    </a:solidFill>
                  </a:tcPr>
                </a:tc>
                <a:extLst>
                  <a:ext uri="{0D108BD9-81ED-4DB2-BD59-A6C34878D82A}">
                    <a16:rowId xmlns:a16="http://schemas.microsoft.com/office/drawing/2014/main" val="870722806"/>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B41819">
                        <a:alpha val="38039"/>
                      </a:srgbClr>
                    </a:solidFill>
                  </a:tcPr>
                </a:tc>
                <a:tc gridSpan="2">
                  <a:txBody>
                    <a:bodyPr/>
                    <a:lstStyle/>
                    <a:p>
                      <a:pPr algn="ctr" fontAlgn="b"/>
                      <a:r>
                        <a:rPr lang="fr-FR" sz="1100" b="0" i="0" u="none" strike="noStrike" dirty="0">
                          <a:solidFill>
                            <a:schemeClr val="bg2">
                              <a:lumMod val="25000"/>
                            </a:schemeClr>
                          </a:solidFill>
                          <a:effectLst/>
                          <a:latin typeface="Liberation Sans"/>
                        </a:rPr>
                        <a:t>-10%</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Liberation Sans"/>
                        </a:rPr>
                        <a:t>-9%</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chemeClr val="bg2">
                            <a:lumMod val="25000"/>
                          </a:schemeClr>
                        </a:solidFill>
                        <a:effectLst/>
                        <a:latin typeface="Liberation Sans"/>
                      </a:endParaRPr>
                    </a:p>
                  </a:txBody>
                  <a:tcPr marL="9525" marR="9525" marT="9525" marB="0" anchor="ctr">
                    <a:solidFill>
                      <a:srgbClr val="B41819">
                        <a:alpha val="38039"/>
                      </a:srgbClr>
                    </a:solidFill>
                  </a:tcPr>
                </a:tc>
                <a:extLst>
                  <a:ext uri="{0D108BD9-81ED-4DB2-BD59-A6C34878D82A}">
                    <a16:rowId xmlns:a16="http://schemas.microsoft.com/office/drawing/2014/main" val="2966156293"/>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2016/2017</a:t>
                      </a:r>
                    </a:p>
                  </a:txBody>
                  <a:tcPr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Liberation Sans"/>
                        </a:rPr>
                        <a:t>2%</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Liberation Sans"/>
                        </a:rPr>
                        <a:t>2%</a:t>
                      </a:r>
                    </a:p>
                  </a:txBody>
                  <a:tcPr marL="9525" marR="9525" marT="9525" marB="0" anchor="ctr">
                    <a:solidFill>
                      <a:srgbClr val="B41819">
                        <a:alpha val="20000"/>
                      </a:srgbClr>
                    </a:solidFill>
                  </a:tcPr>
                </a:tc>
                <a:extLst>
                  <a:ext uri="{0D108BD9-81ED-4DB2-BD59-A6C34878D82A}">
                    <a16:rowId xmlns:a16="http://schemas.microsoft.com/office/drawing/2014/main" val="2622327417"/>
                  </a:ext>
                </a:extLst>
              </a:tr>
              <a:tr h="370254">
                <a:tc>
                  <a:txBody>
                    <a:bodyPr/>
                    <a:lstStyle/>
                    <a:p>
                      <a:r>
                        <a:rPr lang="fr-FR" sz="1600" b="1" dirty="0">
                          <a:solidFill>
                            <a:schemeClr val="bg1"/>
                          </a:solidFill>
                          <a:latin typeface="+mn-lt"/>
                        </a:rPr>
                        <a:t>Ouvriers</a:t>
                      </a:r>
                      <a:r>
                        <a:rPr lang="fr-FR" b="1" dirty="0">
                          <a:solidFill>
                            <a:schemeClr val="bg1"/>
                          </a:solidFill>
                          <a:latin typeface="+mn-lt"/>
                        </a:rPr>
                        <a:t> </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1 871€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1 567€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1 901€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1 629€</a:t>
                      </a:r>
                    </a:p>
                  </a:txBody>
                  <a:tcPr marL="9525" marR="9525" marT="9525" marB="0" anchor="ctr">
                    <a:solidFill>
                      <a:srgbClr val="B41819"/>
                    </a:solidFill>
                  </a:tcPr>
                </a:tc>
                <a:extLst>
                  <a:ext uri="{0D108BD9-81ED-4DB2-BD59-A6C34878D82A}">
                    <a16:rowId xmlns:a16="http://schemas.microsoft.com/office/drawing/2014/main" val="407397799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B41819">
                        <a:alpha val="38039"/>
                      </a:srgbClr>
                    </a:solidFill>
                  </a:tcPr>
                </a:tc>
                <a:tc gridSpan="2">
                  <a:txBody>
                    <a:bodyPr/>
                    <a:lstStyle/>
                    <a:p>
                      <a:pPr algn="ctr" fontAlgn="b"/>
                      <a:r>
                        <a:rPr lang="fr-FR" sz="1100" b="0" i="0" u="none" strike="noStrike" dirty="0">
                          <a:solidFill>
                            <a:schemeClr val="bg2">
                              <a:lumMod val="25000"/>
                            </a:schemeClr>
                          </a:solidFill>
                          <a:effectLst/>
                          <a:latin typeface="Liberation Sans"/>
                        </a:rPr>
                        <a:t>-16%</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Liberation Sans"/>
                        </a:rPr>
                        <a:t>-14%</a:t>
                      </a:r>
                    </a:p>
                  </a:txBody>
                  <a:tcPr marL="9525" marR="9525" marT="9525" marB="0" anchor="ctr">
                    <a:solidFill>
                      <a:srgbClr val="B41819">
                        <a:alpha val="38039"/>
                      </a:srgbClr>
                    </a:solidFill>
                  </a:tcPr>
                </a:tc>
                <a:tc hMerge="1">
                  <a:txBody>
                    <a:bodyPr/>
                    <a:lstStyle/>
                    <a:p>
                      <a:pPr algn="ctr" fontAlgn="b"/>
                      <a:endParaRPr lang="fr-FR" sz="1100" b="0" i="0" u="none" strike="noStrike" dirty="0">
                        <a:solidFill>
                          <a:schemeClr val="bg2">
                            <a:lumMod val="25000"/>
                          </a:schemeClr>
                        </a:solidFill>
                        <a:effectLst/>
                        <a:latin typeface="Liberation Sans"/>
                      </a:endParaRPr>
                    </a:p>
                  </a:txBody>
                  <a:tcPr marL="9525" marR="9525" marT="9525" marB="0" anchor="ctr">
                    <a:solidFill>
                      <a:srgbClr val="B41819">
                        <a:alpha val="38039"/>
                      </a:srgbClr>
                    </a:solidFill>
                  </a:tcPr>
                </a:tc>
                <a:extLst>
                  <a:ext uri="{0D108BD9-81ED-4DB2-BD59-A6C34878D82A}">
                    <a16:rowId xmlns:a16="http://schemas.microsoft.com/office/drawing/2014/main" val="3530153702"/>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2016/2017</a:t>
                      </a:r>
                    </a:p>
                  </a:txBody>
                  <a:tcPr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Liberation Sans"/>
                        </a:rPr>
                        <a:t>2%</a:t>
                      </a:r>
                    </a:p>
                  </a:txBody>
                  <a:tcPr marL="9525" marR="9525" marT="9525" marB="0" anchor="ctr">
                    <a:solidFill>
                      <a:srgbClr val="B41819">
                        <a:alpha val="20000"/>
                      </a:srgbClr>
                    </a:solidFill>
                  </a:tcPr>
                </a:tc>
                <a:tc>
                  <a:txBody>
                    <a:bodyPr/>
                    <a:lstStyle/>
                    <a:p>
                      <a:pPr algn="ctr" fontAlgn="b"/>
                      <a:r>
                        <a:rPr lang="fr-FR" sz="1100" b="0" i="0" u="none" strike="noStrike" dirty="0">
                          <a:solidFill>
                            <a:schemeClr val="bg2">
                              <a:lumMod val="25000"/>
                            </a:schemeClr>
                          </a:solidFill>
                          <a:effectLst/>
                          <a:latin typeface="Liberation Sans"/>
                        </a:rPr>
                        <a:t>4%</a:t>
                      </a:r>
                    </a:p>
                  </a:txBody>
                  <a:tcPr marL="9525" marR="9525" marT="9525" marB="0" anchor="ctr">
                    <a:solidFill>
                      <a:srgbClr val="B41819">
                        <a:alpha val="20000"/>
                      </a:srgbClr>
                    </a:solidFill>
                  </a:tcPr>
                </a:tc>
                <a:extLst>
                  <a:ext uri="{0D108BD9-81ED-4DB2-BD59-A6C34878D82A}">
                    <a16:rowId xmlns:a16="http://schemas.microsoft.com/office/drawing/2014/main" val="1302365816"/>
                  </a:ext>
                </a:extLst>
              </a:tr>
            </a:tbl>
          </a:graphicData>
        </a:graphic>
      </p:graphicFrame>
    </p:spTree>
    <p:extLst>
      <p:ext uri="{BB962C8B-B14F-4D97-AF65-F5344CB8AC3E}">
        <p14:creationId xmlns:p14="http://schemas.microsoft.com/office/powerpoint/2010/main" val="206454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12700" y="1370670"/>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12700" y="1881829"/>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L’écart de 12% entre les salaires des femmes et des hommes cadres, est le résultat d’une évolution constante selon l’ancienneté. Si les femmes de moins de 26 ans ont sensiblement le même salaire que leurs homologues masculins, l’écart leur est défavorable </a:t>
            </a:r>
            <a:br>
              <a:rPr lang="fr-FR" sz="1400" dirty="0">
                <a:solidFill>
                  <a:schemeClr val="bg2">
                    <a:lumMod val="25000"/>
                  </a:schemeClr>
                </a:solidFill>
                <a:latin typeface="Calibri" panose="020F0502020204030204" pitchFamily="34" charset="0"/>
                <a:cs typeface="Calibri" panose="020F0502020204030204" pitchFamily="34" charset="0"/>
              </a:rPr>
            </a:br>
            <a:r>
              <a:rPr lang="fr-FR" sz="1400" dirty="0">
                <a:solidFill>
                  <a:schemeClr val="bg2">
                    <a:lumMod val="25000"/>
                  </a:schemeClr>
                </a:solidFill>
                <a:latin typeface="Calibri" panose="020F0502020204030204" pitchFamily="34" charset="0"/>
                <a:cs typeface="Calibri" panose="020F0502020204030204" pitchFamily="34" charset="0"/>
              </a:rPr>
              <a:t>de 1% entre 26 et 29 ans,</a:t>
            </a:r>
            <a:br>
              <a:rPr lang="fr-FR" sz="1400" dirty="0">
                <a:solidFill>
                  <a:schemeClr val="bg2">
                    <a:lumMod val="25000"/>
                  </a:schemeClr>
                </a:solidFill>
                <a:latin typeface="Calibri" panose="020F0502020204030204" pitchFamily="34" charset="0"/>
                <a:cs typeface="Calibri" panose="020F0502020204030204" pitchFamily="34" charset="0"/>
              </a:rPr>
            </a:br>
            <a:r>
              <a:rPr lang="fr-FR" sz="1400" dirty="0">
                <a:solidFill>
                  <a:schemeClr val="bg2">
                    <a:lumMod val="25000"/>
                  </a:schemeClr>
                </a:solidFill>
                <a:latin typeface="Calibri" panose="020F0502020204030204" pitchFamily="34" charset="0"/>
                <a:cs typeface="Calibri" panose="020F0502020204030204" pitchFamily="34" charset="0"/>
              </a:rPr>
              <a:t>de 8% entre 30 à 49 ans et culmine à 16% à partir de 50 ans.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Ce phénomène est identique chez les employés et, contrairement à ce qui est observé dans le numérique, ce phénomène se retrouve aussi chez les professions intermédiaires et plus encore chez les ouvriers avec 24% à partir de 50 ans.</a:t>
            </a:r>
          </a:p>
        </p:txBody>
      </p:sp>
      <p:sp>
        <p:nvSpPr>
          <p:cNvPr id="8" name="Rectangle 7">
            <a:extLst>
              <a:ext uri="{FF2B5EF4-FFF2-40B4-BE49-F238E27FC236}">
                <a16:creationId xmlns:a16="http://schemas.microsoft.com/office/drawing/2014/main" id="{D503C5C3-DC0F-4537-846F-F4872D2F0209}"/>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nombres d’ETP, par tranche d’âge, CSP et secteur. Les données de masse salariale et ETP sont issues des DADS 2017. </a:t>
            </a:r>
          </a:p>
        </p:txBody>
      </p:sp>
      <p:graphicFrame>
        <p:nvGraphicFramePr>
          <p:cNvPr id="9" name="Tableau 8">
            <a:extLst>
              <a:ext uri="{FF2B5EF4-FFF2-40B4-BE49-F238E27FC236}">
                <a16:creationId xmlns:a16="http://schemas.microsoft.com/office/drawing/2014/main" id="{48987850-88FD-4086-821E-71EA1B915B86}"/>
              </a:ext>
            </a:extLst>
          </p:cNvPr>
          <p:cNvGraphicFramePr>
            <a:graphicFrameLocks noGrp="1"/>
          </p:cNvGraphicFramePr>
          <p:nvPr>
            <p:extLst>
              <p:ext uri="{D42A27DB-BD31-4B8C-83A1-F6EECF244321}">
                <p14:modId xmlns:p14="http://schemas.microsoft.com/office/powerpoint/2010/main" val="4188721986"/>
              </p:ext>
            </p:extLst>
          </p:nvPr>
        </p:nvGraphicFramePr>
        <p:xfrm>
          <a:off x="3043848" y="1222405"/>
          <a:ext cx="8992438" cy="5158190"/>
        </p:xfrm>
        <a:graphic>
          <a:graphicData uri="http://schemas.openxmlformats.org/drawingml/2006/table">
            <a:tbl>
              <a:tblPr firstRow="1" bandRow="1">
                <a:tableStyleId>{5C22544A-7EE6-4342-B048-85BDC9FD1C3A}</a:tableStyleId>
              </a:tblPr>
              <a:tblGrid>
                <a:gridCol w="1634988">
                  <a:extLst>
                    <a:ext uri="{9D8B030D-6E8A-4147-A177-3AD203B41FA5}">
                      <a16:colId xmlns:a16="http://schemas.microsoft.com/office/drawing/2014/main" val="1849891410"/>
                    </a:ext>
                  </a:extLst>
                </a:gridCol>
                <a:gridCol w="735745">
                  <a:extLst>
                    <a:ext uri="{9D8B030D-6E8A-4147-A177-3AD203B41FA5}">
                      <a16:colId xmlns:a16="http://schemas.microsoft.com/office/drawing/2014/main" val="1277207504"/>
                    </a:ext>
                  </a:extLst>
                </a:gridCol>
                <a:gridCol w="735745">
                  <a:extLst>
                    <a:ext uri="{9D8B030D-6E8A-4147-A177-3AD203B41FA5}">
                      <a16:colId xmlns:a16="http://schemas.microsoft.com/office/drawing/2014/main" val="2709976165"/>
                    </a:ext>
                  </a:extLst>
                </a:gridCol>
                <a:gridCol w="735745">
                  <a:extLst>
                    <a:ext uri="{9D8B030D-6E8A-4147-A177-3AD203B41FA5}">
                      <a16:colId xmlns:a16="http://schemas.microsoft.com/office/drawing/2014/main" val="1385149944"/>
                    </a:ext>
                  </a:extLst>
                </a:gridCol>
                <a:gridCol w="735745">
                  <a:extLst>
                    <a:ext uri="{9D8B030D-6E8A-4147-A177-3AD203B41FA5}">
                      <a16:colId xmlns:a16="http://schemas.microsoft.com/office/drawing/2014/main" val="2462600970"/>
                    </a:ext>
                  </a:extLst>
                </a:gridCol>
                <a:gridCol w="735745">
                  <a:extLst>
                    <a:ext uri="{9D8B030D-6E8A-4147-A177-3AD203B41FA5}">
                      <a16:colId xmlns:a16="http://schemas.microsoft.com/office/drawing/2014/main" val="1532086616"/>
                    </a:ext>
                  </a:extLst>
                </a:gridCol>
                <a:gridCol w="735745">
                  <a:extLst>
                    <a:ext uri="{9D8B030D-6E8A-4147-A177-3AD203B41FA5}">
                      <a16:colId xmlns:a16="http://schemas.microsoft.com/office/drawing/2014/main" val="2044523048"/>
                    </a:ext>
                  </a:extLst>
                </a:gridCol>
                <a:gridCol w="735745">
                  <a:extLst>
                    <a:ext uri="{9D8B030D-6E8A-4147-A177-3AD203B41FA5}">
                      <a16:colId xmlns:a16="http://schemas.microsoft.com/office/drawing/2014/main" val="3506175293"/>
                    </a:ext>
                  </a:extLst>
                </a:gridCol>
                <a:gridCol w="735745">
                  <a:extLst>
                    <a:ext uri="{9D8B030D-6E8A-4147-A177-3AD203B41FA5}">
                      <a16:colId xmlns:a16="http://schemas.microsoft.com/office/drawing/2014/main" val="2982516317"/>
                    </a:ext>
                  </a:extLst>
                </a:gridCol>
                <a:gridCol w="735745">
                  <a:extLst>
                    <a:ext uri="{9D8B030D-6E8A-4147-A177-3AD203B41FA5}">
                      <a16:colId xmlns:a16="http://schemas.microsoft.com/office/drawing/2014/main" val="2063062971"/>
                    </a:ext>
                  </a:extLst>
                </a:gridCol>
                <a:gridCol w="735745">
                  <a:extLst>
                    <a:ext uri="{9D8B030D-6E8A-4147-A177-3AD203B41FA5}">
                      <a16:colId xmlns:a16="http://schemas.microsoft.com/office/drawing/2014/main" val="1479253528"/>
                    </a:ext>
                  </a:extLst>
                </a:gridCol>
              </a:tblGrid>
              <a:tr h="849584">
                <a:tc>
                  <a:txBody>
                    <a:bodyPr/>
                    <a:lstStyle/>
                    <a:p>
                      <a:endParaRPr lang="fr-FR" dirty="0"/>
                    </a:p>
                  </a:txBody>
                  <a:tcPr>
                    <a:noFill/>
                  </a:tcPr>
                </a:tc>
                <a:tc gridSpan="2">
                  <a:txBody>
                    <a:bodyPr/>
                    <a:lstStyle/>
                    <a:p>
                      <a:pPr algn="ctr"/>
                      <a:r>
                        <a:rPr lang="fr-FR" sz="1400" b="1" dirty="0"/>
                        <a:t>Ensemble </a:t>
                      </a:r>
                    </a:p>
                    <a:p>
                      <a:pPr algn="ctr"/>
                      <a:r>
                        <a:rPr lang="fr-FR" sz="1400" b="1" dirty="0"/>
                        <a:t>salaire moyen</a:t>
                      </a:r>
                    </a:p>
                  </a:txBody>
                  <a:tcPr anchor="ctr">
                    <a:solidFill>
                      <a:srgbClr val="B41819"/>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Moins de 26 ans</a:t>
                      </a:r>
                    </a:p>
                  </a:txBody>
                  <a:tcPr anchor="ctr">
                    <a:solidFill>
                      <a:srgbClr val="B41819"/>
                    </a:solidFill>
                  </a:tcPr>
                </a:tc>
                <a:tc hMerge="1">
                  <a:txBody>
                    <a:bodyPr/>
                    <a:lstStyle/>
                    <a:p>
                      <a:endParaRPr lang="fr-FR"/>
                    </a:p>
                  </a:txBody>
                  <a:tcPr/>
                </a:tc>
                <a:tc gridSpan="2">
                  <a:txBody>
                    <a:bodyPr/>
                    <a:lstStyle/>
                    <a:p>
                      <a:pPr algn="ctr" fontAlgn="b"/>
                      <a:r>
                        <a:rPr lang="fr-FR" sz="1400" dirty="0"/>
                        <a:t>De 26 à 29 ans inclus</a:t>
                      </a:r>
                    </a:p>
                  </a:txBody>
                  <a:tcPr marL="9525" marR="9525" marT="9525" marB="0" anchor="ctr">
                    <a:solidFill>
                      <a:srgbClr val="B41819"/>
                    </a:solidFill>
                  </a:tcPr>
                </a:tc>
                <a:tc hMerge="1">
                  <a:txBody>
                    <a:bodyPr/>
                    <a:lstStyle/>
                    <a:p>
                      <a:endParaRPr lang="fr-FR"/>
                    </a:p>
                  </a:txBody>
                  <a:tcPr/>
                </a:tc>
                <a:tc gridSpan="2">
                  <a:txBody>
                    <a:bodyPr/>
                    <a:lstStyle/>
                    <a:p>
                      <a:pPr algn="ctr" fontAlgn="b"/>
                      <a:r>
                        <a:rPr lang="fr-FR" sz="1400" dirty="0"/>
                        <a:t>De 30 à 49 ans inclus</a:t>
                      </a:r>
                    </a:p>
                  </a:txBody>
                  <a:tcPr marL="9525" marR="9525" marT="9525" marB="0" anchor="ctr">
                    <a:solidFill>
                      <a:srgbClr val="B41819"/>
                    </a:solidFill>
                  </a:tcPr>
                </a:tc>
                <a:tc hMerge="1">
                  <a:txBody>
                    <a:bodyPr/>
                    <a:lstStyle/>
                    <a:p>
                      <a:endParaRPr lang="fr-FR"/>
                    </a:p>
                  </a:txBody>
                  <a:tcPr/>
                </a:tc>
                <a:tc gridSpan="2">
                  <a:txBody>
                    <a:bodyPr/>
                    <a:lstStyle/>
                    <a:p>
                      <a:pPr algn="ctr" fontAlgn="b"/>
                      <a:r>
                        <a:rPr lang="fr-FR" sz="1400" dirty="0"/>
                        <a:t>50 ans et plus</a:t>
                      </a:r>
                    </a:p>
                  </a:txBody>
                  <a:tcPr marL="9525" marR="9525" marT="9525" marB="0" anchor="ctr">
                    <a:solidFill>
                      <a:srgbClr val="B41819"/>
                    </a:solidFill>
                  </a:tcPr>
                </a:tc>
                <a:tc hMerge="1">
                  <a:txBody>
                    <a:bodyPr/>
                    <a:lstStyle/>
                    <a:p>
                      <a:endParaRPr lang="fr-FR"/>
                    </a:p>
                  </a:txBody>
                  <a:tcPr/>
                </a:tc>
                <a:extLst>
                  <a:ext uri="{0D108BD9-81ED-4DB2-BD59-A6C34878D82A}">
                    <a16:rowId xmlns:a16="http://schemas.microsoft.com/office/drawing/2014/main" val="2899527075"/>
                  </a:ext>
                </a:extLst>
              </a:tr>
              <a:tr h="478734">
                <a:tc>
                  <a:txBody>
                    <a:bodyPr/>
                    <a:lstStyle/>
                    <a:p>
                      <a:endParaRPr lang="fr-FR" dirty="0"/>
                    </a:p>
                  </a:txBody>
                  <a:tcPr anchor="ctr">
                    <a:noFill/>
                  </a:tcPr>
                </a:tc>
                <a:tc>
                  <a:txBody>
                    <a:bodyPr/>
                    <a:lstStyle/>
                    <a:p>
                      <a:pPr algn="ctr"/>
                      <a:r>
                        <a:rPr lang="fr-FR" sz="1400" b="0" dirty="0"/>
                        <a:t>H</a:t>
                      </a:r>
                    </a:p>
                  </a:txBody>
                  <a:tcPr anchor="ctr">
                    <a:solidFill>
                      <a:srgbClr val="B41819">
                        <a:alpha val="37647"/>
                      </a:srgbClr>
                    </a:solidFill>
                  </a:tcPr>
                </a:tc>
                <a:tc>
                  <a:txBody>
                    <a:bodyPr/>
                    <a:lstStyle/>
                    <a:p>
                      <a:pPr algn="ctr"/>
                      <a:r>
                        <a:rPr lang="fr-FR" sz="1400" b="0" dirty="0"/>
                        <a:t>F</a:t>
                      </a:r>
                    </a:p>
                  </a:txBody>
                  <a:tcPr anchor="ctr">
                    <a:solidFill>
                      <a:srgbClr val="B41819">
                        <a:alpha val="37647"/>
                      </a:srgbClr>
                    </a:solid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tc>
                  <a:txBody>
                    <a:bodyPr/>
                    <a:lstStyle/>
                    <a:p>
                      <a:pPr algn="ctr"/>
                      <a:r>
                        <a:rPr lang="fr-FR" sz="1400" dirty="0"/>
                        <a:t>H</a:t>
                      </a:r>
                    </a:p>
                  </a:txBody>
                  <a:tcPr anchor="ctr">
                    <a:solidFill>
                      <a:srgbClr val="B41819">
                        <a:alpha val="37647"/>
                      </a:srgbClr>
                    </a:solidFill>
                  </a:tcPr>
                </a:tc>
                <a:tc>
                  <a:txBody>
                    <a:bodyPr/>
                    <a:lstStyle/>
                    <a:p>
                      <a:pPr algn="ctr"/>
                      <a:r>
                        <a:rPr lang="fr-FR" sz="1400" dirty="0"/>
                        <a:t>F</a:t>
                      </a:r>
                    </a:p>
                  </a:txBody>
                  <a:tcPr anchor="ctr">
                    <a:solidFill>
                      <a:srgbClr val="B41819">
                        <a:alpha val="37647"/>
                      </a:srgbClr>
                    </a:solidFill>
                  </a:tcPr>
                </a:tc>
                <a:extLst>
                  <a:ext uri="{0D108BD9-81ED-4DB2-BD59-A6C34878D82A}">
                    <a16:rowId xmlns:a16="http://schemas.microsoft.com/office/drawing/2014/main" val="1290978504"/>
                  </a:ext>
                </a:extLst>
              </a:tr>
              <a:tr h="478734">
                <a:tc>
                  <a:txBody>
                    <a:bodyPr/>
                    <a:lstStyle/>
                    <a:p>
                      <a:r>
                        <a:rPr lang="fr-FR" sz="1600" dirty="0">
                          <a:solidFill>
                            <a:schemeClr val="bg1"/>
                          </a:solidFill>
                        </a:rPr>
                        <a:t>Cadres</a:t>
                      </a:r>
                      <a:endParaRPr lang="fr-FR" dirty="0">
                        <a:solidFill>
                          <a:schemeClr val="bg1"/>
                        </a:solidFill>
                      </a:endParaRP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3 473€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3 043€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2 065€</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2 108€</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2 480€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2 466€</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3 557€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3 269€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4 673€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3 944€</a:t>
                      </a:r>
                    </a:p>
                  </a:txBody>
                  <a:tcPr marL="9525" marR="9525" marT="9525" marB="0" anchor="ctr">
                    <a:solidFill>
                      <a:srgbClr val="B41819"/>
                    </a:solidFill>
                  </a:tcPr>
                </a:tc>
                <a:extLst>
                  <a:ext uri="{0D108BD9-81ED-4DB2-BD59-A6C34878D82A}">
                    <a16:rowId xmlns:a16="http://schemas.microsoft.com/office/drawing/2014/main" val="1743405601"/>
                  </a:ext>
                </a:extLst>
              </a:tr>
              <a:tr h="478734">
                <a:tc>
                  <a:txBody>
                    <a:bodyPr/>
                    <a:lstStyle/>
                    <a:p>
                      <a:r>
                        <a:rPr lang="fr-FR" sz="1100" dirty="0">
                          <a:solidFill>
                            <a:schemeClr val="bg2">
                              <a:lumMod val="25000"/>
                            </a:schemeClr>
                          </a:solidFill>
                        </a:rPr>
                        <a:t>Écarts F/H %</a:t>
                      </a:r>
                    </a:p>
                  </a:txBody>
                  <a:tcPr anchor="ctr">
                    <a:solidFill>
                      <a:srgbClr val="B41819">
                        <a:alpha val="37647"/>
                      </a:srgbClr>
                    </a:solidFill>
                  </a:tcPr>
                </a:tc>
                <a:tc gridSpan="2">
                  <a:txBody>
                    <a:bodyPr/>
                    <a:lstStyle/>
                    <a:p>
                      <a:pPr algn="ctr" fontAlgn="b"/>
                      <a:r>
                        <a:rPr lang="fr-FR" sz="1100" b="0" i="0" u="none" strike="noStrike" dirty="0">
                          <a:solidFill>
                            <a:schemeClr val="bg2">
                              <a:lumMod val="25000"/>
                            </a:schemeClr>
                          </a:solidFill>
                          <a:effectLst/>
                          <a:latin typeface="Liberation Sans"/>
                        </a:rPr>
                        <a:t>-12%</a:t>
                      </a:r>
                    </a:p>
                  </a:txBody>
                  <a:tcPr marL="9525" marR="9525" marT="9525" marB="0" anchor="ctr">
                    <a:solidFill>
                      <a:srgbClr val="B41819">
                        <a:alpha val="37647"/>
                      </a:srgbClr>
                    </a:solidFill>
                  </a:tcPr>
                </a:tc>
                <a:tc hMerge="1">
                  <a:txBody>
                    <a:bodyPr/>
                    <a:lstStyle/>
                    <a:p>
                      <a:pPr algn="ctr" fontAlgn="b"/>
                      <a:endParaRPr lang="fr-FR" sz="1100" b="0" i="0" u="none" strike="noStrike" dirty="0">
                        <a:solidFill>
                          <a:schemeClr val="bg2">
                            <a:lumMod val="25000"/>
                          </a:schemeClr>
                        </a:solidFill>
                        <a:effectLst/>
                        <a:latin typeface="Liberation Sans"/>
                      </a:endParaRPr>
                    </a:p>
                  </a:txBody>
                  <a:tcPr marL="9525" marR="9525" marT="9525" marB="0" anchor="ctr"/>
                </a:tc>
                <a:tc gridSpan="2">
                  <a:txBody>
                    <a:bodyPr/>
                    <a:lstStyle/>
                    <a:p>
                      <a:pPr algn="ctr"/>
                      <a:r>
                        <a:rPr lang="fr-FR" sz="1100" b="0" dirty="0">
                          <a:solidFill>
                            <a:schemeClr val="bg2">
                              <a:lumMod val="25000"/>
                            </a:schemeClr>
                          </a:solidFill>
                          <a:latin typeface="+mn-lt"/>
                        </a:rPr>
                        <a:t>2%</a:t>
                      </a:r>
                    </a:p>
                  </a:txBody>
                  <a:tcPr anchor="ctr">
                    <a:solidFill>
                      <a:srgbClr val="B41819">
                        <a:alpha val="37647"/>
                      </a:srgbClr>
                    </a:solidFill>
                  </a:tcPr>
                </a:tc>
                <a:tc hMerge="1">
                  <a:txBody>
                    <a:bodyPr/>
                    <a:lstStyle/>
                    <a:p>
                      <a:endParaRPr lang="fr-FR" dirty="0"/>
                    </a:p>
                  </a:txBody>
                  <a:tcPr/>
                </a:tc>
                <a:tc gridSpan="2">
                  <a:txBody>
                    <a:bodyPr/>
                    <a:lstStyle/>
                    <a:p>
                      <a:pPr algn="ctr"/>
                      <a:r>
                        <a:rPr lang="fr-FR" sz="1100" b="0" dirty="0">
                          <a:solidFill>
                            <a:schemeClr val="bg2">
                              <a:lumMod val="25000"/>
                            </a:schemeClr>
                          </a:solidFill>
                          <a:latin typeface="+mn-lt"/>
                        </a:rPr>
                        <a:t>-1%</a:t>
                      </a:r>
                    </a:p>
                  </a:txBody>
                  <a:tcPr anchor="ctr">
                    <a:solidFill>
                      <a:srgbClr val="B41819">
                        <a:alpha val="37647"/>
                      </a:srgbClr>
                    </a:solidFill>
                  </a:tcPr>
                </a:tc>
                <a:tc hMerge="1">
                  <a:txBody>
                    <a:bodyPr/>
                    <a:lstStyle/>
                    <a:p>
                      <a:endParaRPr lang="fr-FR" dirty="0"/>
                    </a:p>
                  </a:txBody>
                  <a:tcPr/>
                </a:tc>
                <a:tc gridSpan="2">
                  <a:txBody>
                    <a:bodyPr/>
                    <a:lstStyle/>
                    <a:p>
                      <a:pPr algn="ctr" fontAlgn="b"/>
                      <a:r>
                        <a:rPr lang="fr-FR" sz="1100" b="0" i="0" u="none" strike="noStrike" dirty="0">
                          <a:solidFill>
                            <a:schemeClr val="bg2">
                              <a:lumMod val="25000"/>
                            </a:schemeClr>
                          </a:solidFill>
                          <a:effectLst/>
                          <a:latin typeface="+mn-lt"/>
                        </a:rPr>
                        <a:t>-8%</a:t>
                      </a:r>
                    </a:p>
                  </a:txBody>
                  <a:tcPr marL="9525" marR="9525" marT="9525" marB="0" anchor="ctr">
                    <a:solidFill>
                      <a:srgbClr val="B41819">
                        <a:alpha val="37647"/>
                      </a:srgbClr>
                    </a:solidFill>
                  </a:tcPr>
                </a:tc>
                <a:tc hMerge="1">
                  <a:txBody>
                    <a:bodyPr/>
                    <a:lstStyle/>
                    <a:p>
                      <a:pPr algn="l" fontAlgn="b"/>
                      <a:endParaRPr lang="fr-FR" sz="1100" b="0" i="0" u="none" strike="noStrike" dirty="0">
                        <a:solidFill>
                          <a:srgbClr val="000000"/>
                        </a:solidFill>
                        <a:effectLst/>
                        <a:latin typeface="Liberation Sans"/>
                      </a:endParaRPr>
                    </a:p>
                  </a:txBody>
                  <a:tcPr marL="9525" marR="9525" marT="9525" marB="0" anchor="b"/>
                </a:tc>
                <a:tc gridSpan="2">
                  <a:txBody>
                    <a:bodyPr/>
                    <a:lstStyle/>
                    <a:p>
                      <a:pPr algn="ctr"/>
                      <a:r>
                        <a:rPr lang="fr-FR" sz="1100" b="0" dirty="0">
                          <a:solidFill>
                            <a:schemeClr val="bg2">
                              <a:lumMod val="25000"/>
                            </a:schemeClr>
                          </a:solidFill>
                          <a:latin typeface="+mn-lt"/>
                        </a:rPr>
                        <a:t>-16%</a:t>
                      </a:r>
                    </a:p>
                  </a:txBody>
                  <a:tcPr anchor="ctr">
                    <a:solidFill>
                      <a:srgbClr val="B41819">
                        <a:alpha val="37647"/>
                      </a:srgbClr>
                    </a:solidFill>
                  </a:tcPr>
                </a:tc>
                <a:tc hMerge="1">
                  <a:txBody>
                    <a:bodyPr/>
                    <a:lstStyle/>
                    <a:p>
                      <a:endParaRPr lang="fr-FR" dirty="0"/>
                    </a:p>
                  </a:txBody>
                  <a:tcPr/>
                </a:tc>
                <a:extLst>
                  <a:ext uri="{0D108BD9-81ED-4DB2-BD59-A6C34878D82A}">
                    <a16:rowId xmlns:a16="http://schemas.microsoft.com/office/drawing/2014/main" val="1538266662"/>
                  </a:ext>
                </a:extLst>
              </a:tr>
              <a:tr h="478734">
                <a:tc>
                  <a:txBody>
                    <a:bodyPr/>
                    <a:lstStyle/>
                    <a:p>
                      <a:r>
                        <a:rPr lang="fr-FR" sz="1600" dirty="0">
                          <a:solidFill>
                            <a:schemeClr val="bg1"/>
                          </a:solidFill>
                        </a:rPr>
                        <a:t>Prof. Inter.</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2 209€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2 034€</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1 629€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1 570€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1 977€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1 850€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2 345€</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2 125€</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2 660€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2 325€</a:t>
                      </a:r>
                    </a:p>
                  </a:txBody>
                  <a:tcPr marL="9525" marR="9525" marT="9525" marB="0" anchor="ctr">
                    <a:solidFill>
                      <a:srgbClr val="B41819"/>
                    </a:solidFill>
                  </a:tcPr>
                </a:tc>
                <a:extLst>
                  <a:ext uri="{0D108BD9-81ED-4DB2-BD59-A6C34878D82A}">
                    <a16:rowId xmlns:a16="http://schemas.microsoft.com/office/drawing/2014/main" val="2591993981"/>
                  </a:ext>
                </a:extLst>
              </a:tr>
              <a:tr h="478734">
                <a:tc>
                  <a:txBody>
                    <a:bodyPr/>
                    <a:lstStyle/>
                    <a:p>
                      <a:r>
                        <a:rPr lang="fr-FR" sz="1100" dirty="0">
                          <a:solidFill>
                            <a:schemeClr val="bg2">
                              <a:lumMod val="25000"/>
                            </a:schemeClr>
                          </a:solidFill>
                        </a:rPr>
                        <a:t>Écarts F/H %</a:t>
                      </a:r>
                    </a:p>
                  </a:txBody>
                  <a:tcPr anchor="ctr">
                    <a:solidFill>
                      <a:srgbClr val="B41819">
                        <a:alpha val="37647"/>
                      </a:srgbClr>
                    </a:solidFill>
                  </a:tcPr>
                </a:tc>
                <a:tc gridSpan="2">
                  <a:txBody>
                    <a:bodyPr/>
                    <a:lstStyle/>
                    <a:p>
                      <a:pPr algn="ctr" fontAlgn="b"/>
                      <a:r>
                        <a:rPr lang="fr-FR" sz="1100" b="0" i="0" u="none" strike="noStrike" dirty="0">
                          <a:solidFill>
                            <a:schemeClr val="bg2">
                              <a:lumMod val="25000"/>
                            </a:schemeClr>
                          </a:solidFill>
                          <a:effectLst/>
                          <a:latin typeface="Liberation Sans"/>
                        </a:rPr>
                        <a:t>-8%</a:t>
                      </a:r>
                    </a:p>
                  </a:txBody>
                  <a:tcPr marL="9525" marR="9525" marT="9525" marB="0" anchor="ctr">
                    <a:solidFill>
                      <a:srgbClr val="B41819">
                        <a:alpha val="37647"/>
                      </a:srgbClr>
                    </a:solidFill>
                  </a:tcPr>
                </a:tc>
                <a:tc hMerge="1">
                  <a:txBody>
                    <a:bodyPr/>
                    <a:lstStyle/>
                    <a:p>
                      <a:pPr algn="ctr" fontAlgn="b"/>
                      <a:endParaRPr lang="fr-FR" sz="1100" b="0" i="0" u="none" strike="noStrike" dirty="0">
                        <a:solidFill>
                          <a:schemeClr val="bg2">
                            <a:lumMod val="25000"/>
                          </a:schemeClr>
                        </a:solidFill>
                        <a:effectLst/>
                        <a:latin typeface="Liberation Sans"/>
                      </a:endParaRPr>
                    </a:p>
                  </a:txBody>
                  <a:tcPr marL="9525" marR="9525" marT="9525"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-4%</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-6%</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-9%</a:t>
                      </a:r>
                    </a:p>
                  </a:txBody>
                  <a:tcPr marL="9525" marR="9525" marT="9525" marB="0" anchor="ctr">
                    <a:solidFill>
                      <a:srgbClr val="B41819">
                        <a:alpha val="37647"/>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-13%</a:t>
                      </a:r>
                    </a:p>
                  </a:txBody>
                  <a:tcPr anchor="ctr">
                    <a:solidFill>
                      <a:srgbClr val="B41819">
                        <a:alpha val="37647"/>
                      </a:srgbClr>
                    </a:solidFill>
                  </a:tcPr>
                </a:tc>
                <a:tc hMerge="1">
                  <a:txBody>
                    <a:bodyPr/>
                    <a:lstStyle/>
                    <a:p>
                      <a:endParaRPr lang="fr-FR" dirty="0">
                        <a:latin typeface="+mn-lt"/>
                      </a:endParaRPr>
                    </a:p>
                  </a:txBody>
                  <a:tcPr/>
                </a:tc>
                <a:extLst>
                  <a:ext uri="{0D108BD9-81ED-4DB2-BD59-A6C34878D82A}">
                    <a16:rowId xmlns:a16="http://schemas.microsoft.com/office/drawing/2014/main" val="3841113909"/>
                  </a:ext>
                </a:extLst>
              </a:tr>
              <a:tr h="478734">
                <a:tc>
                  <a:txBody>
                    <a:bodyPr/>
                    <a:lstStyle/>
                    <a:p>
                      <a:r>
                        <a:rPr lang="fr-FR" sz="1600" dirty="0">
                          <a:solidFill>
                            <a:schemeClr val="bg1"/>
                          </a:solidFill>
                        </a:rPr>
                        <a:t>Employés</a:t>
                      </a:r>
                      <a:endParaRPr lang="fr-FR" dirty="0">
                        <a:solidFill>
                          <a:schemeClr val="bg1"/>
                        </a:solidFill>
                      </a:endParaRP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2 152€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1 950€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1 468€</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1 468€</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2 014€</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1 842€</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2 406€</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2 019€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2 533€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2 080€</a:t>
                      </a:r>
                    </a:p>
                  </a:txBody>
                  <a:tcPr marL="9525" marR="9525" marT="9525" marB="0" anchor="ctr">
                    <a:solidFill>
                      <a:srgbClr val="B41819"/>
                    </a:solidFill>
                  </a:tcPr>
                </a:tc>
                <a:extLst>
                  <a:ext uri="{0D108BD9-81ED-4DB2-BD59-A6C34878D82A}">
                    <a16:rowId xmlns:a16="http://schemas.microsoft.com/office/drawing/2014/main" val="870722806"/>
                  </a:ext>
                </a:extLst>
              </a:tr>
              <a:tr h="478734">
                <a:tc>
                  <a:txBody>
                    <a:bodyPr/>
                    <a:lstStyle/>
                    <a:p>
                      <a:r>
                        <a:rPr lang="fr-FR" sz="1100" dirty="0">
                          <a:solidFill>
                            <a:schemeClr val="bg2">
                              <a:lumMod val="25000"/>
                            </a:schemeClr>
                          </a:solidFill>
                        </a:rPr>
                        <a:t>Écarts F/H %</a:t>
                      </a:r>
                    </a:p>
                  </a:txBody>
                  <a:tcPr anchor="ctr">
                    <a:solidFill>
                      <a:srgbClr val="B41819">
                        <a:alpha val="37647"/>
                      </a:srgbClr>
                    </a:solidFill>
                  </a:tcPr>
                </a:tc>
                <a:tc gridSpan="2">
                  <a:txBody>
                    <a:bodyPr/>
                    <a:lstStyle/>
                    <a:p>
                      <a:pPr algn="ctr" fontAlgn="b"/>
                      <a:r>
                        <a:rPr lang="fr-FR" sz="1100" b="0" i="0" u="none" strike="noStrike" dirty="0">
                          <a:solidFill>
                            <a:schemeClr val="bg2">
                              <a:lumMod val="25000"/>
                            </a:schemeClr>
                          </a:solidFill>
                          <a:effectLst/>
                          <a:latin typeface="Liberation Sans"/>
                        </a:rPr>
                        <a:t>-9%</a:t>
                      </a:r>
                    </a:p>
                  </a:txBody>
                  <a:tcPr marL="9525" marR="9525" marT="9525" marB="0" anchor="ctr">
                    <a:solidFill>
                      <a:srgbClr val="B41819">
                        <a:alpha val="37647"/>
                      </a:srgbClr>
                    </a:solidFill>
                  </a:tcPr>
                </a:tc>
                <a:tc hMerge="1">
                  <a:txBody>
                    <a:bodyPr/>
                    <a:lstStyle/>
                    <a:p>
                      <a:pPr algn="ctr" fontAlgn="b"/>
                      <a:endParaRPr lang="fr-FR" sz="1100" b="0" i="0" u="none" strike="noStrike" dirty="0">
                        <a:solidFill>
                          <a:schemeClr val="bg2">
                            <a:lumMod val="25000"/>
                          </a:schemeClr>
                        </a:solidFill>
                        <a:effectLst/>
                        <a:latin typeface="Liberation Sans"/>
                      </a:endParaRPr>
                    </a:p>
                  </a:txBody>
                  <a:tcPr marL="9525" marR="9525" marT="9525"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0%</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-9%</a:t>
                      </a:r>
                    </a:p>
                  </a:txBody>
                  <a:tcPr anchor="ctr">
                    <a:solidFill>
                      <a:srgbClr val="B41819">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-16%</a:t>
                      </a:r>
                    </a:p>
                  </a:txBody>
                  <a:tcPr marL="9525" marR="9525" marT="9525" marB="0" anchor="ctr">
                    <a:solidFill>
                      <a:srgbClr val="B41819">
                        <a:alpha val="37647"/>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-18%</a:t>
                      </a:r>
                    </a:p>
                  </a:txBody>
                  <a:tcPr anchor="ctr">
                    <a:solidFill>
                      <a:srgbClr val="B41819">
                        <a:alpha val="37647"/>
                      </a:srgbClr>
                    </a:solidFill>
                  </a:tcPr>
                </a:tc>
                <a:tc hMerge="1">
                  <a:txBody>
                    <a:bodyPr/>
                    <a:lstStyle/>
                    <a:p>
                      <a:endParaRPr lang="fr-FR" dirty="0">
                        <a:latin typeface="+mn-lt"/>
                      </a:endParaRPr>
                    </a:p>
                  </a:txBody>
                  <a:tcPr/>
                </a:tc>
                <a:extLst>
                  <a:ext uri="{0D108BD9-81ED-4DB2-BD59-A6C34878D82A}">
                    <a16:rowId xmlns:a16="http://schemas.microsoft.com/office/drawing/2014/main" val="2391575956"/>
                  </a:ext>
                </a:extLst>
              </a:tr>
              <a:tr h="478734">
                <a:tc>
                  <a:txBody>
                    <a:bodyPr/>
                    <a:lstStyle/>
                    <a:p>
                      <a:r>
                        <a:rPr lang="fr-FR" sz="1600" dirty="0">
                          <a:solidFill>
                            <a:schemeClr val="bg1"/>
                          </a:solidFill>
                        </a:rPr>
                        <a:t>Ouvriers</a:t>
                      </a:r>
                      <a:r>
                        <a:rPr lang="fr-FR" dirty="0">
                          <a:solidFill>
                            <a:schemeClr val="bg1"/>
                          </a:solidFill>
                        </a:rPr>
                        <a:t> </a:t>
                      </a:r>
                    </a:p>
                  </a:txBody>
                  <a:tcPr anchor="ctr">
                    <a:solidFill>
                      <a:srgbClr val="B41819"/>
                    </a:solidFill>
                  </a:tcPr>
                </a:tc>
                <a:tc>
                  <a:txBody>
                    <a:bodyPr/>
                    <a:lstStyle/>
                    <a:p>
                      <a:pPr algn="ctr" fontAlgn="b"/>
                      <a:r>
                        <a:rPr lang="fr-FR" sz="1100" b="0" i="0" u="none" strike="noStrike" dirty="0">
                          <a:solidFill>
                            <a:schemeClr val="bg1"/>
                          </a:solidFill>
                          <a:effectLst/>
                          <a:latin typeface="Liberation Sans"/>
                        </a:rPr>
                        <a:t>1 901€</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1 629€</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1 408€</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1 333€</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1 760€</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1 606€</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2 018€</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1 727€</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2 166€</a:t>
                      </a:r>
                    </a:p>
                  </a:txBody>
                  <a:tcPr marL="9525" marR="9525" marT="9525" marB="0" anchor="ctr">
                    <a:solidFill>
                      <a:srgbClr val="B41819"/>
                    </a:solidFill>
                  </a:tcPr>
                </a:tc>
                <a:tc>
                  <a:txBody>
                    <a:bodyPr/>
                    <a:lstStyle/>
                    <a:p>
                      <a:pPr algn="ctr" fontAlgn="b"/>
                      <a:r>
                        <a:rPr lang="fr-FR" sz="1100" b="0" i="0" u="none" strike="noStrike" dirty="0">
                          <a:solidFill>
                            <a:schemeClr val="bg1"/>
                          </a:solidFill>
                          <a:effectLst/>
                          <a:latin typeface="Liberation Sans"/>
                        </a:rPr>
                        <a:t>1 644€</a:t>
                      </a:r>
                    </a:p>
                  </a:txBody>
                  <a:tcPr marL="9525" marR="9525" marT="9525" marB="0" anchor="ctr">
                    <a:solidFill>
                      <a:srgbClr val="B41819"/>
                    </a:solidFill>
                  </a:tcPr>
                </a:tc>
                <a:extLst>
                  <a:ext uri="{0D108BD9-81ED-4DB2-BD59-A6C34878D82A}">
                    <a16:rowId xmlns:a16="http://schemas.microsoft.com/office/drawing/2014/main" val="4073977991"/>
                  </a:ext>
                </a:extLst>
              </a:tr>
              <a:tr h="478734">
                <a:tc>
                  <a:txBody>
                    <a:bodyPr/>
                    <a:lstStyle/>
                    <a:p>
                      <a:r>
                        <a:rPr lang="fr-FR" sz="1100" dirty="0">
                          <a:solidFill>
                            <a:schemeClr val="bg2">
                              <a:lumMod val="25000"/>
                            </a:schemeClr>
                          </a:solidFill>
                        </a:rPr>
                        <a:t>Écarts F/H %</a:t>
                      </a:r>
                    </a:p>
                  </a:txBody>
                  <a:tcPr anchor="ctr">
                    <a:solidFill>
                      <a:srgbClr val="B41819">
                        <a:alpha val="37647"/>
                      </a:srgbClr>
                    </a:solidFill>
                  </a:tcPr>
                </a:tc>
                <a:tc gridSpan="2">
                  <a:txBody>
                    <a:bodyPr/>
                    <a:lstStyle/>
                    <a:p>
                      <a:pPr algn="ctr" fontAlgn="b"/>
                      <a:r>
                        <a:rPr lang="fr-FR" sz="1100" b="0" i="0" u="none" strike="noStrike" dirty="0">
                          <a:solidFill>
                            <a:schemeClr val="bg2">
                              <a:lumMod val="25000"/>
                            </a:schemeClr>
                          </a:solidFill>
                          <a:effectLst/>
                          <a:latin typeface="Liberation Sans"/>
                        </a:rPr>
                        <a:t>-14%</a:t>
                      </a:r>
                    </a:p>
                  </a:txBody>
                  <a:tcPr marL="9525" marR="9525" marT="9525" marB="0" anchor="ctr">
                    <a:solidFill>
                      <a:srgbClr val="B41819">
                        <a:alpha val="37647"/>
                      </a:srgbClr>
                    </a:solidFill>
                  </a:tcPr>
                </a:tc>
                <a:tc hMerge="1">
                  <a:txBody>
                    <a:bodyPr/>
                    <a:lstStyle/>
                    <a:p>
                      <a:pPr algn="ctr" fontAlgn="b"/>
                      <a:endParaRPr lang="fr-FR" sz="1100" b="0" i="0" u="none" strike="noStrike" dirty="0">
                        <a:solidFill>
                          <a:schemeClr val="bg2">
                            <a:lumMod val="25000"/>
                          </a:schemeClr>
                        </a:solidFill>
                        <a:effectLst/>
                        <a:latin typeface="Liberation Sans"/>
                      </a:endParaRPr>
                    </a:p>
                  </a:txBody>
                  <a:tcPr marL="9525" marR="9525" marT="9525"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-5%</a:t>
                      </a:r>
                    </a:p>
                  </a:txBody>
                  <a:tcPr anchor="ctr">
                    <a:solidFill>
                      <a:srgbClr val="B41819">
                        <a:alpha val="37647"/>
                      </a:srgbClr>
                    </a:solid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-9%</a:t>
                      </a:r>
                    </a:p>
                  </a:txBody>
                  <a:tcPr anchor="ctr">
                    <a:solidFill>
                      <a:srgbClr val="B41819">
                        <a:alpha val="37647"/>
                      </a:srgbClr>
                    </a:solid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-14%</a:t>
                      </a:r>
                    </a:p>
                  </a:txBody>
                  <a:tcPr marL="9525" marR="9525" marT="9525" marB="0" anchor="ctr">
                    <a:solidFill>
                      <a:srgbClr val="B41819">
                        <a:alpha val="37647"/>
                      </a:srgbClr>
                    </a:solidFill>
                  </a:tcPr>
                </a:tc>
                <a:tc hMerge="1">
                  <a:txBody>
                    <a:bodyPr/>
                    <a:lstStyle/>
                    <a:p>
                      <a:pPr algn="ctr" fontAlgn="b"/>
                      <a:endParaRPr lang="fr-FR" sz="1100" b="0" i="0" u="none" strike="noStrike" dirty="0">
                        <a:solidFill>
                          <a:srgbClr val="000000"/>
                        </a:solidFill>
                        <a:effectLst/>
                        <a:latin typeface="+mn-lt"/>
                      </a:endParaRPr>
                    </a:p>
                  </a:txBody>
                  <a:tcPr marL="9525" marR="9525" marT="9525" marB="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-24%</a:t>
                      </a:r>
                    </a:p>
                  </a:txBody>
                  <a:tcPr anchor="ctr">
                    <a:solidFill>
                      <a:srgbClr val="B41819">
                        <a:alpha val="37647"/>
                      </a:srgbClr>
                    </a:solidFill>
                  </a:tcPr>
                </a:tc>
                <a:tc hMerge="1">
                  <a:txBody>
                    <a:bodyPr/>
                    <a:lstStyle/>
                    <a:p>
                      <a:pPr algn="ctr"/>
                      <a:endParaRPr lang="fr-FR" dirty="0">
                        <a:latin typeface="+mn-lt"/>
                      </a:endParaRPr>
                    </a:p>
                  </a:txBody>
                  <a:tcPr anchor="ctr">
                    <a:noFill/>
                  </a:tcPr>
                </a:tc>
                <a:extLst>
                  <a:ext uri="{0D108BD9-81ED-4DB2-BD59-A6C34878D82A}">
                    <a16:rowId xmlns:a16="http://schemas.microsoft.com/office/drawing/2014/main" val="18017086"/>
                  </a:ext>
                </a:extLst>
              </a:tr>
            </a:tbl>
          </a:graphicData>
        </a:graphic>
      </p:graphicFrame>
      <p:sp>
        <p:nvSpPr>
          <p:cNvPr id="13" name="Titre 2">
            <a:extLst>
              <a:ext uri="{FF2B5EF4-FFF2-40B4-BE49-F238E27FC236}">
                <a16:creationId xmlns:a16="http://schemas.microsoft.com/office/drawing/2014/main" id="{A8A02012-FDA8-492C-8241-FB102B82024F}"/>
              </a:ext>
            </a:extLst>
          </p:cNvPr>
          <p:cNvSpPr txBox="1">
            <a:spLocks/>
          </p:cNvSpPr>
          <p:nvPr/>
        </p:nvSpPr>
        <p:spPr>
          <a:xfrm>
            <a:off x="412361" y="86251"/>
            <a:ext cx="1141729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 Ingénierie</a:t>
            </a:r>
          </a:p>
        </p:txBody>
      </p:sp>
    </p:spTree>
    <p:extLst>
      <p:ext uri="{BB962C8B-B14F-4D97-AF65-F5344CB8AC3E}">
        <p14:creationId xmlns:p14="http://schemas.microsoft.com/office/powerpoint/2010/main" val="1558480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 Conseil </a:t>
            </a:r>
          </a:p>
        </p:txBody>
      </p: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Les écarts de salaires entre les hommes et les femmes sont les plus élevés chez les cadres, avec 23% en 2016 et 2017. En 2017, l’écart est de 6% chez les professions intermédiaires, de 20% chez les employés.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Les salaires moyens des employés sont ceux qui ont le plus augmenté entre 2015 et 2016, chez les hommes +10% et chez les femmes +4%</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Globalement l’évolution du salaire des femmes est moins favorable aux femmes entre 2016 et 2017</a:t>
            </a:r>
          </a:p>
        </p:txBody>
      </p:sp>
      <p:sp>
        <p:nvSpPr>
          <p:cNvPr id="9" name="Rectangle 8">
            <a:extLst>
              <a:ext uri="{FF2B5EF4-FFF2-40B4-BE49-F238E27FC236}">
                <a16:creationId xmlns:a16="http://schemas.microsoft.com/office/drawing/2014/main" id="{00FC3857-ADDA-4406-859D-DFA68F3A5478}"/>
              </a:ext>
            </a:extLst>
          </p:cNvPr>
          <p:cNvSpPr/>
          <p:nvPr/>
        </p:nvSpPr>
        <p:spPr>
          <a:xfrm>
            <a:off x="3214827" y="6488668"/>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nombres d’ETP, par tranche d’âge, CSE et secteur. Les données de masse salariale et ETP sont issues des DADS 2017. </a:t>
            </a:r>
            <a:r>
              <a:rPr lang="fr-FR" sz="900" b="1" i="1" dirty="0">
                <a:latin typeface="Verdana" panose="020B0604030504040204" pitchFamily="34" charset="0"/>
                <a:ea typeface="Verdana" panose="020B0604030504040204" pitchFamily="34" charset="0"/>
                <a:cs typeface="Verdana" panose="020B0604030504040204" pitchFamily="34" charset="0"/>
              </a:rPr>
              <a:t>En cas de secret statistique la lettre « S » est affichée</a:t>
            </a:r>
            <a:r>
              <a:rPr lang="fr-FR" sz="900" i="1" dirty="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13" name="Tableau 12">
            <a:extLst>
              <a:ext uri="{FF2B5EF4-FFF2-40B4-BE49-F238E27FC236}">
                <a16:creationId xmlns:a16="http://schemas.microsoft.com/office/drawing/2014/main" id="{61EE0DFA-F31F-4CD4-9D87-F21EBE8003A2}"/>
              </a:ext>
            </a:extLst>
          </p:cNvPr>
          <p:cNvGraphicFramePr>
            <a:graphicFrameLocks noGrp="1"/>
          </p:cNvGraphicFramePr>
          <p:nvPr>
            <p:extLst>
              <p:ext uri="{D42A27DB-BD31-4B8C-83A1-F6EECF244321}">
                <p14:modId xmlns:p14="http://schemas.microsoft.com/office/powerpoint/2010/main" val="2603554797"/>
              </p:ext>
            </p:extLst>
          </p:nvPr>
        </p:nvGraphicFramePr>
        <p:xfrm>
          <a:off x="3214827" y="1153578"/>
          <a:ext cx="8249587" cy="5357857"/>
        </p:xfrm>
        <a:graphic>
          <a:graphicData uri="http://schemas.openxmlformats.org/drawingml/2006/table">
            <a:tbl>
              <a:tblPr firstRow="1" bandRow="1">
                <a:tableStyleId>{5C22544A-7EE6-4342-B048-85BDC9FD1C3A}</a:tableStyleId>
              </a:tblPr>
              <a:tblGrid>
                <a:gridCol w="3189399">
                  <a:extLst>
                    <a:ext uri="{9D8B030D-6E8A-4147-A177-3AD203B41FA5}">
                      <a16:colId xmlns:a16="http://schemas.microsoft.com/office/drawing/2014/main" val="1849891410"/>
                    </a:ext>
                  </a:extLst>
                </a:gridCol>
                <a:gridCol w="1265047">
                  <a:extLst>
                    <a:ext uri="{9D8B030D-6E8A-4147-A177-3AD203B41FA5}">
                      <a16:colId xmlns:a16="http://schemas.microsoft.com/office/drawing/2014/main" val="1385149944"/>
                    </a:ext>
                  </a:extLst>
                </a:gridCol>
                <a:gridCol w="1265047">
                  <a:extLst>
                    <a:ext uri="{9D8B030D-6E8A-4147-A177-3AD203B41FA5}">
                      <a16:colId xmlns:a16="http://schemas.microsoft.com/office/drawing/2014/main" val="2462600970"/>
                    </a:ext>
                  </a:extLst>
                </a:gridCol>
                <a:gridCol w="1265047">
                  <a:extLst>
                    <a:ext uri="{9D8B030D-6E8A-4147-A177-3AD203B41FA5}">
                      <a16:colId xmlns:a16="http://schemas.microsoft.com/office/drawing/2014/main" val="1532086616"/>
                    </a:ext>
                  </a:extLst>
                </a:gridCol>
                <a:gridCol w="1265047">
                  <a:extLst>
                    <a:ext uri="{9D8B030D-6E8A-4147-A177-3AD203B41FA5}">
                      <a16:colId xmlns:a16="http://schemas.microsoft.com/office/drawing/2014/main" val="2044523048"/>
                    </a:ext>
                  </a:extLst>
                </a:gridCol>
              </a:tblGrid>
              <a:tr h="647945">
                <a:tc>
                  <a:txBody>
                    <a:bodyPr/>
                    <a:lstStyle/>
                    <a:p>
                      <a:endParaRPr lang="fr-FR" dirty="0">
                        <a:latin typeface="+mn-lt"/>
                      </a:endParaRPr>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mn-lt"/>
                        </a:rPr>
                        <a:t>2016</a:t>
                      </a:r>
                    </a:p>
                  </a:txBody>
                  <a:tcPr anchor="ctr">
                    <a:solidFill>
                      <a:srgbClr val="81091A"/>
                    </a:solidFill>
                  </a:tcPr>
                </a:tc>
                <a:tc hMerge="1">
                  <a:txBody>
                    <a:bodyPr/>
                    <a:lstStyle/>
                    <a:p>
                      <a:endParaRPr lang="fr-FR"/>
                    </a:p>
                  </a:txBody>
                  <a:tcPr/>
                </a:tc>
                <a:tc gridSpan="2">
                  <a:txBody>
                    <a:bodyPr/>
                    <a:lstStyle/>
                    <a:p>
                      <a:pPr algn="ctr" fontAlgn="b"/>
                      <a:r>
                        <a:rPr lang="fr-FR" sz="1600" b="1" kern="1200" dirty="0">
                          <a:solidFill>
                            <a:schemeClr val="lt1"/>
                          </a:solidFill>
                          <a:latin typeface="+mn-lt"/>
                          <a:ea typeface="+mn-ea"/>
                          <a:cs typeface="+mn-cs"/>
                        </a:rPr>
                        <a:t>2017</a:t>
                      </a:r>
                    </a:p>
                  </a:txBody>
                  <a:tcPr marL="9525" marR="9525" marT="9525" marB="0" anchor="ctr">
                    <a:solidFill>
                      <a:srgbClr val="81091A"/>
                    </a:solidFill>
                  </a:tcPr>
                </a:tc>
                <a:tc hMerge="1">
                  <a:txBody>
                    <a:bodyPr/>
                    <a:lstStyle/>
                    <a:p>
                      <a:endParaRPr lang="fr-FR"/>
                    </a:p>
                  </a:txBody>
                  <a:tcPr/>
                </a:tc>
                <a:extLst>
                  <a:ext uri="{0D108BD9-81ED-4DB2-BD59-A6C34878D82A}">
                    <a16:rowId xmlns:a16="http://schemas.microsoft.com/office/drawing/2014/main" val="2899527075"/>
                  </a:ext>
                </a:extLst>
              </a:tr>
              <a:tr h="370254">
                <a:tc>
                  <a:txBody>
                    <a:bodyPr/>
                    <a:lstStyle/>
                    <a:p>
                      <a:endParaRPr lang="fr-FR" dirty="0">
                        <a:latin typeface="+mn-lt"/>
                      </a:endParaRPr>
                    </a:p>
                  </a:txBody>
                  <a:tcPr>
                    <a:noFill/>
                  </a:tcPr>
                </a:tc>
                <a:tc>
                  <a:txBody>
                    <a:bodyPr/>
                    <a:lstStyle/>
                    <a:p>
                      <a:pPr algn="ctr"/>
                      <a:r>
                        <a:rPr lang="fr-FR" sz="1200" dirty="0"/>
                        <a:t>H</a:t>
                      </a:r>
                    </a:p>
                  </a:txBody>
                  <a:tcPr anchor="ctr">
                    <a:solidFill>
                      <a:srgbClr val="81091A">
                        <a:alpha val="38039"/>
                      </a:srgbClr>
                    </a:solidFill>
                  </a:tcPr>
                </a:tc>
                <a:tc>
                  <a:txBody>
                    <a:bodyPr/>
                    <a:lstStyle/>
                    <a:p>
                      <a:pPr algn="ctr"/>
                      <a:r>
                        <a:rPr lang="fr-FR" sz="1200" dirty="0"/>
                        <a:t>F</a:t>
                      </a:r>
                    </a:p>
                  </a:txBody>
                  <a:tcPr anchor="ctr">
                    <a:solidFill>
                      <a:srgbClr val="81091A">
                        <a:alpha val="38039"/>
                      </a:srgbClr>
                    </a:solidFill>
                  </a:tcPr>
                </a:tc>
                <a:tc>
                  <a:txBody>
                    <a:bodyPr/>
                    <a:lstStyle/>
                    <a:p>
                      <a:pPr algn="ctr"/>
                      <a:r>
                        <a:rPr lang="fr-FR" sz="1200" dirty="0"/>
                        <a:t>H</a:t>
                      </a:r>
                    </a:p>
                  </a:txBody>
                  <a:tcPr anchor="ctr">
                    <a:solidFill>
                      <a:srgbClr val="81091A">
                        <a:alpha val="38039"/>
                      </a:srgbClr>
                    </a:solidFill>
                  </a:tcPr>
                </a:tc>
                <a:tc>
                  <a:txBody>
                    <a:bodyPr/>
                    <a:lstStyle/>
                    <a:p>
                      <a:pPr algn="ctr"/>
                      <a:r>
                        <a:rPr lang="fr-FR" sz="1200" dirty="0"/>
                        <a:t>F</a:t>
                      </a:r>
                    </a:p>
                  </a:txBody>
                  <a:tcPr anchor="ctr">
                    <a:solidFill>
                      <a:srgbClr val="81091A">
                        <a:alpha val="38039"/>
                      </a:srgbClr>
                    </a:solidFill>
                  </a:tcPr>
                </a:tc>
                <a:extLst>
                  <a:ext uri="{0D108BD9-81ED-4DB2-BD59-A6C34878D82A}">
                    <a16:rowId xmlns:a16="http://schemas.microsoft.com/office/drawing/2014/main" val="1290978504"/>
                  </a:ext>
                </a:extLst>
              </a:tr>
              <a:tr h="370254">
                <a:tc>
                  <a:txBody>
                    <a:bodyPr/>
                    <a:lstStyle/>
                    <a:p>
                      <a:r>
                        <a:rPr lang="fr-FR" sz="1600" b="1" dirty="0">
                          <a:solidFill>
                            <a:schemeClr val="bg1"/>
                          </a:solidFill>
                          <a:latin typeface="+mn-lt"/>
                        </a:rPr>
                        <a:t>Cadres</a:t>
                      </a:r>
                      <a:endParaRPr lang="fr-FR" b="1" dirty="0">
                        <a:solidFill>
                          <a:schemeClr val="bg1"/>
                        </a:solidFill>
                        <a:latin typeface="+mn-lt"/>
                      </a:endParaRP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4 834€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3 715€</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4 941€</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3 794€</a:t>
                      </a:r>
                    </a:p>
                  </a:txBody>
                  <a:tcPr marL="9525" marR="9525" marT="9525" marB="0" anchor="ctr">
                    <a:solidFill>
                      <a:srgbClr val="81091A"/>
                    </a:solidFill>
                  </a:tcPr>
                </a:tc>
                <a:extLst>
                  <a:ext uri="{0D108BD9-81ED-4DB2-BD59-A6C34878D82A}">
                    <a16:rowId xmlns:a16="http://schemas.microsoft.com/office/drawing/2014/main" val="174340560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F/H% par année</a:t>
                      </a:r>
                    </a:p>
                  </a:txBody>
                  <a:tcPr anchor="ctr">
                    <a:solidFill>
                      <a:srgbClr val="81091A">
                        <a:alpha val="38039"/>
                      </a:srgbClr>
                    </a:solidFill>
                  </a:tcPr>
                </a:tc>
                <a:tc gridSpan="2">
                  <a:txBody>
                    <a:bodyPr/>
                    <a:lstStyle/>
                    <a:p>
                      <a:pPr algn="ctr" fontAlgn="b"/>
                      <a:r>
                        <a:rPr lang="fr-FR" sz="1100" b="0" i="0" u="none" strike="noStrike" kern="1200" dirty="0">
                          <a:solidFill>
                            <a:schemeClr val="bg2">
                              <a:lumMod val="25000"/>
                            </a:schemeClr>
                          </a:solidFill>
                          <a:effectLst/>
                          <a:latin typeface="Liberation Sans"/>
                          <a:ea typeface="+mn-ea"/>
                          <a:cs typeface="+mn-cs"/>
                        </a:rPr>
                        <a:t>-23%</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i="0" u="none" strike="noStrike" kern="1200" dirty="0">
                          <a:solidFill>
                            <a:schemeClr val="bg2">
                              <a:lumMod val="25000"/>
                            </a:schemeClr>
                          </a:solidFill>
                          <a:effectLst/>
                          <a:latin typeface="Liberation Sans"/>
                          <a:ea typeface="+mn-ea"/>
                          <a:cs typeface="+mn-cs"/>
                        </a:rPr>
                        <a:t>-23%</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486964878"/>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81091A">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E6CED1"/>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E6CED1"/>
                    </a:solidFill>
                  </a:tcPr>
                </a:tc>
                <a:tc>
                  <a:txBody>
                    <a:bodyPr/>
                    <a:lstStyle/>
                    <a:p>
                      <a:pPr algn="ctr"/>
                      <a:r>
                        <a:rPr lang="fr-FR" sz="1100" b="0" i="0" u="none" strike="noStrike" kern="1200" dirty="0">
                          <a:solidFill>
                            <a:schemeClr val="bg2">
                              <a:lumMod val="25000"/>
                            </a:schemeClr>
                          </a:solidFill>
                          <a:effectLst/>
                          <a:latin typeface="Liberation Sans"/>
                          <a:ea typeface="+mn-ea"/>
                          <a:cs typeface="+mn-cs"/>
                        </a:rPr>
                        <a:t>2%</a:t>
                      </a:r>
                    </a:p>
                  </a:txBody>
                  <a:tcPr marL="9525" marR="9525" marT="9525" marB="0" anchor="ctr">
                    <a:solidFill>
                      <a:srgbClr val="81091A">
                        <a:alpha val="20000"/>
                      </a:srgbClr>
                    </a:solidFill>
                  </a:tcPr>
                </a:tc>
                <a:tc>
                  <a:txBody>
                    <a:bodyPr/>
                    <a:lstStyle/>
                    <a:p>
                      <a:pPr algn="ctr"/>
                      <a:r>
                        <a:rPr lang="fr-FR" sz="1100" b="0" i="0" u="none" strike="noStrike" kern="1200" dirty="0">
                          <a:solidFill>
                            <a:schemeClr val="bg2">
                              <a:lumMod val="25000"/>
                            </a:schemeClr>
                          </a:solidFill>
                          <a:effectLst/>
                          <a:latin typeface="Liberation Sans"/>
                          <a:ea typeface="+mn-ea"/>
                          <a:cs typeface="+mn-cs"/>
                        </a:rPr>
                        <a:t>2%</a:t>
                      </a:r>
                    </a:p>
                  </a:txBody>
                  <a:tcPr marL="9525" marR="9525" marT="9525" marB="0" anchor="ctr">
                    <a:solidFill>
                      <a:srgbClr val="81091A">
                        <a:alpha val="20000"/>
                      </a:srgbClr>
                    </a:solidFill>
                  </a:tcPr>
                </a:tc>
                <a:extLst>
                  <a:ext uri="{0D108BD9-81ED-4DB2-BD59-A6C34878D82A}">
                    <a16:rowId xmlns:a16="http://schemas.microsoft.com/office/drawing/2014/main" val="1538266662"/>
                  </a:ext>
                </a:extLst>
              </a:tr>
              <a:tr h="370254">
                <a:tc>
                  <a:txBody>
                    <a:bodyPr/>
                    <a:lstStyle/>
                    <a:p>
                      <a:r>
                        <a:rPr lang="fr-FR" sz="1600" b="1" dirty="0">
                          <a:solidFill>
                            <a:schemeClr val="bg1"/>
                          </a:solidFill>
                          <a:latin typeface="+mn-lt"/>
                        </a:rPr>
                        <a:t>Professions intermédiaires</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2 253€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2 136€</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2 324€</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2 173€</a:t>
                      </a:r>
                    </a:p>
                  </a:txBody>
                  <a:tcPr marL="9525" marR="9525" marT="9525" marB="0" anchor="ctr">
                    <a:solidFill>
                      <a:srgbClr val="81091A"/>
                    </a:solidFill>
                  </a:tcPr>
                </a:tc>
                <a:extLst>
                  <a:ext uri="{0D108BD9-81ED-4DB2-BD59-A6C34878D82A}">
                    <a16:rowId xmlns:a16="http://schemas.microsoft.com/office/drawing/2014/main" val="259199398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81091A">
                        <a:alpha val="38039"/>
                      </a:srgbClr>
                    </a:solidFill>
                  </a:tcPr>
                </a:tc>
                <a:tc gridSpan="2">
                  <a:txBody>
                    <a:bodyPr/>
                    <a:lstStyle/>
                    <a:p>
                      <a:pPr algn="ctr" fontAlgn="b"/>
                      <a:r>
                        <a:rPr lang="fr-FR" sz="1100" b="0" i="0" u="none" strike="noStrike" kern="1200" dirty="0">
                          <a:solidFill>
                            <a:schemeClr val="bg2">
                              <a:lumMod val="25000"/>
                            </a:schemeClr>
                          </a:solidFill>
                          <a:effectLst/>
                          <a:latin typeface="Liberation Sans"/>
                          <a:ea typeface="+mn-ea"/>
                          <a:cs typeface="+mn-cs"/>
                        </a:rPr>
                        <a:t>-5%</a:t>
                      </a:r>
                    </a:p>
                  </a:txBody>
                  <a:tcPr marL="9525" marR="9525" marT="9525" marB="0" anchor="ctr">
                    <a:solidFill>
                      <a:srgbClr val="81091A">
                        <a:alpha val="37647"/>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i="0" u="none" strike="noStrike" kern="1200" dirty="0">
                          <a:solidFill>
                            <a:schemeClr val="bg2">
                              <a:lumMod val="25000"/>
                            </a:schemeClr>
                          </a:solidFill>
                          <a:effectLst/>
                          <a:latin typeface="Liberation Sans"/>
                          <a:ea typeface="+mn-ea"/>
                          <a:cs typeface="+mn-cs"/>
                        </a:rPr>
                        <a:t>-6%</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703756487"/>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81091A">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E6CED1"/>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E6CED1"/>
                    </a:solidFill>
                  </a:tcPr>
                </a:tc>
                <a:tc>
                  <a:txBody>
                    <a:bodyPr/>
                    <a:lstStyle/>
                    <a:p>
                      <a:pPr algn="ctr"/>
                      <a:r>
                        <a:rPr lang="fr-FR" sz="1100" b="0" i="0" u="none" strike="noStrike" kern="1200" dirty="0">
                          <a:solidFill>
                            <a:schemeClr val="bg2">
                              <a:lumMod val="25000"/>
                            </a:schemeClr>
                          </a:solidFill>
                          <a:effectLst/>
                          <a:latin typeface="Liberation Sans"/>
                          <a:ea typeface="+mn-ea"/>
                          <a:cs typeface="+mn-cs"/>
                        </a:rPr>
                        <a:t>3%</a:t>
                      </a:r>
                    </a:p>
                  </a:txBody>
                  <a:tcPr marL="9525" marR="9525" marT="9525" marB="0" anchor="ctr">
                    <a:solidFill>
                      <a:srgbClr val="81091A">
                        <a:alpha val="20000"/>
                      </a:srgbClr>
                    </a:solidFill>
                  </a:tcPr>
                </a:tc>
                <a:tc>
                  <a:txBody>
                    <a:bodyPr/>
                    <a:lstStyle/>
                    <a:p>
                      <a:pPr algn="ctr"/>
                      <a:r>
                        <a:rPr lang="fr-FR" sz="1100" b="0" i="0" u="none" strike="noStrike" kern="1200" dirty="0">
                          <a:solidFill>
                            <a:schemeClr val="bg2">
                              <a:lumMod val="25000"/>
                            </a:schemeClr>
                          </a:solidFill>
                          <a:effectLst/>
                          <a:latin typeface="Liberation Sans"/>
                          <a:ea typeface="+mn-ea"/>
                          <a:cs typeface="+mn-cs"/>
                        </a:rPr>
                        <a:t>2%</a:t>
                      </a:r>
                    </a:p>
                  </a:txBody>
                  <a:tcPr marL="9525" marR="9525" marT="9525" marB="0" anchor="ctr">
                    <a:solidFill>
                      <a:srgbClr val="81091A">
                        <a:alpha val="20000"/>
                      </a:srgbClr>
                    </a:solidFill>
                  </a:tcPr>
                </a:tc>
                <a:extLst>
                  <a:ext uri="{0D108BD9-81ED-4DB2-BD59-A6C34878D82A}">
                    <a16:rowId xmlns:a16="http://schemas.microsoft.com/office/drawing/2014/main" val="991213356"/>
                  </a:ext>
                </a:extLst>
              </a:tr>
              <a:tr h="370254">
                <a:tc>
                  <a:txBody>
                    <a:bodyPr/>
                    <a:lstStyle/>
                    <a:p>
                      <a:r>
                        <a:rPr lang="fr-FR" sz="1600" b="1" dirty="0">
                          <a:solidFill>
                            <a:schemeClr val="bg1"/>
                          </a:solidFill>
                          <a:latin typeface="+mn-lt"/>
                        </a:rPr>
                        <a:t>Employés</a:t>
                      </a:r>
                      <a:endParaRPr lang="fr-FR" b="1" dirty="0">
                        <a:solidFill>
                          <a:schemeClr val="bg1"/>
                        </a:solidFill>
                        <a:latin typeface="+mn-lt"/>
                      </a:endParaRP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2 153€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1 844€</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2 377€</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1 901€</a:t>
                      </a:r>
                    </a:p>
                  </a:txBody>
                  <a:tcPr marL="9525" marR="9525" marT="9525" marB="0" anchor="ctr">
                    <a:solidFill>
                      <a:srgbClr val="81091A"/>
                    </a:solidFill>
                  </a:tcPr>
                </a:tc>
                <a:extLst>
                  <a:ext uri="{0D108BD9-81ED-4DB2-BD59-A6C34878D82A}">
                    <a16:rowId xmlns:a16="http://schemas.microsoft.com/office/drawing/2014/main" val="870722806"/>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81091A">
                        <a:alpha val="38039"/>
                      </a:srgbClr>
                    </a:solidFill>
                  </a:tcPr>
                </a:tc>
                <a:tc gridSpan="2">
                  <a:txBody>
                    <a:bodyPr/>
                    <a:lstStyle/>
                    <a:p>
                      <a:pPr algn="ctr" fontAlgn="b"/>
                      <a:r>
                        <a:rPr lang="fr-FR" sz="1100" b="0" i="0" u="none" strike="noStrike" kern="1200" dirty="0">
                          <a:solidFill>
                            <a:schemeClr val="bg2">
                              <a:lumMod val="25000"/>
                            </a:schemeClr>
                          </a:solidFill>
                          <a:effectLst/>
                          <a:latin typeface="Liberation Sans"/>
                          <a:ea typeface="+mn-ea"/>
                          <a:cs typeface="+mn-cs"/>
                        </a:rPr>
                        <a:t>-14%</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i="0" u="none" strike="noStrike" kern="1200" dirty="0">
                          <a:solidFill>
                            <a:schemeClr val="bg2">
                              <a:lumMod val="25000"/>
                            </a:schemeClr>
                          </a:solidFill>
                          <a:effectLst/>
                          <a:latin typeface="Liberation Sans"/>
                          <a:ea typeface="+mn-ea"/>
                          <a:cs typeface="+mn-cs"/>
                        </a:rPr>
                        <a:t>-20%</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2966156293"/>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81091A">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E6CED1"/>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E6CED1"/>
                    </a:solidFill>
                  </a:tcPr>
                </a:tc>
                <a:tc>
                  <a:txBody>
                    <a:bodyPr/>
                    <a:lstStyle/>
                    <a:p>
                      <a:pPr algn="ctr"/>
                      <a:r>
                        <a:rPr lang="fr-FR" sz="1100" b="0" i="0" u="none" strike="noStrike" kern="1200" dirty="0">
                          <a:solidFill>
                            <a:schemeClr val="bg2">
                              <a:lumMod val="25000"/>
                            </a:schemeClr>
                          </a:solidFill>
                          <a:effectLst/>
                          <a:latin typeface="Liberation Sans"/>
                          <a:ea typeface="+mn-ea"/>
                          <a:cs typeface="+mn-cs"/>
                        </a:rPr>
                        <a:t>10%</a:t>
                      </a:r>
                    </a:p>
                  </a:txBody>
                  <a:tcPr marL="9525" marR="9525" marT="9525" marB="0" anchor="ctr">
                    <a:solidFill>
                      <a:srgbClr val="81091A">
                        <a:alpha val="20000"/>
                      </a:srgbClr>
                    </a:solidFill>
                  </a:tcPr>
                </a:tc>
                <a:tc>
                  <a:txBody>
                    <a:bodyPr/>
                    <a:lstStyle/>
                    <a:p>
                      <a:pPr algn="ctr"/>
                      <a:r>
                        <a:rPr lang="fr-FR" sz="1100" b="0" i="0" u="none" strike="noStrike" kern="1200" dirty="0">
                          <a:solidFill>
                            <a:schemeClr val="bg2">
                              <a:lumMod val="25000"/>
                            </a:schemeClr>
                          </a:solidFill>
                          <a:effectLst/>
                          <a:latin typeface="Liberation Sans"/>
                          <a:ea typeface="+mn-ea"/>
                          <a:cs typeface="+mn-cs"/>
                        </a:rPr>
                        <a:t>4%</a:t>
                      </a:r>
                    </a:p>
                  </a:txBody>
                  <a:tcPr marL="9525" marR="9525" marT="9525" marB="0" anchor="ctr">
                    <a:solidFill>
                      <a:srgbClr val="81091A">
                        <a:alpha val="20000"/>
                      </a:srgbClr>
                    </a:solidFill>
                  </a:tcPr>
                </a:tc>
                <a:extLst>
                  <a:ext uri="{0D108BD9-81ED-4DB2-BD59-A6C34878D82A}">
                    <a16:rowId xmlns:a16="http://schemas.microsoft.com/office/drawing/2014/main" val="2622327417"/>
                  </a:ext>
                </a:extLst>
              </a:tr>
              <a:tr h="370254">
                <a:tc>
                  <a:txBody>
                    <a:bodyPr/>
                    <a:lstStyle/>
                    <a:p>
                      <a:r>
                        <a:rPr lang="fr-FR" sz="1600" b="1" dirty="0">
                          <a:solidFill>
                            <a:schemeClr val="bg1"/>
                          </a:solidFill>
                          <a:latin typeface="+mn-lt"/>
                        </a:rPr>
                        <a:t>Ouvriers</a:t>
                      </a:r>
                      <a:r>
                        <a:rPr lang="fr-FR" b="1" dirty="0">
                          <a:solidFill>
                            <a:schemeClr val="bg1"/>
                          </a:solidFill>
                          <a:latin typeface="+mn-lt"/>
                        </a:rPr>
                        <a:t> </a:t>
                      </a:r>
                    </a:p>
                  </a:txBody>
                  <a:tcPr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s</a:t>
                      </a:r>
                    </a:p>
                  </a:txBody>
                  <a:tcPr marL="9525" marR="9525" marT="9525" marB="0" anchor="ctr">
                    <a:solidFill>
                      <a:srgbClr val="81091A"/>
                    </a:solidFill>
                  </a:tcPr>
                </a:tc>
                <a:extLst>
                  <a:ext uri="{0D108BD9-81ED-4DB2-BD59-A6C34878D82A}">
                    <a16:rowId xmlns:a16="http://schemas.microsoft.com/office/drawing/2014/main" val="407397799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81091A">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s</a:t>
                      </a:r>
                    </a:p>
                  </a:txBody>
                  <a:tcPr anchor="ctr">
                    <a:solidFill>
                      <a:srgbClr val="CFA1A8"/>
                    </a:solidFill>
                  </a:tcPr>
                </a:tc>
                <a:tc hMerge="1">
                  <a:txBody>
                    <a:bodyPr/>
                    <a:lstStyle/>
                    <a:p>
                      <a:pPr algn="ctr"/>
                      <a:endParaRPr lang="fr-FR" dirty="0">
                        <a:latin typeface="+mn-lt"/>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s</a:t>
                      </a:r>
                    </a:p>
                  </a:txBody>
                  <a:tcPr anchor="ctr">
                    <a:solidFill>
                      <a:srgbClr val="CFA1A8"/>
                    </a:solidFill>
                  </a:tcPr>
                </a:tc>
                <a:tc hMerge="1">
                  <a:txBody>
                    <a:bodyPr/>
                    <a:lstStyle/>
                    <a:p>
                      <a:pPr algn="ctr"/>
                      <a:endParaRPr lang="fr-FR" dirty="0">
                        <a:latin typeface="+mn-lt"/>
                      </a:endParaRPr>
                    </a:p>
                  </a:txBody>
                  <a:tcPr anchor="ctr"/>
                </a:tc>
                <a:extLst>
                  <a:ext uri="{0D108BD9-81ED-4DB2-BD59-A6C34878D82A}">
                    <a16:rowId xmlns:a16="http://schemas.microsoft.com/office/drawing/2014/main" val="3530153702"/>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81091A">
                        <a:alpha val="20000"/>
                      </a:srgbClr>
                    </a:solidFill>
                  </a:tcPr>
                </a:tc>
                <a:tc>
                  <a:txBody>
                    <a:bodyPr/>
                    <a:lstStyle/>
                    <a:p>
                      <a:pPr algn="ctr" fontAlgn="b"/>
                      <a:r>
                        <a:rPr lang="fr-FR" sz="1100" b="0" i="0" u="none" strike="noStrike" dirty="0">
                          <a:solidFill>
                            <a:schemeClr val="bg2">
                              <a:lumMod val="25000"/>
                            </a:schemeClr>
                          </a:solidFill>
                          <a:effectLst/>
                          <a:latin typeface="Liberation Sans"/>
                        </a:rPr>
                        <a:t>-</a:t>
                      </a:r>
                    </a:p>
                  </a:txBody>
                  <a:tcPr marL="9525" marR="9525" marT="9525" marB="0" anchor="ctr">
                    <a:solidFill>
                      <a:srgbClr val="E6CED1"/>
                    </a:solidFill>
                  </a:tcPr>
                </a:tc>
                <a:tc>
                  <a:txBody>
                    <a:bodyPr/>
                    <a:lstStyle/>
                    <a:p>
                      <a:pPr algn="ctr" fontAlgn="b"/>
                      <a:r>
                        <a:rPr lang="fr-FR" sz="1100" b="0" i="0" u="none" strike="noStrike" dirty="0">
                          <a:solidFill>
                            <a:schemeClr val="bg2">
                              <a:lumMod val="25000"/>
                            </a:schemeClr>
                          </a:solidFill>
                          <a:effectLst/>
                          <a:latin typeface="Liberation Sans"/>
                        </a:rPr>
                        <a:t>-</a:t>
                      </a:r>
                    </a:p>
                  </a:txBody>
                  <a:tcPr marL="9525" marR="9525" marT="9525" marB="0" anchor="ctr">
                    <a:solidFill>
                      <a:srgbClr val="E6CED1"/>
                    </a:solid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solidFill>
                      <a:srgbClr val="E6CED1"/>
                    </a:solid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solidFill>
                      <a:srgbClr val="E6CED1"/>
                    </a:solidFill>
                  </a:tcPr>
                </a:tc>
                <a:extLst>
                  <a:ext uri="{0D108BD9-81ED-4DB2-BD59-A6C34878D82A}">
                    <a16:rowId xmlns:a16="http://schemas.microsoft.com/office/drawing/2014/main" val="1302365816"/>
                  </a:ext>
                </a:extLst>
              </a:tr>
            </a:tbl>
          </a:graphicData>
        </a:graphic>
      </p:graphicFrame>
    </p:spTree>
    <p:extLst>
      <p:ext uri="{BB962C8B-B14F-4D97-AF65-F5344CB8AC3E}">
        <p14:creationId xmlns:p14="http://schemas.microsoft.com/office/powerpoint/2010/main" val="1076563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 Conseil</a:t>
            </a:r>
          </a:p>
        </p:txBody>
      </p: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Chez les cadres, l’écart de 23% entre les salaires des femmes et des hommes est le résultat d’une évolution constante selon l’ancienneté. Si les femmes de moins de 26 ans ont sensiblement le même salaire que leurs homologues masculins, l’écart leur est défavorable de 6% entre 26 et 29 ans, de 23% entre 30 et 49 ans et culmine à 29% à partir de 50 ans.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Ce phénomène est identique chez les employés et les professions intermédiaires, avec cependant moins d’intensité.</a:t>
            </a:r>
          </a:p>
        </p:txBody>
      </p:sp>
      <p:sp>
        <p:nvSpPr>
          <p:cNvPr id="8" name="Rectangle 7">
            <a:extLst>
              <a:ext uri="{FF2B5EF4-FFF2-40B4-BE49-F238E27FC236}">
                <a16:creationId xmlns:a16="http://schemas.microsoft.com/office/drawing/2014/main" id="{56D1D5E6-658B-4FA2-9FCD-70944848DCB3}"/>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nombres d’ETP, par tranche d’âge, CSP et secteur. Les données de masse salariale et ETP sont issues des DADS 2017. </a:t>
            </a:r>
            <a:r>
              <a:rPr lang="fr-FR" sz="900" b="1" i="1" dirty="0">
                <a:latin typeface="Verdana" panose="020B0604030504040204" pitchFamily="34" charset="0"/>
                <a:ea typeface="Verdana" panose="020B0604030504040204" pitchFamily="34" charset="0"/>
                <a:cs typeface="Verdana" panose="020B0604030504040204" pitchFamily="34" charset="0"/>
              </a:rPr>
              <a:t>En cas de secret statistique la lettre « S » est affichée</a:t>
            </a:r>
            <a:r>
              <a:rPr lang="fr-FR" sz="900" i="1" dirty="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9" name="Tableau 8">
            <a:extLst>
              <a:ext uri="{FF2B5EF4-FFF2-40B4-BE49-F238E27FC236}">
                <a16:creationId xmlns:a16="http://schemas.microsoft.com/office/drawing/2014/main" id="{D81D50F6-5092-419A-BE34-03D267B353F9}"/>
              </a:ext>
            </a:extLst>
          </p:cNvPr>
          <p:cNvGraphicFramePr>
            <a:graphicFrameLocks noGrp="1"/>
          </p:cNvGraphicFramePr>
          <p:nvPr/>
        </p:nvGraphicFramePr>
        <p:xfrm>
          <a:off x="3043848" y="1360056"/>
          <a:ext cx="8992438" cy="5158190"/>
        </p:xfrm>
        <a:graphic>
          <a:graphicData uri="http://schemas.openxmlformats.org/drawingml/2006/table">
            <a:tbl>
              <a:tblPr firstRow="1" bandRow="1">
                <a:tableStyleId>{5C22544A-7EE6-4342-B048-85BDC9FD1C3A}</a:tableStyleId>
              </a:tblPr>
              <a:tblGrid>
                <a:gridCol w="1634988">
                  <a:extLst>
                    <a:ext uri="{9D8B030D-6E8A-4147-A177-3AD203B41FA5}">
                      <a16:colId xmlns:a16="http://schemas.microsoft.com/office/drawing/2014/main" val="1849891410"/>
                    </a:ext>
                  </a:extLst>
                </a:gridCol>
                <a:gridCol w="735745">
                  <a:extLst>
                    <a:ext uri="{9D8B030D-6E8A-4147-A177-3AD203B41FA5}">
                      <a16:colId xmlns:a16="http://schemas.microsoft.com/office/drawing/2014/main" val="1277207504"/>
                    </a:ext>
                  </a:extLst>
                </a:gridCol>
                <a:gridCol w="735745">
                  <a:extLst>
                    <a:ext uri="{9D8B030D-6E8A-4147-A177-3AD203B41FA5}">
                      <a16:colId xmlns:a16="http://schemas.microsoft.com/office/drawing/2014/main" val="2709976165"/>
                    </a:ext>
                  </a:extLst>
                </a:gridCol>
                <a:gridCol w="735745">
                  <a:extLst>
                    <a:ext uri="{9D8B030D-6E8A-4147-A177-3AD203B41FA5}">
                      <a16:colId xmlns:a16="http://schemas.microsoft.com/office/drawing/2014/main" val="1385149944"/>
                    </a:ext>
                  </a:extLst>
                </a:gridCol>
                <a:gridCol w="735745">
                  <a:extLst>
                    <a:ext uri="{9D8B030D-6E8A-4147-A177-3AD203B41FA5}">
                      <a16:colId xmlns:a16="http://schemas.microsoft.com/office/drawing/2014/main" val="2462600970"/>
                    </a:ext>
                  </a:extLst>
                </a:gridCol>
                <a:gridCol w="735745">
                  <a:extLst>
                    <a:ext uri="{9D8B030D-6E8A-4147-A177-3AD203B41FA5}">
                      <a16:colId xmlns:a16="http://schemas.microsoft.com/office/drawing/2014/main" val="1532086616"/>
                    </a:ext>
                  </a:extLst>
                </a:gridCol>
                <a:gridCol w="735745">
                  <a:extLst>
                    <a:ext uri="{9D8B030D-6E8A-4147-A177-3AD203B41FA5}">
                      <a16:colId xmlns:a16="http://schemas.microsoft.com/office/drawing/2014/main" val="2044523048"/>
                    </a:ext>
                  </a:extLst>
                </a:gridCol>
                <a:gridCol w="735745">
                  <a:extLst>
                    <a:ext uri="{9D8B030D-6E8A-4147-A177-3AD203B41FA5}">
                      <a16:colId xmlns:a16="http://schemas.microsoft.com/office/drawing/2014/main" val="3506175293"/>
                    </a:ext>
                  </a:extLst>
                </a:gridCol>
                <a:gridCol w="735745">
                  <a:extLst>
                    <a:ext uri="{9D8B030D-6E8A-4147-A177-3AD203B41FA5}">
                      <a16:colId xmlns:a16="http://schemas.microsoft.com/office/drawing/2014/main" val="2982516317"/>
                    </a:ext>
                  </a:extLst>
                </a:gridCol>
                <a:gridCol w="735745">
                  <a:extLst>
                    <a:ext uri="{9D8B030D-6E8A-4147-A177-3AD203B41FA5}">
                      <a16:colId xmlns:a16="http://schemas.microsoft.com/office/drawing/2014/main" val="2063062971"/>
                    </a:ext>
                  </a:extLst>
                </a:gridCol>
                <a:gridCol w="735745">
                  <a:extLst>
                    <a:ext uri="{9D8B030D-6E8A-4147-A177-3AD203B41FA5}">
                      <a16:colId xmlns:a16="http://schemas.microsoft.com/office/drawing/2014/main" val="1479253528"/>
                    </a:ext>
                  </a:extLst>
                </a:gridCol>
              </a:tblGrid>
              <a:tr h="849584">
                <a:tc>
                  <a:txBody>
                    <a:bodyPr/>
                    <a:lstStyle/>
                    <a:p>
                      <a:endParaRPr lang="fr-FR" dirty="0"/>
                    </a:p>
                  </a:txBody>
                  <a:tcPr>
                    <a:noFill/>
                  </a:tcPr>
                </a:tc>
                <a:tc gridSpan="2">
                  <a:txBody>
                    <a:bodyPr/>
                    <a:lstStyle/>
                    <a:p>
                      <a:pPr algn="ctr"/>
                      <a:r>
                        <a:rPr lang="fr-FR" sz="1400" b="1" dirty="0"/>
                        <a:t>Ensemble </a:t>
                      </a:r>
                    </a:p>
                    <a:p>
                      <a:pPr algn="ctr"/>
                      <a:r>
                        <a:rPr lang="fr-FR" sz="1400" b="1" dirty="0"/>
                        <a:t>salaire moyen</a:t>
                      </a:r>
                    </a:p>
                  </a:txBody>
                  <a:tcPr anchor="ctr">
                    <a:solidFill>
                      <a:srgbClr val="81091A"/>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Moins de 26 ans</a:t>
                      </a:r>
                    </a:p>
                  </a:txBody>
                  <a:tcPr anchor="ctr">
                    <a:solidFill>
                      <a:srgbClr val="81091A"/>
                    </a:solidFill>
                  </a:tcPr>
                </a:tc>
                <a:tc hMerge="1">
                  <a:txBody>
                    <a:bodyPr/>
                    <a:lstStyle/>
                    <a:p>
                      <a:endParaRPr lang="fr-FR"/>
                    </a:p>
                  </a:txBody>
                  <a:tcPr/>
                </a:tc>
                <a:tc gridSpan="2">
                  <a:txBody>
                    <a:bodyPr/>
                    <a:lstStyle/>
                    <a:p>
                      <a:pPr algn="ctr" fontAlgn="b"/>
                      <a:r>
                        <a:rPr lang="fr-FR" sz="1400" dirty="0"/>
                        <a:t>De 26 à 29 ans inclus</a:t>
                      </a:r>
                    </a:p>
                  </a:txBody>
                  <a:tcPr marL="9525" marR="9525" marT="9525" marB="0" anchor="ctr">
                    <a:solidFill>
                      <a:srgbClr val="81091A"/>
                    </a:solidFill>
                  </a:tcPr>
                </a:tc>
                <a:tc hMerge="1">
                  <a:txBody>
                    <a:bodyPr/>
                    <a:lstStyle/>
                    <a:p>
                      <a:endParaRPr lang="fr-FR"/>
                    </a:p>
                  </a:txBody>
                  <a:tcPr/>
                </a:tc>
                <a:tc gridSpan="2">
                  <a:txBody>
                    <a:bodyPr/>
                    <a:lstStyle/>
                    <a:p>
                      <a:pPr algn="ctr" fontAlgn="b"/>
                      <a:r>
                        <a:rPr lang="fr-FR" sz="1400" dirty="0"/>
                        <a:t>De 30 à 49 ans inclus</a:t>
                      </a:r>
                    </a:p>
                  </a:txBody>
                  <a:tcPr marL="9525" marR="9525" marT="9525" marB="0" anchor="ctr">
                    <a:solidFill>
                      <a:srgbClr val="81091A"/>
                    </a:solidFill>
                  </a:tcPr>
                </a:tc>
                <a:tc hMerge="1">
                  <a:txBody>
                    <a:bodyPr/>
                    <a:lstStyle/>
                    <a:p>
                      <a:endParaRPr lang="fr-FR"/>
                    </a:p>
                  </a:txBody>
                  <a:tcPr/>
                </a:tc>
                <a:tc gridSpan="2">
                  <a:txBody>
                    <a:bodyPr/>
                    <a:lstStyle/>
                    <a:p>
                      <a:pPr algn="ctr" fontAlgn="b"/>
                      <a:r>
                        <a:rPr lang="fr-FR" sz="1400" dirty="0"/>
                        <a:t>50 ans et plus</a:t>
                      </a:r>
                    </a:p>
                  </a:txBody>
                  <a:tcPr marL="9525" marR="9525" marT="9525" marB="0" anchor="ctr">
                    <a:solidFill>
                      <a:srgbClr val="81091A"/>
                    </a:solidFill>
                  </a:tcPr>
                </a:tc>
                <a:tc hMerge="1">
                  <a:txBody>
                    <a:bodyPr/>
                    <a:lstStyle/>
                    <a:p>
                      <a:endParaRPr lang="fr-FR"/>
                    </a:p>
                  </a:txBody>
                  <a:tcPr/>
                </a:tc>
                <a:extLst>
                  <a:ext uri="{0D108BD9-81ED-4DB2-BD59-A6C34878D82A}">
                    <a16:rowId xmlns:a16="http://schemas.microsoft.com/office/drawing/2014/main" val="2899527075"/>
                  </a:ext>
                </a:extLst>
              </a:tr>
              <a:tr h="478734">
                <a:tc>
                  <a:txBody>
                    <a:bodyPr/>
                    <a:lstStyle/>
                    <a:p>
                      <a:endParaRPr lang="fr-FR" dirty="0"/>
                    </a:p>
                  </a:txBody>
                  <a:tcPr anchor="ctr">
                    <a:noFill/>
                  </a:tcPr>
                </a:tc>
                <a:tc>
                  <a:txBody>
                    <a:bodyPr/>
                    <a:lstStyle/>
                    <a:p>
                      <a:pPr algn="ctr"/>
                      <a:r>
                        <a:rPr lang="fr-FR" sz="1400" b="0" dirty="0">
                          <a:solidFill>
                            <a:schemeClr val="bg2">
                              <a:lumMod val="25000"/>
                            </a:schemeClr>
                          </a:solidFill>
                        </a:rPr>
                        <a:t>H</a:t>
                      </a:r>
                    </a:p>
                  </a:txBody>
                  <a:tcPr anchor="ctr">
                    <a:solidFill>
                      <a:srgbClr val="81091A">
                        <a:alpha val="38039"/>
                      </a:srgbClr>
                    </a:solidFill>
                  </a:tcPr>
                </a:tc>
                <a:tc>
                  <a:txBody>
                    <a:bodyPr/>
                    <a:lstStyle/>
                    <a:p>
                      <a:pPr algn="ctr"/>
                      <a:r>
                        <a:rPr lang="fr-FR" sz="1400" b="0" dirty="0">
                          <a:solidFill>
                            <a:schemeClr val="bg2">
                              <a:lumMod val="25000"/>
                            </a:schemeClr>
                          </a:solidFill>
                        </a:rPr>
                        <a:t>F</a:t>
                      </a:r>
                    </a:p>
                  </a:txBody>
                  <a:tcPr anchor="ctr">
                    <a:solidFill>
                      <a:srgbClr val="81091A">
                        <a:alpha val="38039"/>
                      </a:srgbClr>
                    </a:solidFill>
                  </a:tcPr>
                </a:tc>
                <a:tc>
                  <a:txBody>
                    <a:bodyPr/>
                    <a:lstStyle/>
                    <a:p>
                      <a:pPr algn="ctr"/>
                      <a:r>
                        <a:rPr lang="fr-FR" sz="1400" dirty="0">
                          <a:solidFill>
                            <a:schemeClr val="bg2">
                              <a:lumMod val="25000"/>
                            </a:schemeClr>
                          </a:solidFill>
                        </a:rPr>
                        <a:t>H</a:t>
                      </a:r>
                    </a:p>
                  </a:txBody>
                  <a:tcPr anchor="ctr">
                    <a:solidFill>
                      <a:srgbClr val="81091A">
                        <a:alpha val="38039"/>
                      </a:srgbClr>
                    </a:solidFill>
                  </a:tcPr>
                </a:tc>
                <a:tc>
                  <a:txBody>
                    <a:bodyPr/>
                    <a:lstStyle/>
                    <a:p>
                      <a:pPr algn="ctr"/>
                      <a:r>
                        <a:rPr lang="fr-FR" sz="1400" dirty="0">
                          <a:solidFill>
                            <a:schemeClr val="bg2">
                              <a:lumMod val="25000"/>
                            </a:schemeClr>
                          </a:solidFill>
                        </a:rPr>
                        <a:t>F</a:t>
                      </a:r>
                    </a:p>
                  </a:txBody>
                  <a:tcPr anchor="ctr">
                    <a:solidFill>
                      <a:srgbClr val="81091A">
                        <a:alpha val="38039"/>
                      </a:srgbClr>
                    </a:solidFill>
                  </a:tcPr>
                </a:tc>
                <a:tc>
                  <a:txBody>
                    <a:bodyPr/>
                    <a:lstStyle/>
                    <a:p>
                      <a:pPr algn="ctr"/>
                      <a:r>
                        <a:rPr lang="fr-FR" sz="1400" dirty="0">
                          <a:solidFill>
                            <a:schemeClr val="bg2">
                              <a:lumMod val="25000"/>
                            </a:schemeClr>
                          </a:solidFill>
                        </a:rPr>
                        <a:t>H</a:t>
                      </a:r>
                    </a:p>
                  </a:txBody>
                  <a:tcPr anchor="ctr">
                    <a:solidFill>
                      <a:srgbClr val="81091A">
                        <a:alpha val="38039"/>
                      </a:srgbClr>
                    </a:solidFill>
                  </a:tcPr>
                </a:tc>
                <a:tc>
                  <a:txBody>
                    <a:bodyPr/>
                    <a:lstStyle/>
                    <a:p>
                      <a:pPr algn="ctr"/>
                      <a:r>
                        <a:rPr lang="fr-FR" sz="1400" dirty="0">
                          <a:solidFill>
                            <a:schemeClr val="bg2">
                              <a:lumMod val="25000"/>
                            </a:schemeClr>
                          </a:solidFill>
                        </a:rPr>
                        <a:t>F</a:t>
                      </a:r>
                    </a:p>
                  </a:txBody>
                  <a:tcPr anchor="ctr">
                    <a:solidFill>
                      <a:srgbClr val="81091A">
                        <a:alpha val="38039"/>
                      </a:srgbClr>
                    </a:solidFill>
                  </a:tcPr>
                </a:tc>
                <a:tc>
                  <a:txBody>
                    <a:bodyPr/>
                    <a:lstStyle/>
                    <a:p>
                      <a:pPr algn="ctr"/>
                      <a:r>
                        <a:rPr lang="fr-FR" sz="1400" dirty="0">
                          <a:solidFill>
                            <a:schemeClr val="bg2">
                              <a:lumMod val="25000"/>
                            </a:schemeClr>
                          </a:solidFill>
                        </a:rPr>
                        <a:t>H</a:t>
                      </a:r>
                    </a:p>
                  </a:txBody>
                  <a:tcPr anchor="ctr">
                    <a:solidFill>
                      <a:srgbClr val="81091A">
                        <a:alpha val="38039"/>
                      </a:srgbClr>
                    </a:solidFill>
                  </a:tcPr>
                </a:tc>
                <a:tc>
                  <a:txBody>
                    <a:bodyPr/>
                    <a:lstStyle/>
                    <a:p>
                      <a:pPr algn="ctr"/>
                      <a:r>
                        <a:rPr lang="fr-FR" sz="1400" dirty="0">
                          <a:solidFill>
                            <a:schemeClr val="bg2">
                              <a:lumMod val="25000"/>
                            </a:schemeClr>
                          </a:solidFill>
                        </a:rPr>
                        <a:t>F</a:t>
                      </a:r>
                    </a:p>
                  </a:txBody>
                  <a:tcPr anchor="ctr">
                    <a:solidFill>
                      <a:srgbClr val="81091A">
                        <a:alpha val="38039"/>
                      </a:srgbClr>
                    </a:solidFill>
                  </a:tcPr>
                </a:tc>
                <a:tc>
                  <a:txBody>
                    <a:bodyPr/>
                    <a:lstStyle/>
                    <a:p>
                      <a:pPr algn="ctr"/>
                      <a:r>
                        <a:rPr lang="fr-FR" sz="1400" dirty="0">
                          <a:solidFill>
                            <a:schemeClr val="bg2">
                              <a:lumMod val="25000"/>
                            </a:schemeClr>
                          </a:solidFill>
                        </a:rPr>
                        <a:t>H</a:t>
                      </a:r>
                    </a:p>
                  </a:txBody>
                  <a:tcPr anchor="ctr">
                    <a:solidFill>
                      <a:srgbClr val="81091A">
                        <a:alpha val="38039"/>
                      </a:srgbClr>
                    </a:solidFill>
                  </a:tcPr>
                </a:tc>
                <a:tc>
                  <a:txBody>
                    <a:bodyPr/>
                    <a:lstStyle/>
                    <a:p>
                      <a:pPr algn="ctr"/>
                      <a:r>
                        <a:rPr lang="fr-FR" sz="1400" dirty="0">
                          <a:solidFill>
                            <a:schemeClr val="bg2">
                              <a:lumMod val="25000"/>
                            </a:schemeClr>
                          </a:solidFill>
                        </a:rPr>
                        <a:t>F</a:t>
                      </a:r>
                    </a:p>
                  </a:txBody>
                  <a:tcPr anchor="ctr">
                    <a:solidFill>
                      <a:srgbClr val="81091A">
                        <a:alpha val="38039"/>
                      </a:srgbClr>
                    </a:solidFill>
                  </a:tcPr>
                </a:tc>
                <a:extLst>
                  <a:ext uri="{0D108BD9-81ED-4DB2-BD59-A6C34878D82A}">
                    <a16:rowId xmlns:a16="http://schemas.microsoft.com/office/drawing/2014/main" val="1290978504"/>
                  </a:ext>
                </a:extLst>
              </a:tr>
              <a:tr h="478734">
                <a:tc>
                  <a:txBody>
                    <a:bodyPr/>
                    <a:lstStyle/>
                    <a:p>
                      <a:r>
                        <a:rPr lang="fr-FR" sz="1600" dirty="0">
                          <a:solidFill>
                            <a:schemeClr val="bg1"/>
                          </a:solidFill>
                        </a:rPr>
                        <a:t>Cadres</a:t>
                      </a:r>
                      <a:endParaRPr lang="fr-FR" dirty="0">
                        <a:solidFill>
                          <a:schemeClr val="bg1"/>
                        </a:solidFill>
                      </a:endParaRPr>
                    </a:p>
                  </a:txBody>
                  <a:tcPr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4 941€</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3 794€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2 312€</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2 328€</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3 083€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2 909€</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5 349€</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4 116€</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6 613€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4 703€</a:t>
                      </a:r>
                    </a:p>
                  </a:txBody>
                  <a:tcPr marL="9525" marR="9525" marT="9525" marB="0" anchor="ctr">
                    <a:solidFill>
                      <a:srgbClr val="81091A"/>
                    </a:solidFill>
                  </a:tcPr>
                </a:tc>
                <a:extLst>
                  <a:ext uri="{0D108BD9-81ED-4DB2-BD59-A6C34878D82A}">
                    <a16:rowId xmlns:a16="http://schemas.microsoft.com/office/drawing/2014/main" val="1743405601"/>
                  </a:ext>
                </a:extLst>
              </a:tr>
              <a:tr h="478734">
                <a:tc>
                  <a:txBody>
                    <a:bodyPr/>
                    <a:lstStyle/>
                    <a:p>
                      <a:r>
                        <a:rPr lang="fr-FR" sz="1100" dirty="0">
                          <a:solidFill>
                            <a:schemeClr val="bg2">
                              <a:lumMod val="25000"/>
                            </a:schemeClr>
                          </a:solidFill>
                        </a:rPr>
                        <a:t>Écarts F/H %</a:t>
                      </a:r>
                    </a:p>
                  </a:txBody>
                  <a:tcPr anchor="ctr">
                    <a:solidFill>
                      <a:srgbClr val="81091A">
                        <a:alpha val="38039"/>
                      </a:srgbClr>
                    </a:solidFill>
                  </a:tcPr>
                </a:tc>
                <a:tc gridSpan="2">
                  <a:txBody>
                    <a:bodyPr/>
                    <a:lstStyle/>
                    <a:p>
                      <a:pPr algn="ctr"/>
                      <a:r>
                        <a:rPr lang="fr-FR" sz="1100" b="0" i="0" u="none" strike="noStrike" kern="1200" dirty="0">
                          <a:solidFill>
                            <a:schemeClr val="bg2">
                              <a:lumMod val="25000"/>
                            </a:schemeClr>
                          </a:solidFill>
                          <a:effectLst/>
                          <a:latin typeface="Liberation Sans"/>
                          <a:ea typeface="+mn-ea"/>
                          <a:cs typeface="+mn-cs"/>
                        </a:rPr>
                        <a:t>-23%</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dirty="0">
                          <a:solidFill>
                            <a:schemeClr val="bg2">
                              <a:lumMod val="25000"/>
                            </a:schemeClr>
                          </a:solidFill>
                          <a:latin typeface="+mn-lt"/>
                        </a:rPr>
                        <a:t>1%</a:t>
                      </a:r>
                    </a:p>
                  </a:txBody>
                  <a:tcPr anchor="ctr">
                    <a:solidFill>
                      <a:srgbClr val="81091A">
                        <a:alpha val="38039"/>
                      </a:srgbClr>
                    </a:solidFill>
                  </a:tcPr>
                </a:tc>
                <a:tc hMerge="1">
                  <a:txBody>
                    <a:bodyPr/>
                    <a:lstStyle/>
                    <a:p>
                      <a:endParaRPr lang="fr-FR" dirty="0"/>
                    </a:p>
                  </a:txBody>
                  <a:tcPr/>
                </a:tc>
                <a:tc gridSpan="2">
                  <a:txBody>
                    <a:bodyPr/>
                    <a:lstStyle/>
                    <a:p>
                      <a:pPr algn="ctr"/>
                      <a:r>
                        <a:rPr lang="fr-FR" sz="1100" b="0" dirty="0">
                          <a:solidFill>
                            <a:schemeClr val="bg2">
                              <a:lumMod val="25000"/>
                            </a:schemeClr>
                          </a:solidFill>
                          <a:latin typeface="+mn-lt"/>
                        </a:rPr>
                        <a:t>-6%</a:t>
                      </a:r>
                    </a:p>
                  </a:txBody>
                  <a:tcPr anchor="ctr">
                    <a:solidFill>
                      <a:srgbClr val="81091A">
                        <a:alpha val="38039"/>
                      </a:srgbClr>
                    </a:solidFill>
                  </a:tcPr>
                </a:tc>
                <a:tc hMerge="1">
                  <a:txBody>
                    <a:bodyPr/>
                    <a:lstStyle/>
                    <a:p>
                      <a:endParaRPr lang="fr-FR" dirty="0"/>
                    </a:p>
                  </a:txBody>
                  <a:tcPr/>
                </a:tc>
                <a:tc gridSpan="2">
                  <a:txBody>
                    <a:bodyPr/>
                    <a:lstStyle/>
                    <a:p>
                      <a:pPr algn="ctr" fontAlgn="b"/>
                      <a:r>
                        <a:rPr lang="fr-FR" sz="1100" b="0" i="0" u="none" strike="noStrike" dirty="0">
                          <a:solidFill>
                            <a:schemeClr val="bg2">
                              <a:lumMod val="25000"/>
                            </a:schemeClr>
                          </a:solidFill>
                          <a:effectLst/>
                          <a:latin typeface="+mn-lt"/>
                        </a:rPr>
                        <a:t>-23%</a:t>
                      </a:r>
                    </a:p>
                  </a:txBody>
                  <a:tcPr marL="9525" marR="9525" marT="9525" marB="0" anchor="ctr">
                    <a:solidFill>
                      <a:srgbClr val="81091A">
                        <a:alpha val="38039"/>
                      </a:srgbClr>
                    </a:solidFill>
                  </a:tcPr>
                </a:tc>
                <a:tc hMerge="1">
                  <a:txBody>
                    <a:bodyPr/>
                    <a:lstStyle/>
                    <a:p>
                      <a:pPr algn="l" fontAlgn="b"/>
                      <a:endParaRPr lang="fr-FR" sz="1100" b="0" i="0" u="none" strike="noStrike" dirty="0">
                        <a:solidFill>
                          <a:srgbClr val="000000"/>
                        </a:solidFill>
                        <a:effectLst/>
                        <a:latin typeface="Liberation Sans"/>
                      </a:endParaRPr>
                    </a:p>
                  </a:txBody>
                  <a:tcPr marL="9525" marR="9525" marT="9525" marB="0" anchor="b"/>
                </a:tc>
                <a:tc gridSpan="2">
                  <a:txBody>
                    <a:bodyPr/>
                    <a:lstStyle/>
                    <a:p>
                      <a:pPr algn="ctr"/>
                      <a:r>
                        <a:rPr lang="fr-FR" sz="1100" b="0" dirty="0">
                          <a:solidFill>
                            <a:schemeClr val="bg2">
                              <a:lumMod val="25000"/>
                            </a:schemeClr>
                          </a:solidFill>
                          <a:latin typeface="+mn-lt"/>
                        </a:rPr>
                        <a:t>-29%</a:t>
                      </a:r>
                    </a:p>
                  </a:txBody>
                  <a:tcPr anchor="ctr">
                    <a:solidFill>
                      <a:srgbClr val="81091A">
                        <a:alpha val="38039"/>
                      </a:srgbClr>
                    </a:solidFill>
                  </a:tcPr>
                </a:tc>
                <a:tc hMerge="1">
                  <a:txBody>
                    <a:bodyPr/>
                    <a:lstStyle/>
                    <a:p>
                      <a:endParaRPr lang="fr-FR" dirty="0"/>
                    </a:p>
                  </a:txBody>
                  <a:tcPr/>
                </a:tc>
                <a:extLst>
                  <a:ext uri="{0D108BD9-81ED-4DB2-BD59-A6C34878D82A}">
                    <a16:rowId xmlns:a16="http://schemas.microsoft.com/office/drawing/2014/main" val="1538266662"/>
                  </a:ext>
                </a:extLst>
              </a:tr>
              <a:tr h="478734">
                <a:tc>
                  <a:txBody>
                    <a:bodyPr/>
                    <a:lstStyle/>
                    <a:p>
                      <a:r>
                        <a:rPr lang="fr-FR" sz="1600" dirty="0">
                          <a:solidFill>
                            <a:schemeClr val="bg1"/>
                          </a:solidFill>
                        </a:rPr>
                        <a:t>Prof. Inter.</a:t>
                      </a:r>
                    </a:p>
                  </a:txBody>
                  <a:tcPr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2 324€</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2 173€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1 553€</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1 562€</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2 104€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1 979€</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2 514€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2 306€</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2 650€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2 399€</a:t>
                      </a:r>
                    </a:p>
                  </a:txBody>
                  <a:tcPr marL="9525" marR="9525" marT="9525" marB="0" anchor="ctr">
                    <a:solidFill>
                      <a:srgbClr val="81091A"/>
                    </a:solidFill>
                  </a:tcPr>
                </a:tc>
                <a:extLst>
                  <a:ext uri="{0D108BD9-81ED-4DB2-BD59-A6C34878D82A}">
                    <a16:rowId xmlns:a16="http://schemas.microsoft.com/office/drawing/2014/main" val="2591993981"/>
                  </a:ext>
                </a:extLst>
              </a:tr>
              <a:tr h="478734">
                <a:tc>
                  <a:txBody>
                    <a:bodyPr/>
                    <a:lstStyle/>
                    <a:p>
                      <a:r>
                        <a:rPr lang="fr-FR" sz="1100" dirty="0">
                          <a:solidFill>
                            <a:schemeClr val="bg2">
                              <a:lumMod val="25000"/>
                            </a:schemeClr>
                          </a:solidFill>
                        </a:rPr>
                        <a:t>Écarts F/H %</a:t>
                      </a:r>
                    </a:p>
                  </a:txBody>
                  <a:tcPr anchor="ctr">
                    <a:solidFill>
                      <a:srgbClr val="81091A">
                        <a:alpha val="38039"/>
                      </a:srgbClr>
                    </a:solidFill>
                  </a:tcPr>
                </a:tc>
                <a:tc gridSpan="2">
                  <a:txBody>
                    <a:bodyPr/>
                    <a:lstStyle/>
                    <a:p>
                      <a:pPr algn="ctr"/>
                      <a:r>
                        <a:rPr lang="fr-FR" sz="1100" b="0" i="0" u="none" strike="noStrike" kern="1200" dirty="0">
                          <a:solidFill>
                            <a:schemeClr val="bg2">
                              <a:lumMod val="25000"/>
                            </a:schemeClr>
                          </a:solidFill>
                          <a:effectLst/>
                          <a:latin typeface="Liberation Sans"/>
                          <a:ea typeface="+mn-ea"/>
                          <a:cs typeface="+mn-cs"/>
                        </a:rPr>
                        <a:t>-6%</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-6%</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-8%</a:t>
                      </a:r>
                    </a:p>
                  </a:txBody>
                  <a:tcPr marL="9525" marR="9525" marT="9525" marB="0" anchor="ctr">
                    <a:solidFill>
                      <a:srgbClr val="81091A">
                        <a:alpha val="38039"/>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-9%</a:t>
                      </a:r>
                    </a:p>
                  </a:txBody>
                  <a:tcPr anchor="ctr">
                    <a:solidFill>
                      <a:srgbClr val="81091A">
                        <a:alpha val="38039"/>
                      </a:srgbClr>
                    </a:solidFill>
                  </a:tcPr>
                </a:tc>
                <a:tc hMerge="1">
                  <a:txBody>
                    <a:bodyPr/>
                    <a:lstStyle/>
                    <a:p>
                      <a:endParaRPr lang="fr-FR" dirty="0">
                        <a:latin typeface="+mn-lt"/>
                      </a:endParaRPr>
                    </a:p>
                  </a:txBody>
                  <a:tcPr/>
                </a:tc>
                <a:extLst>
                  <a:ext uri="{0D108BD9-81ED-4DB2-BD59-A6C34878D82A}">
                    <a16:rowId xmlns:a16="http://schemas.microsoft.com/office/drawing/2014/main" val="3841113909"/>
                  </a:ext>
                </a:extLst>
              </a:tr>
              <a:tr h="478734">
                <a:tc>
                  <a:txBody>
                    <a:bodyPr/>
                    <a:lstStyle/>
                    <a:p>
                      <a:r>
                        <a:rPr lang="fr-FR" sz="1600" dirty="0">
                          <a:solidFill>
                            <a:schemeClr val="bg1"/>
                          </a:solidFill>
                        </a:rPr>
                        <a:t>Employés</a:t>
                      </a:r>
                      <a:endParaRPr lang="fr-FR" dirty="0">
                        <a:solidFill>
                          <a:schemeClr val="bg1"/>
                        </a:solidFill>
                      </a:endParaRPr>
                    </a:p>
                  </a:txBody>
                  <a:tcPr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2 377€</a:t>
                      </a:r>
                    </a:p>
                  </a:txBody>
                  <a:tcPr marL="9525" marR="9525" marT="9525" marB="0" anchor="ctr">
                    <a:solidFill>
                      <a:srgbClr val="81091A"/>
                    </a:solidFill>
                  </a:tcPr>
                </a:tc>
                <a:tc>
                  <a:txBody>
                    <a:bodyPr/>
                    <a:lstStyle/>
                    <a:p>
                      <a:pPr algn="ctr"/>
                      <a:r>
                        <a:rPr lang="fr-FR" sz="1100" b="0" i="0" u="none" strike="noStrike" kern="1200" dirty="0">
                          <a:solidFill>
                            <a:schemeClr val="bg1"/>
                          </a:solidFill>
                          <a:effectLst/>
                          <a:latin typeface="Liberation Sans"/>
                          <a:ea typeface="+mn-ea"/>
                          <a:cs typeface="+mn-cs"/>
                        </a:rPr>
                        <a:t>1 901€</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1 428€</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1 438€</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1 994€</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1 856€</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2 840€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2 020€</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2 575€</a:t>
                      </a:r>
                    </a:p>
                  </a:txBody>
                  <a:tcPr marL="9525" marR="9525" marT="9525" marB="0" anchor="ctr">
                    <a:solidFill>
                      <a:srgbClr val="81091A"/>
                    </a:solidFill>
                  </a:tcPr>
                </a:tc>
                <a:tc>
                  <a:txBody>
                    <a:bodyPr/>
                    <a:lstStyle/>
                    <a:p>
                      <a:pPr algn="ctr" fontAlgn="b"/>
                      <a:r>
                        <a:rPr lang="fr-FR" sz="1100" b="0" i="0" u="none" strike="noStrike" dirty="0">
                          <a:solidFill>
                            <a:schemeClr val="bg1"/>
                          </a:solidFill>
                          <a:effectLst/>
                          <a:latin typeface="Liberation Sans"/>
                        </a:rPr>
                        <a:t>1 977€</a:t>
                      </a:r>
                    </a:p>
                  </a:txBody>
                  <a:tcPr marL="9525" marR="9525" marT="9525" marB="0" anchor="ctr">
                    <a:solidFill>
                      <a:srgbClr val="81091A"/>
                    </a:solidFill>
                  </a:tcPr>
                </a:tc>
                <a:extLst>
                  <a:ext uri="{0D108BD9-81ED-4DB2-BD59-A6C34878D82A}">
                    <a16:rowId xmlns:a16="http://schemas.microsoft.com/office/drawing/2014/main" val="870722806"/>
                  </a:ext>
                </a:extLst>
              </a:tr>
              <a:tr h="478734">
                <a:tc>
                  <a:txBody>
                    <a:bodyPr/>
                    <a:lstStyle/>
                    <a:p>
                      <a:r>
                        <a:rPr lang="fr-FR" sz="1100" dirty="0">
                          <a:solidFill>
                            <a:schemeClr val="bg2">
                              <a:lumMod val="25000"/>
                            </a:schemeClr>
                          </a:solidFill>
                        </a:rPr>
                        <a:t>Écarts F/H %</a:t>
                      </a:r>
                    </a:p>
                  </a:txBody>
                  <a:tcPr anchor="ctr">
                    <a:solidFill>
                      <a:srgbClr val="81091A">
                        <a:alpha val="38039"/>
                      </a:srgbClr>
                    </a:solidFill>
                  </a:tcPr>
                </a:tc>
                <a:tc gridSpan="2">
                  <a:txBody>
                    <a:bodyPr/>
                    <a:lstStyle/>
                    <a:p>
                      <a:pPr algn="ctr"/>
                      <a:r>
                        <a:rPr lang="fr-FR" sz="1100" b="0" i="0" u="none" strike="noStrike" kern="1200" dirty="0">
                          <a:solidFill>
                            <a:schemeClr val="bg2">
                              <a:lumMod val="25000"/>
                            </a:schemeClr>
                          </a:solidFill>
                          <a:effectLst/>
                          <a:latin typeface="Liberation Sans"/>
                          <a:ea typeface="+mn-ea"/>
                          <a:cs typeface="+mn-cs"/>
                        </a:rPr>
                        <a:t>-20%</a:t>
                      </a:r>
                    </a:p>
                  </a:txBody>
                  <a:tcPr marL="9525" marR="9525" marT="9525" marB="0" anchor="ctr">
                    <a:solidFill>
                      <a:srgbClr val="81091A">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1%</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-7%</a:t>
                      </a:r>
                    </a:p>
                  </a:txBody>
                  <a:tcPr anchor="ctr">
                    <a:solidFill>
                      <a:srgbClr val="81091A">
                        <a:alpha val="38039"/>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-29%</a:t>
                      </a:r>
                    </a:p>
                  </a:txBody>
                  <a:tcPr marL="9525" marR="9525" marT="9525" marB="0" anchor="ctr">
                    <a:solidFill>
                      <a:srgbClr val="81091A">
                        <a:alpha val="38039"/>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-23%</a:t>
                      </a:r>
                    </a:p>
                  </a:txBody>
                  <a:tcPr anchor="ctr">
                    <a:solidFill>
                      <a:srgbClr val="81091A">
                        <a:alpha val="38039"/>
                      </a:srgbClr>
                    </a:solidFill>
                  </a:tcPr>
                </a:tc>
                <a:tc hMerge="1">
                  <a:txBody>
                    <a:bodyPr/>
                    <a:lstStyle/>
                    <a:p>
                      <a:endParaRPr lang="fr-FR" dirty="0">
                        <a:latin typeface="+mn-lt"/>
                      </a:endParaRPr>
                    </a:p>
                  </a:txBody>
                  <a:tcPr/>
                </a:tc>
                <a:extLst>
                  <a:ext uri="{0D108BD9-81ED-4DB2-BD59-A6C34878D82A}">
                    <a16:rowId xmlns:a16="http://schemas.microsoft.com/office/drawing/2014/main" val="2391575956"/>
                  </a:ext>
                </a:extLst>
              </a:tr>
              <a:tr h="478734">
                <a:tc>
                  <a:txBody>
                    <a:bodyPr/>
                    <a:lstStyle/>
                    <a:p>
                      <a:r>
                        <a:rPr lang="fr-FR" sz="1600" dirty="0">
                          <a:solidFill>
                            <a:schemeClr val="bg1"/>
                          </a:solidFill>
                        </a:rPr>
                        <a:t>Ouvriers</a:t>
                      </a:r>
                      <a:r>
                        <a:rPr lang="fr-FR" dirty="0">
                          <a:solidFill>
                            <a:schemeClr val="bg1"/>
                          </a:solidFill>
                        </a:rPr>
                        <a:t> </a:t>
                      </a:r>
                    </a:p>
                  </a:txBody>
                  <a:tcPr anchor="ctr">
                    <a:solidFill>
                      <a:srgbClr val="81091A"/>
                    </a:solid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tc>
                  <a:txBody>
                    <a:bodyPr/>
                    <a:lstStyle/>
                    <a:p>
                      <a:pPr algn="ctr" fontAlgn="b"/>
                      <a:r>
                        <a:rPr lang="fr-FR" sz="1100" b="0" i="0" u="none" strike="noStrike" dirty="0">
                          <a:solidFill>
                            <a:schemeClr val="bg2">
                              <a:lumMod val="25000"/>
                            </a:schemeClr>
                          </a:solidFill>
                          <a:effectLst/>
                          <a:latin typeface="Liberation Sans"/>
                        </a:rPr>
                        <a:t>s</a:t>
                      </a:r>
                    </a:p>
                  </a:txBody>
                  <a:tcPr marL="9525" marR="9525" marT="9525" marB="0" anchor="ctr">
                    <a:pattFill prst="dkDnDiag">
                      <a:fgClr>
                        <a:srgbClr val="81091A"/>
                      </a:fgClr>
                      <a:bgClr>
                        <a:schemeClr val="bg1"/>
                      </a:bgClr>
                    </a:pattFill>
                  </a:tcPr>
                </a:tc>
                <a:extLst>
                  <a:ext uri="{0D108BD9-81ED-4DB2-BD59-A6C34878D82A}">
                    <a16:rowId xmlns:a16="http://schemas.microsoft.com/office/drawing/2014/main" val="4073977991"/>
                  </a:ext>
                </a:extLst>
              </a:tr>
              <a:tr h="478734">
                <a:tc>
                  <a:txBody>
                    <a:bodyPr/>
                    <a:lstStyle/>
                    <a:p>
                      <a:r>
                        <a:rPr lang="fr-FR" sz="1100" dirty="0">
                          <a:solidFill>
                            <a:schemeClr val="bg2">
                              <a:lumMod val="25000"/>
                            </a:schemeClr>
                          </a:solidFill>
                        </a:rPr>
                        <a:t>Écarts F/H %</a:t>
                      </a:r>
                    </a:p>
                  </a:txBody>
                  <a:tcPr anchor="ctr">
                    <a:solidFill>
                      <a:srgbClr val="81091A">
                        <a:alpha val="38039"/>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s</a:t>
                      </a:r>
                    </a:p>
                  </a:txBody>
                  <a:tcPr anchor="ctr">
                    <a:pattFill prst="ltDnDiag">
                      <a:fgClr>
                        <a:srgbClr val="81091A"/>
                      </a:fgClr>
                      <a:bgClr>
                        <a:schemeClr val="bg1"/>
                      </a:bgClr>
                    </a:pattFill>
                  </a:tcPr>
                </a:tc>
                <a:tc hMerge="1">
                  <a:txBody>
                    <a:bodyPr/>
                    <a:lstStyle/>
                    <a:p>
                      <a:pPr algn="ctr"/>
                      <a:endParaRPr lang="fr-FR" dirty="0">
                        <a:latin typeface="+mn-lt"/>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s</a:t>
                      </a:r>
                    </a:p>
                  </a:txBody>
                  <a:tcPr anchor="ctr">
                    <a:pattFill prst="ltDnDiag">
                      <a:fgClr>
                        <a:srgbClr val="81091A"/>
                      </a:fgClr>
                      <a:bgClr>
                        <a:schemeClr val="bg1"/>
                      </a:bgClr>
                    </a:patt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s</a:t>
                      </a:r>
                    </a:p>
                  </a:txBody>
                  <a:tcPr anchor="ctr">
                    <a:pattFill prst="ltDnDiag">
                      <a:fgClr>
                        <a:srgbClr val="81091A"/>
                      </a:fgClr>
                      <a:bgClr>
                        <a:schemeClr val="bg1"/>
                      </a:bgClr>
                    </a:pattFill>
                  </a:tcPr>
                </a:tc>
                <a:tc hMerge="1">
                  <a:txBody>
                    <a:bodyPr/>
                    <a:lstStyle/>
                    <a:p>
                      <a:pPr algn="ctr"/>
                      <a:endParaRPr lang="fr-FR" dirty="0">
                        <a:latin typeface="+mn-lt"/>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s</a:t>
                      </a:r>
                    </a:p>
                  </a:txBody>
                  <a:tcPr marL="9525" marR="9525" marT="9525" marB="0" anchor="ctr">
                    <a:pattFill prst="ltDnDiag">
                      <a:fgClr>
                        <a:srgbClr val="81091A"/>
                      </a:fgClr>
                      <a:bgClr>
                        <a:schemeClr val="bg1"/>
                      </a:bgClr>
                    </a:pattFill>
                  </a:tcPr>
                </a:tc>
                <a:tc hMerge="1">
                  <a:txBody>
                    <a:bodyPr/>
                    <a:lstStyle/>
                    <a:p>
                      <a:pPr algn="ctr" fontAlgn="b"/>
                      <a:endParaRPr lang="fr-FR" sz="1100" b="0" i="0" u="none" strike="noStrike" dirty="0">
                        <a:solidFill>
                          <a:srgbClr val="000000"/>
                        </a:solidFill>
                        <a:effectLst/>
                        <a:latin typeface="+mn-lt"/>
                      </a:endParaRPr>
                    </a:p>
                  </a:txBody>
                  <a:tcPr marL="9525" marR="9525" marT="9525" marB="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s</a:t>
                      </a:r>
                    </a:p>
                  </a:txBody>
                  <a:tcPr anchor="ctr">
                    <a:pattFill prst="ltDnDiag">
                      <a:fgClr>
                        <a:srgbClr val="81091A"/>
                      </a:fgClr>
                      <a:bgClr>
                        <a:schemeClr val="bg1"/>
                      </a:bgClr>
                    </a:pattFill>
                  </a:tcPr>
                </a:tc>
                <a:tc hMerge="1">
                  <a:txBody>
                    <a:bodyPr/>
                    <a:lstStyle/>
                    <a:p>
                      <a:pPr algn="ctr"/>
                      <a:endParaRPr lang="fr-FR" dirty="0">
                        <a:latin typeface="+mn-lt"/>
                      </a:endParaRPr>
                    </a:p>
                  </a:txBody>
                  <a:tcPr anchor="ctr">
                    <a:noFill/>
                  </a:tcPr>
                </a:tc>
                <a:extLst>
                  <a:ext uri="{0D108BD9-81ED-4DB2-BD59-A6C34878D82A}">
                    <a16:rowId xmlns:a16="http://schemas.microsoft.com/office/drawing/2014/main" val="18017086"/>
                  </a:ext>
                </a:extLst>
              </a:tr>
            </a:tbl>
          </a:graphicData>
        </a:graphic>
      </p:graphicFrame>
    </p:spTree>
    <p:extLst>
      <p:ext uri="{BB962C8B-B14F-4D97-AF65-F5344CB8AC3E}">
        <p14:creationId xmlns:p14="http://schemas.microsoft.com/office/powerpoint/2010/main" val="227207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 Evènement</a:t>
            </a:r>
          </a:p>
        </p:txBody>
      </p:sp>
      <p:sp>
        <p:nvSpPr>
          <p:cNvPr id="17" name="Rectangle 16">
            <a:extLst>
              <a:ext uri="{FF2B5EF4-FFF2-40B4-BE49-F238E27FC236}">
                <a16:creationId xmlns:a16="http://schemas.microsoft.com/office/drawing/2014/main" id="{B7FD165B-F6A4-4BB0-94BE-9EA616D92A43}"/>
              </a:ext>
            </a:extLst>
          </p:cNvPr>
          <p:cNvSpPr/>
          <p:nvPr/>
        </p:nvSpPr>
        <p:spPr>
          <a:xfrm>
            <a:off x="6100537" y="1321502"/>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Les écarts de salaires entre les hommes et les femmes sont les plus élevés chez les cadres, avec 17% en 2016 et 16% en 2017. En 2017, l’écart est de 1% chez les professions intermédiaires et de 8% chez les employés.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Chez les cadres, l’évolution salariale entre 2016 et 2017 est légèrement plus favorable aux femmes avec 3% contre 2% chez les hommes.</a:t>
            </a:r>
          </a:p>
        </p:txBody>
      </p:sp>
      <p:sp>
        <p:nvSpPr>
          <p:cNvPr id="9" name="Rectangle 8">
            <a:extLst>
              <a:ext uri="{FF2B5EF4-FFF2-40B4-BE49-F238E27FC236}">
                <a16:creationId xmlns:a16="http://schemas.microsoft.com/office/drawing/2014/main" id="{4B8875C0-61BB-48A3-9A8F-7164F3B38D8A}"/>
              </a:ext>
            </a:extLst>
          </p:cNvPr>
          <p:cNvSpPr/>
          <p:nvPr/>
        </p:nvSpPr>
        <p:spPr>
          <a:xfrm>
            <a:off x="3214827" y="6488668"/>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nombres d’ETP, par tranche d’âge, CSP et secteur. Les données de masse salariale et ETP sont issues des DADS 2017. </a:t>
            </a:r>
            <a:r>
              <a:rPr lang="fr-FR" sz="900" b="1" i="1" dirty="0">
                <a:latin typeface="Verdana" panose="020B0604030504040204" pitchFamily="34" charset="0"/>
                <a:ea typeface="Verdana" panose="020B0604030504040204" pitchFamily="34" charset="0"/>
                <a:cs typeface="Verdana" panose="020B0604030504040204" pitchFamily="34" charset="0"/>
              </a:rPr>
              <a:t>En cas de secret statistique la lettre « s » est affichée</a:t>
            </a:r>
            <a:r>
              <a:rPr lang="fr-FR" sz="900" i="1" dirty="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11" name="Tableau 10">
            <a:extLst>
              <a:ext uri="{FF2B5EF4-FFF2-40B4-BE49-F238E27FC236}">
                <a16:creationId xmlns:a16="http://schemas.microsoft.com/office/drawing/2014/main" id="{A821846F-E97F-46EB-B930-ABD2AD9FDCD5}"/>
              </a:ext>
            </a:extLst>
          </p:cNvPr>
          <p:cNvGraphicFramePr>
            <a:graphicFrameLocks noGrp="1"/>
          </p:cNvGraphicFramePr>
          <p:nvPr>
            <p:extLst>
              <p:ext uri="{D42A27DB-BD31-4B8C-83A1-F6EECF244321}">
                <p14:modId xmlns:p14="http://schemas.microsoft.com/office/powerpoint/2010/main" val="841478705"/>
              </p:ext>
            </p:extLst>
          </p:nvPr>
        </p:nvGraphicFramePr>
        <p:xfrm>
          <a:off x="3214826" y="1321502"/>
          <a:ext cx="8436034" cy="5148991"/>
        </p:xfrm>
        <a:graphic>
          <a:graphicData uri="http://schemas.openxmlformats.org/drawingml/2006/table">
            <a:tbl>
              <a:tblPr firstRow="1" bandRow="1">
                <a:tableStyleId>{5C22544A-7EE6-4342-B048-85BDC9FD1C3A}</a:tableStyleId>
              </a:tblPr>
              <a:tblGrid>
                <a:gridCol w="3261482">
                  <a:extLst>
                    <a:ext uri="{9D8B030D-6E8A-4147-A177-3AD203B41FA5}">
                      <a16:colId xmlns:a16="http://schemas.microsoft.com/office/drawing/2014/main" val="1849891410"/>
                    </a:ext>
                  </a:extLst>
                </a:gridCol>
                <a:gridCol w="1293638">
                  <a:extLst>
                    <a:ext uri="{9D8B030D-6E8A-4147-A177-3AD203B41FA5}">
                      <a16:colId xmlns:a16="http://schemas.microsoft.com/office/drawing/2014/main" val="1385149944"/>
                    </a:ext>
                  </a:extLst>
                </a:gridCol>
                <a:gridCol w="1293638">
                  <a:extLst>
                    <a:ext uri="{9D8B030D-6E8A-4147-A177-3AD203B41FA5}">
                      <a16:colId xmlns:a16="http://schemas.microsoft.com/office/drawing/2014/main" val="2462600970"/>
                    </a:ext>
                  </a:extLst>
                </a:gridCol>
                <a:gridCol w="1293638">
                  <a:extLst>
                    <a:ext uri="{9D8B030D-6E8A-4147-A177-3AD203B41FA5}">
                      <a16:colId xmlns:a16="http://schemas.microsoft.com/office/drawing/2014/main" val="1532086616"/>
                    </a:ext>
                  </a:extLst>
                </a:gridCol>
                <a:gridCol w="1293638">
                  <a:extLst>
                    <a:ext uri="{9D8B030D-6E8A-4147-A177-3AD203B41FA5}">
                      <a16:colId xmlns:a16="http://schemas.microsoft.com/office/drawing/2014/main" val="2044523048"/>
                    </a:ext>
                  </a:extLst>
                </a:gridCol>
              </a:tblGrid>
              <a:tr h="647945">
                <a:tc>
                  <a:txBody>
                    <a:bodyPr/>
                    <a:lstStyle/>
                    <a:p>
                      <a:endParaRPr lang="fr-FR" dirty="0">
                        <a:latin typeface="+mn-lt"/>
                      </a:endParaRPr>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mn-lt"/>
                        </a:rPr>
                        <a:t>2016</a:t>
                      </a:r>
                    </a:p>
                  </a:txBody>
                  <a:tcPr anchor="ctr">
                    <a:solidFill>
                      <a:srgbClr val="D57800"/>
                    </a:solidFill>
                  </a:tcPr>
                </a:tc>
                <a:tc hMerge="1">
                  <a:txBody>
                    <a:bodyPr/>
                    <a:lstStyle/>
                    <a:p>
                      <a:endParaRPr lang="fr-FR"/>
                    </a:p>
                  </a:txBody>
                  <a:tcPr/>
                </a:tc>
                <a:tc gridSpan="2">
                  <a:txBody>
                    <a:bodyPr/>
                    <a:lstStyle/>
                    <a:p>
                      <a:pPr algn="ctr" fontAlgn="b"/>
                      <a:r>
                        <a:rPr lang="fr-FR" sz="1600" b="1" kern="1200" dirty="0">
                          <a:solidFill>
                            <a:schemeClr val="lt1"/>
                          </a:solidFill>
                          <a:latin typeface="+mn-lt"/>
                          <a:ea typeface="+mn-ea"/>
                          <a:cs typeface="+mn-cs"/>
                        </a:rPr>
                        <a:t>2017</a:t>
                      </a:r>
                    </a:p>
                  </a:txBody>
                  <a:tcPr marL="9525" marR="9525" marT="9525" marB="0" anchor="ctr">
                    <a:solidFill>
                      <a:srgbClr val="D57800"/>
                    </a:solidFill>
                  </a:tcPr>
                </a:tc>
                <a:tc hMerge="1">
                  <a:txBody>
                    <a:bodyPr/>
                    <a:lstStyle/>
                    <a:p>
                      <a:endParaRPr lang="fr-FR"/>
                    </a:p>
                  </a:txBody>
                  <a:tcPr/>
                </a:tc>
                <a:extLst>
                  <a:ext uri="{0D108BD9-81ED-4DB2-BD59-A6C34878D82A}">
                    <a16:rowId xmlns:a16="http://schemas.microsoft.com/office/drawing/2014/main" val="2899527075"/>
                  </a:ext>
                </a:extLst>
              </a:tr>
              <a:tr h="370254">
                <a:tc>
                  <a:txBody>
                    <a:bodyPr/>
                    <a:lstStyle/>
                    <a:p>
                      <a:endParaRPr lang="fr-FR" dirty="0">
                        <a:latin typeface="+mn-lt"/>
                      </a:endParaRPr>
                    </a:p>
                  </a:txBody>
                  <a:tcPr>
                    <a:noFill/>
                  </a:tcPr>
                </a:tc>
                <a:tc>
                  <a:txBody>
                    <a:bodyPr/>
                    <a:lstStyle/>
                    <a:p>
                      <a:pPr algn="ctr"/>
                      <a:r>
                        <a:rPr lang="fr-FR" sz="1200" dirty="0">
                          <a:solidFill>
                            <a:schemeClr val="bg2">
                              <a:lumMod val="25000"/>
                            </a:schemeClr>
                          </a:solidFill>
                        </a:rPr>
                        <a:t>H</a:t>
                      </a:r>
                    </a:p>
                  </a:txBody>
                  <a:tcPr anchor="ctr">
                    <a:solidFill>
                      <a:srgbClr val="D57800">
                        <a:alpha val="38039"/>
                      </a:srgbClr>
                    </a:solidFill>
                  </a:tcPr>
                </a:tc>
                <a:tc>
                  <a:txBody>
                    <a:bodyPr/>
                    <a:lstStyle/>
                    <a:p>
                      <a:pPr algn="ctr"/>
                      <a:r>
                        <a:rPr lang="fr-FR" sz="1200" dirty="0">
                          <a:solidFill>
                            <a:schemeClr val="bg2">
                              <a:lumMod val="25000"/>
                            </a:schemeClr>
                          </a:solidFill>
                        </a:rPr>
                        <a:t>F</a:t>
                      </a:r>
                    </a:p>
                  </a:txBody>
                  <a:tcPr anchor="ctr">
                    <a:solidFill>
                      <a:srgbClr val="D57800">
                        <a:alpha val="38039"/>
                      </a:srgbClr>
                    </a:solidFill>
                  </a:tcPr>
                </a:tc>
                <a:tc>
                  <a:txBody>
                    <a:bodyPr/>
                    <a:lstStyle/>
                    <a:p>
                      <a:pPr algn="ctr"/>
                      <a:r>
                        <a:rPr lang="fr-FR" sz="1200" dirty="0">
                          <a:solidFill>
                            <a:schemeClr val="bg2">
                              <a:lumMod val="25000"/>
                            </a:schemeClr>
                          </a:solidFill>
                        </a:rPr>
                        <a:t>H</a:t>
                      </a:r>
                    </a:p>
                  </a:txBody>
                  <a:tcPr anchor="ctr">
                    <a:solidFill>
                      <a:srgbClr val="D57800">
                        <a:alpha val="38039"/>
                      </a:srgbClr>
                    </a:solidFill>
                  </a:tcPr>
                </a:tc>
                <a:tc>
                  <a:txBody>
                    <a:bodyPr/>
                    <a:lstStyle/>
                    <a:p>
                      <a:pPr algn="ctr"/>
                      <a:r>
                        <a:rPr lang="fr-FR" sz="1200" dirty="0">
                          <a:solidFill>
                            <a:schemeClr val="bg2">
                              <a:lumMod val="25000"/>
                            </a:schemeClr>
                          </a:solidFill>
                        </a:rPr>
                        <a:t>F</a:t>
                      </a:r>
                    </a:p>
                  </a:txBody>
                  <a:tcPr anchor="ctr">
                    <a:solidFill>
                      <a:srgbClr val="D57800">
                        <a:alpha val="38039"/>
                      </a:srgbClr>
                    </a:solidFill>
                  </a:tcPr>
                </a:tc>
                <a:extLst>
                  <a:ext uri="{0D108BD9-81ED-4DB2-BD59-A6C34878D82A}">
                    <a16:rowId xmlns:a16="http://schemas.microsoft.com/office/drawing/2014/main" val="1290978504"/>
                  </a:ext>
                </a:extLst>
              </a:tr>
              <a:tr h="370254">
                <a:tc>
                  <a:txBody>
                    <a:bodyPr/>
                    <a:lstStyle/>
                    <a:p>
                      <a:r>
                        <a:rPr lang="fr-FR" sz="1600" b="1" dirty="0">
                          <a:solidFill>
                            <a:schemeClr val="bg1"/>
                          </a:solidFill>
                          <a:latin typeface="+mn-lt"/>
                        </a:rPr>
                        <a:t>Cadres</a:t>
                      </a:r>
                      <a:endParaRPr lang="fr-FR" b="1" dirty="0">
                        <a:solidFill>
                          <a:schemeClr val="bg1"/>
                        </a:solidFill>
                        <a:latin typeface="+mn-lt"/>
                      </a:endParaRPr>
                    </a:p>
                  </a:txBody>
                  <a:tcPr anchor="ctr">
                    <a:solidFill>
                      <a:srgbClr val="D57800"/>
                    </a:solidFill>
                  </a:tcPr>
                </a:tc>
                <a:tc>
                  <a:txBody>
                    <a:bodyPr/>
                    <a:lstStyle/>
                    <a:p>
                      <a:pPr algn="ctr" fontAlgn="b"/>
                      <a:r>
                        <a:rPr lang="fr-FR" sz="1100" b="0" i="0" u="none" strike="noStrike" dirty="0">
                          <a:solidFill>
                            <a:schemeClr val="bg1"/>
                          </a:solidFill>
                          <a:effectLst/>
                          <a:latin typeface="+mn-lt"/>
                        </a:rPr>
                        <a:t>4 244€</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3 514€</a:t>
                      </a:r>
                    </a:p>
                  </a:txBody>
                  <a:tcPr marL="9525" marR="9525" marT="9525" marB="0" anchor="ctr">
                    <a:solidFill>
                      <a:srgbClr val="D57800"/>
                    </a:solidFill>
                  </a:tcPr>
                </a:tc>
                <a:tc>
                  <a:txBody>
                    <a:bodyPr/>
                    <a:lstStyle/>
                    <a:p>
                      <a:pPr algn="ctr"/>
                      <a:r>
                        <a:rPr lang="fr-FR" sz="1100" b="0" i="0" u="none" strike="noStrike" kern="1200" dirty="0">
                          <a:solidFill>
                            <a:schemeClr val="bg1"/>
                          </a:solidFill>
                          <a:effectLst/>
                          <a:latin typeface="+mn-lt"/>
                          <a:ea typeface="+mn-ea"/>
                          <a:cs typeface="+mn-cs"/>
                        </a:rPr>
                        <a:t>4 323€</a:t>
                      </a:r>
                    </a:p>
                  </a:txBody>
                  <a:tcPr marL="9525" marR="9525" marT="9525" marB="0" anchor="ctr">
                    <a:solidFill>
                      <a:srgbClr val="D57800"/>
                    </a:solidFill>
                  </a:tcPr>
                </a:tc>
                <a:tc>
                  <a:txBody>
                    <a:bodyPr/>
                    <a:lstStyle/>
                    <a:p>
                      <a:pPr algn="ctr"/>
                      <a:r>
                        <a:rPr lang="fr-FR" sz="1100" b="0" i="0" u="none" strike="noStrike" kern="1200" dirty="0">
                          <a:solidFill>
                            <a:schemeClr val="bg1"/>
                          </a:solidFill>
                          <a:effectLst/>
                          <a:latin typeface="+mn-lt"/>
                          <a:ea typeface="+mn-ea"/>
                          <a:cs typeface="+mn-cs"/>
                        </a:rPr>
                        <a:t>3 627€</a:t>
                      </a:r>
                    </a:p>
                  </a:txBody>
                  <a:tcPr marL="9525" marR="9525" marT="9525" marB="0" anchor="ctr">
                    <a:solidFill>
                      <a:srgbClr val="D57800"/>
                    </a:solidFill>
                  </a:tcPr>
                </a:tc>
                <a:extLst>
                  <a:ext uri="{0D108BD9-81ED-4DB2-BD59-A6C34878D82A}">
                    <a16:rowId xmlns:a16="http://schemas.microsoft.com/office/drawing/2014/main" val="174340560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F/H% par année</a:t>
                      </a:r>
                    </a:p>
                  </a:txBody>
                  <a:tcPr anchor="ctr">
                    <a:solidFill>
                      <a:srgbClr val="D57800">
                        <a:alpha val="38039"/>
                      </a:srgbClr>
                    </a:solidFill>
                  </a:tcPr>
                </a:tc>
                <a:tc gridSpan="2">
                  <a:txBody>
                    <a:bodyPr/>
                    <a:lstStyle/>
                    <a:p>
                      <a:pPr algn="ctr" fontAlgn="b"/>
                      <a:r>
                        <a:rPr lang="fr-FR" sz="1100" b="0" i="0" u="none" strike="noStrike" dirty="0">
                          <a:solidFill>
                            <a:schemeClr val="bg2">
                              <a:lumMod val="25000"/>
                            </a:schemeClr>
                          </a:solidFill>
                          <a:effectLst/>
                          <a:latin typeface="+mn-lt"/>
                        </a:rPr>
                        <a:t>-17%</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i="0" u="none" strike="noStrike" kern="1200" dirty="0">
                          <a:solidFill>
                            <a:schemeClr val="bg2">
                              <a:lumMod val="25000"/>
                            </a:schemeClr>
                          </a:solidFill>
                          <a:effectLst/>
                          <a:latin typeface="+mn-lt"/>
                          <a:ea typeface="+mn-ea"/>
                          <a:cs typeface="+mn-cs"/>
                        </a:rPr>
                        <a:t>-16%</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486964878"/>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D5780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F7E4CC"/>
                    </a:solidFill>
                  </a:tcPr>
                </a:tc>
                <a:tc>
                  <a:txBody>
                    <a:bodyPr/>
                    <a:lstStyle/>
                    <a:p>
                      <a:pPr marL="0" algn="ctr" defTabSz="914400" rtl="0" eaLnBrk="1" fontAlgn="b" latinLnBrk="0" hangingPunct="1"/>
                      <a:r>
                        <a:rPr lang="fr-FR" sz="1100" b="0" i="0" u="none" strike="noStrike" kern="1200" dirty="0">
                          <a:solidFill>
                            <a:schemeClr val="bg2">
                              <a:lumMod val="25000"/>
                            </a:schemeClr>
                          </a:solidFill>
                          <a:effectLst/>
                          <a:latin typeface="+mn-lt"/>
                          <a:ea typeface="+mn-ea"/>
                          <a:cs typeface="+mn-cs"/>
                        </a:rPr>
                        <a:t>-</a:t>
                      </a:r>
                    </a:p>
                  </a:txBody>
                  <a:tcPr marL="9525" marR="9525" marT="9525" marB="0" anchor="ctr">
                    <a:solidFill>
                      <a:srgbClr val="F7E4CC"/>
                    </a:solidFill>
                  </a:tcPr>
                </a:tc>
                <a:tc>
                  <a:txBody>
                    <a:bodyPr/>
                    <a:lstStyle/>
                    <a:p>
                      <a:pPr marL="0" algn="ctr" defTabSz="914400" rtl="0" eaLnBrk="1" fontAlgn="b" latinLnBrk="0" hangingPunct="1"/>
                      <a:r>
                        <a:rPr lang="fr-FR" sz="1100" b="0" i="0" u="none" strike="noStrike" kern="1200" dirty="0">
                          <a:solidFill>
                            <a:schemeClr val="bg2">
                              <a:lumMod val="25000"/>
                            </a:schemeClr>
                          </a:solidFill>
                          <a:effectLst/>
                          <a:latin typeface="+mn-lt"/>
                          <a:ea typeface="+mn-ea"/>
                          <a:cs typeface="+mn-cs"/>
                        </a:rPr>
                        <a:t>2%</a:t>
                      </a:r>
                    </a:p>
                  </a:txBody>
                  <a:tcPr marL="9525" marR="9525" marT="9525" marB="0" anchor="ctr">
                    <a:solidFill>
                      <a:srgbClr val="D57800">
                        <a:alpha val="20000"/>
                      </a:srgbClr>
                    </a:solidFill>
                  </a:tcPr>
                </a:tc>
                <a:tc>
                  <a:txBody>
                    <a:bodyPr/>
                    <a:lstStyle/>
                    <a:p>
                      <a:pPr marL="0" algn="ctr" defTabSz="914400" rtl="0" eaLnBrk="1" fontAlgn="b" latinLnBrk="0" hangingPunct="1"/>
                      <a:r>
                        <a:rPr lang="fr-FR" sz="1100" b="0" i="0" u="none" strike="noStrike" kern="1200" dirty="0">
                          <a:solidFill>
                            <a:schemeClr val="bg2">
                              <a:lumMod val="25000"/>
                            </a:schemeClr>
                          </a:solidFill>
                          <a:effectLst/>
                          <a:latin typeface="+mn-lt"/>
                          <a:ea typeface="+mn-ea"/>
                          <a:cs typeface="+mn-cs"/>
                        </a:rPr>
                        <a:t>3%</a:t>
                      </a:r>
                    </a:p>
                  </a:txBody>
                  <a:tcPr marL="9525" marR="9525" marT="9525" marB="0" anchor="ctr">
                    <a:solidFill>
                      <a:srgbClr val="D57800">
                        <a:alpha val="20000"/>
                      </a:srgbClr>
                    </a:solidFill>
                  </a:tcPr>
                </a:tc>
                <a:extLst>
                  <a:ext uri="{0D108BD9-81ED-4DB2-BD59-A6C34878D82A}">
                    <a16:rowId xmlns:a16="http://schemas.microsoft.com/office/drawing/2014/main" val="1538266662"/>
                  </a:ext>
                </a:extLst>
              </a:tr>
              <a:tr h="370254">
                <a:tc>
                  <a:txBody>
                    <a:bodyPr/>
                    <a:lstStyle/>
                    <a:p>
                      <a:r>
                        <a:rPr lang="fr-FR" sz="1600" b="1" dirty="0">
                          <a:solidFill>
                            <a:schemeClr val="bg1"/>
                          </a:solidFill>
                          <a:latin typeface="+mn-lt"/>
                        </a:rPr>
                        <a:t>Professions intermédiaires</a:t>
                      </a:r>
                    </a:p>
                  </a:txBody>
                  <a:tcPr anchor="ctr">
                    <a:solidFill>
                      <a:srgbClr val="D57800"/>
                    </a:solidFill>
                  </a:tcPr>
                </a:tc>
                <a:tc>
                  <a:txBody>
                    <a:bodyPr/>
                    <a:lstStyle/>
                    <a:p>
                      <a:pPr algn="ctr" fontAlgn="b"/>
                      <a:r>
                        <a:rPr lang="fr-FR" sz="1100" b="0" i="0" u="none" strike="noStrike" dirty="0">
                          <a:solidFill>
                            <a:schemeClr val="bg1"/>
                          </a:solidFill>
                          <a:effectLst/>
                          <a:latin typeface="+mn-lt"/>
                        </a:rPr>
                        <a:t>2 359€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2 309€</a:t>
                      </a:r>
                    </a:p>
                  </a:txBody>
                  <a:tcPr marL="9525" marR="9525" marT="9525" marB="0" anchor="ctr">
                    <a:solidFill>
                      <a:srgbClr val="D57800"/>
                    </a:solidFill>
                  </a:tcPr>
                </a:tc>
                <a:tc>
                  <a:txBody>
                    <a:bodyPr/>
                    <a:lstStyle/>
                    <a:p>
                      <a:pPr algn="ctr"/>
                      <a:r>
                        <a:rPr lang="fr-FR" sz="1100" b="0" i="0" u="none" strike="noStrike" kern="1200" dirty="0">
                          <a:solidFill>
                            <a:schemeClr val="bg1"/>
                          </a:solidFill>
                          <a:effectLst/>
                          <a:latin typeface="+mn-lt"/>
                          <a:ea typeface="+mn-ea"/>
                          <a:cs typeface="+mn-cs"/>
                        </a:rPr>
                        <a:t>2 415€</a:t>
                      </a:r>
                    </a:p>
                  </a:txBody>
                  <a:tcPr marL="9525" marR="9525" marT="9525" marB="0" anchor="ctr">
                    <a:solidFill>
                      <a:srgbClr val="D57800"/>
                    </a:solidFill>
                  </a:tcPr>
                </a:tc>
                <a:tc>
                  <a:txBody>
                    <a:bodyPr/>
                    <a:lstStyle/>
                    <a:p>
                      <a:pPr algn="ctr"/>
                      <a:r>
                        <a:rPr lang="fr-FR" sz="1100" b="0" i="0" u="none" strike="noStrike" kern="1200" dirty="0">
                          <a:solidFill>
                            <a:schemeClr val="bg1"/>
                          </a:solidFill>
                          <a:effectLst/>
                          <a:latin typeface="+mn-lt"/>
                          <a:ea typeface="+mn-ea"/>
                          <a:cs typeface="+mn-cs"/>
                        </a:rPr>
                        <a:t>2 380€</a:t>
                      </a:r>
                    </a:p>
                  </a:txBody>
                  <a:tcPr marL="9525" marR="9525" marT="9525" marB="0" anchor="ctr">
                    <a:solidFill>
                      <a:srgbClr val="D57800"/>
                    </a:solidFill>
                  </a:tcPr>
                </a:tc>
                <a:extLst>
                  <a:ext uri="{0D108BD9-81ED-4DB2-BD59-A6C34878D82A}">
                    <a16:rowId xmlns:a16="http://schemas.microsoft.com/office/drawing/2014/main" val="259199398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D57800">
                        <a:alpha val="38039"/>
                      </a:srgbClr>
                    </a:solidFill>
                  </a:tcPr>
                </a:tc>
                <a:tc gridSpan="2">
                  <a:txBody>
                    <a:bodyPr/>
                    <a:lstStyle/>
                    <a:p>
                      <a:pPr algn="ctr" fontAlgn="b"/>
                      <a:r>
                        <a:rPr lang="fr-FR" sz="1100" b="0" i="0" u="none" strike="noStrike" kern="1200" dirty="0">
                          <a:solidFill>
                            <a:schemeClr val="bg2">
                              <a:lumMod val="25000"/>
                            </a:schemeClr>
                          </a:solidFill>
                          <a:effectLst/>
                          <a:latin typeface="+mn-lt"/>
                          <a:ea typeface="+mn-ea"/>
                          <a:cs typeface="+mn-cs"/>
                        </a:rPr>
                        <a:t>-2%</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i="0" u="none" strike="noStrike" kern="1200" dirty="0">
                          <a:solidFill>
                            <a:schemeClr val="bg2">
                              <a:lumMod val="25000"/>
                            </a:schemeClr>
                          </a:solidFill>
                          <a:effectLst/>
                          <a:latin typeface="+mn-lt"/>
                          <a:ea typeface="+mn-ea"/>
                          <a:cs typeface="+mn-cs"/>
                        </a:rPr>
                        <a:t>-1%</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703756487"/>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D5780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F7E4CC"/>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F7E4CC"/>
                    </a:solidFill>
                  </a:tcPr>
                </a:tc>
                <a:tc>
                  <a:txBody>
                    <a:bodyPr/>
                    <a:lstStyle/>
                    <a:p>
                      <a:endParaRPr lang="fr-FR"/>
                    </a:p>
                  </a:txBody>
                  <a:tcPr marL="9525" marR="9525" marT="9525" marB="0" anchor="ctr">
                    <a:solidFill>
                      <a:srgbClr val="D57800">
                        <a:alpha val="20000"/>
                      </a:srgbClr>
                    </a:solidFill>
                  </a:tcPr>
                </a:tc>
                <a:tc>
                  <a:txBody>
                    <a:bodyPr/>
                    <a:lstStyle/>
                    <a:p>
                      <a:endParaRPr lang="fr-FR" dirty="0"/>
                    </a:p>
                  </a:txBody>
                  <a:tcPr marL="9525" marR="9525" marT="9525" marB="0" anchor="ctr">
                    <a:solidFill>
                      <a:srgbClr val="D57800">
                        <a:alpha val="20000"/>
                      </a:srgbClr>
                    </a:solidFill>
                  </a:tcPr>
                </a:tc>
                <a:extLst>
                  <a:ext uri="{0D108BD9-81ED-4DB2-BD59-A6C34878D82A}">
                    <a16:rowId xmlns:a16="http://schemas.microsoft.com/office/drawing/2014/main" val="991213356"/>
                  </a:ext>
                </a:extLst>
              </a:tr>
              <a:tr h="370254">
                <a:tc>
                  <a:txBody>
                    <a:bodyPr/>
                    <a:lstStyle/>
                    <a:p>
                      <a:r>
                        <a:rPr lang="fr-FR" sz="1600" b="1" dirty="0">
                          <a:solidFill>
                            <a:schemeClr val="bg1"/>
                          </a:solidFill>
                          <a:latin typeface="+mn-lt"/>
                        </a:rPr>
                        <a:t>Employés</a:t>
                      </a:r>
                      <a:endParaRPr lang="fr-FR" b="1" dirty="0">
                        <a:solidFill>
                          <a:schemeClr val="bg1"/>
                        </a:solidFill>
                        <a:latin typeface="+mn-lt"/>
                      </a:endParaRPr>
                    </a:p>
                  </a:txBody>
                  <a:tcPr anchor="ctr">
                    <a:solidFill>
                      <a:srgbClr val="D57800"/>
                    </a:solidFill>
                  </a:tcPr>
                </a:tc>
                <a:tc>
                  <a:txBody>
                    <a:bodyPr/>
                    <a:lstStyle/>
                    <a:p>
                      <a:pPr algn="ctr" fontAlgn="b"/>
                      <a:r>
                        <a:rPr lang="fr-FR" sz="1100" b="0" i="0" u="none" strike="noStrike" dirty="0">
                          <a:solidFill>
                            <a:schemeClr val="bg1"/>
                          </a:solidFill>
                          <a:effectLst/>
                          <a:latin typeface="+mn-lt"/>
                        </a:rPr>
                        <a:t>2 139€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n-lt"/>
                        </a:rPr>
                        <a:t>1 976€</a:t>
                      </a:r>
                    </a:p>
                  </a:txBody>
                  <a:tcPr marL="9525" marR="9525" marT="9525" marB="0" anchor="ctr">
                    <a:solidFill>
                      <a:srgbClr val="D57800"/>
                    </a:solidFill>
                  </a:tcPr>
                </a:tc>
                <a:tc>
                  <a:txBody>
                    <a:bodyPr/>
                    <a:lstStyle/>
                    <a:p>
                      <a:pPr algn="ctr"/>
                      <a:r>
                        <a:rPr lang="fr-FR" sz="1100" b="0" i="0" u="none" strike="noStrike" kern="1200" dirty="0">
                          <a:solidFill>
                            <a:schemeClr val="bg1"/>
                          </a:solidFill>
                          <a:effectLst/>
                          <a:latin typeface="+mn-lt"/>
                          <a:ea typeface="+mn-ea"/>
                          <a:cs typeface="+mn-cs"/>
                        </a:rPr>
                        <a:t>2 202€</a:t>
                      </a:r>
                    </a:p>
                  </a:txBody>
                  <a:tcPr marL="9525" marR="9525" marT="9525" marB="0" anchor="ctr">
                    <a:solidFill>
                      <a:srgbClr val="D57800"/>
                    </a:solidFill>
                  </a:tcPr>
                </a:tc>
                <a:tc>
                  <a:txBody>
                    <a:bodyPr/>
                    <a:lstStyle/>
                    <a:p>
                      <a:pPr algn="ctr"/>
                      <a:r>
                        <a:rPr lang="fr-FR" sz="1100" b="0" i="0" u="none" strike="noStrike" kern="1200" dirty="0">
                          <a:solidFill>
                            <a:schemeClr val="bg1"/>
                          </a:solidFill>
                          <a:effectLst/>
                          <a:latin typeface="+mn-lt"/>
                          <a:ea typeface="+mn-ea"/>
                          <a:cs typeface="+mn-cs"/>
                        </a:rPr>
                        <a:t>2 030€</a:t>
                      </a:r>
                    </a:p>
                  </a:txBody>
                  <a:tcPr marL="9525" marR="9525" marT="9525" marB="0" anchor="ctr">
                    <a:solidFill>
                      <a:srgbClr val="D57800"/>
                    </a:solidFill>
                  </a:tcPr>
                </a:tc>
                <a:extLst>
                  <a:ext uri="{0D108BD9-81ED-4DB2-BD59-A6C34878D82A}">
                    <a16:rowId xmlns:a16="http://schemas.microsoft.com/office/drawing/2014/main" val="870722806"/>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D57800">
                        <a:alpha val="38039"/>
                      </a:srgbClr>
                    </a:solidFill>
                  </a:tcPr>
                </a:tc>
                <a:tc gridSpan="2">
                  <a:txBody>
                    <a:bodyPr/>
                    <a:lstStyle/>
                    <a:p>
                      <a:pPr algn="ctr" fontAlgn="b"/>
                      <a:r>
                        <a:rPr lang="fr-FR" sz="1100" b="0" i="0" u="none" strike="noStrike" kern="1200" dirty="0">
                          <a:solidFill>
                            <a:schemeClr val="bg2">
                              <a:lumMod val="25000"/>
                            </a:schemeClr>
                          </a:solidFill>
                          <a:effectLst/>
                          <a:latin typeface="+mn-lt"/>
                          <a:ea typeface="+mn-ea"/>
                          <a:cs typeface="+mn-cs"/>
                        </a:rPr>
                        <a:t>-8%</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i="0" u="none" strike="noStrike" kern="1200" dirty="0">
                          <a:solidFill>
                            <a:schemeClr val="bg2">
                              <a:lumMod val="25000"/>
                            </a:schemeClr>
                          </a:solidFill>
                          <a:effectLst/>
                          <a:latin typeface="+mn-lt"/>
                          <a:ea typeface="+mn-ea"/>
                          <a:cs typeface="+mn-cs"/>
                        </a:rPr>
                        <a:t>-8%</a:t>
                      </a:r>
                    </a:p>
                  </a:txBody>
                  <a:tcPr marL="9525" marR="9525" marT="9525" marB="0" anchor="ctr">
                    <a:solidFill>
                      <a:srgbClr val="D57800">
                        <a:alpha val="38039"/>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2966156293"/>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D57800">
                        <a:alpha val="20000"/>
                      </a:srgbClr>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F7E4CC"/>
                    </a:solidFill>
                  </a:tcPr>
                </a:tc>
                <a:tc>
                  <a:txBody>
                    <a:bodyPr/>
                    <a:lstStyle/>
                    <a:p>
                      <a:pPr algn="ctr" fontAlgn="b"/>
                      <a:r>
                        <a:rPr lang="fr-FR" sz="1100" b="0" i="0" u="none" strike="noStrike" dirty="0">
                          <a:solidFill>
                            <a:schemeClr val="bg2">
                              <a:lumMod val="25000"/>
                            </a:schemeClr>
                          </a:solidFill>
                          <a:effectLst/>
                          <a:latin typeface="+mn-lt"/>
                        </a:rPr>
                        <a:t>-</a:t>
                      </a:r>
                    </a:p>
                  </a:txBody>
                  <a:tcPr marL="9525" marR="9525" marT="9525" marB="0" anchor="ctr">
                    <a:solidFill>
                      <a:srgbClr val="F7E4CC"/>
                    </a:solidFill>
                  </a:tcPr>
                </a:tc>
                <a:tc>
                  <a:txBody>
                    <a:bodyPr/>
                    <a:lstStyle/>
                    <a:p>
                      <a:endParaRPr lang="fr-FR"/>
                    </a:p>
                  </a:txBody>
                  <a:tcPr marL="9525" marR="9525" marT="9525" marB="0" anchor="ctr">
                    <a:solidFill>
                      <a:srgbClr val="D57800">
                        <a:alpha val="20000"/>
                      </a:srgbClr>
                    </a:solidFill>
                  </a:tcPr>
                </a:tc>
                <a:tc>
                  <a:txBody>
                    <a:bodyPr/>
                    <a:lstStyle/>
                    <a:p>
                      <a:endParaRPr lang="fr-FR" dirty="0"/>
                    </a:p>
                  </a:txBody>
                  <a:tcPr marL="9525" marR="9525" marT="9525" marB="0" anchor="ctr">
                    <a:solidFill>
                      <a:srgbClr val="D57800">
                        <a:alpha val="20000"/>
                      </a:srgbClr>
                    </a:solidFill>
                  </a:tcPr>
                </a:tc>
                <a:extLst>
                  <a:ext uri="{0D108BD9-81ED-4DB2-BD59-A6C34878D82A}">
                    <a16:rowId xmlns:a16="http://schemas.microsoft.com/office/drawing/2014/main" val="2622327417"/>
                  </a:ext>
                </a:extLst>
              </a:tr>
              <a:tr h="370254">
                <a:tc>
                  <a:txBody>
                    <a:bodyPr/>
                    <a:lstStyle/>
                    <a:p>
                      <a:r>
                        <a:rPr lang="fr-FR" sz="1600" b="1" dirty="0">
                          <a:solidFill>
                            <a:schemeClr val="bg1"/>
                          </a:solidFill>
                          <a:latin typeface="+mn-lt"/>
                        </a:rPr>
                        <a:t>Ouvriers</a:t>
                      </a:r>
                      <a:r>
                        <a:rPr lang="fr-FR" b="1" dirty="0">
                          <a:solidFill>
                            <a:schemeClr val="bg1"/>
                          </a:solidFill>
                          <a:latin typeface="+mn-lt"/>
                        </a:rPr>
                        <a:t> </a:t>
                      </a:r>
                    </a:p>
                  </a:txBody>
                  <a:tcPr anchor="ctr">
                    <a:solidFill>
                      <a:srgbClr val="D57800"/>
                    </a:solid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dkDnDiag">
                      <a:fgClr>
                        <a:srgbClr val="D57800"/>
                      </a:fgClr>
                      <a:bgClr>
                        <a:schemeClr val="bg1"/>
                      </a:bgClr>
                    </a:pattFill>
                  </a:tcPr>
                </a:tc>
                <a:extLst>
                  <a:ext uri="{0D108BD9-81ED-4DB2-BD59-A6C34878D82A}">
                    <a16:rowId xmlns:a16="http://schemas.microsoft.com/office/drawing/2014/main" val="4073977991"/>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bg2">
                              <a:lumMod val="25000"/>
                            </a:schemeClr>
                          </a:solidFill>
                          <a:latin typeface="+mn-lt"/>
                          <a:ea typeface="+mn-ea"/>
                          <a:cs typeface="+mn-cs"/>
                        </a:rPr>
                        <a:t>Différentiel H/F% par année</a:t>
                      </a:r>
                    </a:p>
                  </a:txBody>
                  <a:tcPr anchor="ctr">
                    <a:solidFill>
                      <a:srgbClr val="D57800">
                        <a:alpha val="38039"/>
                      </a:srgbClr>
                    </a:solidFill>
                  </a:tcPr>
                </a:tc>
                <a:tc gridSpan="2">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ltDnDiag">
                      <a:fgClr>
                        <a:srgbClr val="D57800"/>
                      </a:fgClr>
                      <a:bgClr>
                        <a:schemeClr val="bg1"/>
                      </a:bgClr>
                    </a:patt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ltDnDiag">
                      <a:fgClr>
                        <a:srgbClr val="D57800"/>
                      </a:fgClr>
                      <a:bgClr>
                        <a:schemeClr val="bg1"/>
                      </a:bgClr>
                    </a:patt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extLst>
                  <a:ext uri="{0D108BD9-81ED-4DB2-BD59-A6C34878D82A}">
                    <a16:rowId xmlns:a16="http://schemas.microsoft.com/office/drawing/2014/main" val="3530153702"/>
                  </a:ext>
                </a:extLst>
              </a:tr>
              <a:tr h="331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bg2">
                              <a:lumMod val="25000"/>
                            </a:schemeClr>
                          </a:solidFill>
                          <a:latin typeface="+mn-lt"/>
                        </a:rPr>
                        <a:t>Evolutions montant 2016/2017</a:t>
                      </a:r>
                    </a:p>
                  </a:txBody>
                  <a:tcPr anchor="ctr">
                    <a:solidFill>
                      <a:srgbClr val="D57800">
                        <a:alpha val="20000"/>
                      </a:srgbClr>
                    </a:solid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pct20">
                      <a:fgClr>
                        <a:schemeClr val="accent2"/>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pct20">
                      <a:fgClr>
                        <a:schemeClr val="accent2"/>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pct20">
                      <a:fgClr>
                        <a:schemeClr val="accent2"/>
                      </a:fgClr>
                      <a:bgClr>
                        <a:schemeClr val="bg1"/>
                      </a:bgClr>
                    </a:pattFill>
                  </a:tcPr>
                </a:tc>
                <a:tc>
                  <a:txBody>
                    <a:bodyPr/>
                    <a:lstStyle/>
                    <a:p>
                      <a:pPr algn="ctr" fontAlgn="b"/>
                      <a:r>
                        <a:rPr lang="fr-FR" sz="1100" b="0" i="0" u="none" strike="noStrike" dirty="0">
                          <a:solidFill>
                            <a:schemeClr val="bg2">
                              <a:lumMod val="25000"/>
                            </a:schemeClr>
                          </a:solidFill>
                          <a:effectLst/>
                          <a:latin typeface="+mn-lt"/>
                        </a:rPr>
                        <a:t>s</a:t>
                      </a:r>
                    </a:p>
                  </a:txBody>
                  <a:tcPr marL="9525" marR="9525" marT="9525" marB="0" anchor="ctr">
                    <a:pattFill prst="pct20">
                      <a:fgClr>
                        <a:schemeClr val="accent2"/>
                      </a:fgClr>
                      <a:bgClr>
                        <a:schemeClr val="bg1"/>
                      </a:bgClr>
                    </a:pattFill>
                  </a:tcPr>
                </a:tc>
                <a:extLst>
                  <a:ext uri="{0D108BD9-81ED-4DB2-BD59-A6C34878D82A}">
                    <a16:rowId xmlns:a16="http://schemas.microsoft.com/office/drawing/2014/main" val="1302365816"/>
                  </a:ext>
                </a:extLst>
              </a:tr>
            </a:tbl>
          </a:graphicData>
        </a:graphic>
      </p:graphicFrame>
    </p:spTree>
    <p:extLst>
      <p:ext uri="{BB962C8B-B14F-4D97-AF65-F5344CB8AC3E}">
        <p14:creationId xmlns:p14="http://schemas.microsoft.com/office/powerpoint/2010/main" val="339406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479284F-B47D-47DA-BE88-C7C798A541E5}"/>
              </a:ext>
            </a:extLst>
          </p:cNvPr>
          <p:cNvPicPr>
            <a:picLocks noChangeAspect="1"/>
          </p:cNvPicPr>
          <p:nvPr/>
        </p:nvPicPr>
        <p:blipFill>
          <a:blip r:embed="rId3"/>
          <a:stretch>
            <a:fillRect/>
          </a:stretch>
        </p:blipFill>
        <p:spPr>
          <a:xfrm>
            <a:off x="10697016" y="6491"/>
            <a:ext cx="1494984" cy="1357993"/>
          </a:xfrm>
          <a:prstGeom prst="rect">
            <a:avLst/>
          </a:prstGeom>
        </p:spPr>
      </p:pic>
      <p:sp>
        <p:nvSpPr>
          <p:cNvPr id="5" name="Espace réservé du texte 10">
            <a:extLst>
              <a:ext uri="{FF2B5EF4-FFF2-40B4-BE49-F238E27FC236}">
                <a16:creationId xmlns:a16="http://schemas.microsoft.com/office/drawing/2014/main" id="{0F18F444-9883-47AB-8FB3-28E33E45C919}"/>
              </a:ext>
            </a:extLst>
          </p:cNvPr>
          <p:cNvSpPr txBox="1">
            <a:spLocks/>
          </p:cNvSpPr>
          <p:nvPr/>
        </p:nvSpPr>
        <p:spPr>
          <a:xfrm>
            <a:off x="851024" y="2635157"/>
            <a:ext cx="10599296" cy="2839896"/>
          </a:xfrm>
          <a:prstGeom prst="rect">
            <a:avLst/>
          </a:prstGeom>
        </p:spPr>
        <p:txBody>
          <a:bodyPr vert="horz" lIns="91440" tIns="45720" rIns="91440" bIns="45720" rtlCol="0">
            <a:noAutofit/>
          </a:bodyPr>
          <a:lstStyle>
            <a:lvl1pPr marL="0" indent="0" algn="just" defTabSz="914400" rtl="0" eaLnBrk="1" latinLnBrk="0" hangingPunct="1">
              <a:lnSpc>
                <a:spcPct val="120000"/>
              </a:lnSpc>
              <a:spcBef>
                <a:spcPts val="1000"/>
              </a:spcBef>
              <a:buFont typeface="Arial" panose="020B0604020202020204" pitchFamily="34" charset="0"/>
              <a:buNone/>
              <a:defRPr sz="1200" kern="1200">
                <a:solidFill>
                  <a:schemeClr val="tx1"/>
                </a:solidFill>
                <a:latin typeface="Verdana"/>
                <a:ea typeface="+mn-ea"/>
                <a:cs typeface="Verdan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100" b="1" dirty="0">
                <a:latin typeface="Verdana" panose="020B0604030504040204" pitchFamily="34" charset="0"/>
                <a:cs typeface="Times New Roman" panose="02020603050405020304" pitchFamily="18" charset="0"/>
              </a:rPr>
              <a:t>L</a:t>
            </a:r>
            <a:r>
              <a:rPr lang="fr-FR" sz="1100" b="1" dirty="0"/>
              <a:t>e rapport de situation comparée (RSC) doit comparer entre les femmes et les hommes pour chaque catégorie professionnelle :</a:t>
            </a:r>
            <a:endParaRPr lang="fr-FR" sz="1100" dirty="0"/>
          </a:p>
          <a:p>
            <a:pPr marL="171450" indent="-171450" fontAlgn="t">
              <a:buFont typeface="Arial" panose="020B0604020202020204" pitchFamily="34" charset="0"/>
              <a:buChar char="•"/>
            </a:pPr>
            <a:r>
              <a:rPr lang="fr-FR" sz="1100" dirty="0"/>
              <a:t>les conditions générales d’emploi, de formation, de rémunération effective, l’articulation des temps de vie privée et professionnelle, etc… entre les femmes et les hommes.</a:t>
            </a:r>
          </a:p>
          <a:p>
            <a:pPr fontAlgn="t"/>
            <a:endParaRPr lang="fr-FR" sz="1100" dirty="0"/>
          </a:p>
          <a:p>
            <a:r>
              <a:rPr lang="fr-FR" sz="1100" b="1" dirty="0"/>
              <a:t>Ses objectifs sont de :</a:t>
            </a:r>
            <a:endParaRPr lang="fr-FR" sz="1100" dirty="0"/>
          </a:p>
          <a:p>
            <a:r>
              <a:rPr lang="fr-FR" sz="1100" b="1" dirty="0"/>
              <a:t>Mesurer</a:t>
            </a:r>
            <a:r>
              <a:rPr lang="fr-FR" sz="1100" dirty="0"/>
              <a:t> : identifier les écarts</a:t>
            </a:r>
          </a:p>
          <a:p>
            <a:r>
              <a:rPr lang="fr-FR" sz="1100" b="1" dirty="0"/>
              <a:t>Comprendre </a:t>
            </a:r>
            <a:r>
              <a:rPr lang="fr-FR" sz="1100" dirty="0"/>
              <a:t>: analyser les causes directes et indirectes des écarts entre les sexes et les catégories professionnelles</a:t>
            </a:r>
          </a:p>
          <a:p>
            <a:r>
              <a:rPr lang="fr-FR" sz="1100" b="1" dirty="0"/>
              <a:t>Agir</a:t>
            </a:r>
            <a:r>
              <a:rPr lang="fr-FR" sz="1100" dirty="0"/>
              <a:t> : mettre en place un plan d’action</a:t>
            </a:r>
          </a:p>
          <a:p>
            <a:r>
              <a:rPr lang="fr-FR" sz="1100" b="1" dirty="0"/>
              <a:t>L’intérêt est d’analyser chaque indicateur</a:t>
            </a:r>
            <a:r>
              <a:rPr lang="fr-FR" sz="1100" dirty="0"/>
              <a:t> en expliquant pourquoi la situation est celle-ci à ce jour dans la branche à ce jour et d’en analyser les conséquences</a:t>
            </a:r>
            <a:r>
              <a:rPr lang="fr-FR" sz="1100" b="1" dirty="0"/>
              <a:t> afin d’orienter par la suite les plan d’action et mettre en place et les mesures</a:t>
            </a:r>
            <a:r>
              <a:rPr lang="fr-FR" sz="1100" dirty="0"/>
              <a:t> correctives, ou incitatives afin de promouvoir l’égalité professionnelle.</a:t>
            </a:r>
          </a:p>
        </p:txBody>
      </p:sp>
      <p:sp>
        <p:nvSpPr>
          <p:cNvPr id="3" name="Titre 2"/>
          <p:cNvSpPr>
            <a:spLocks noGrp="1"/>
          </p:cNvSpPr>
          <p:nvPr>
            <p:ph type="title"/>
          </p:nvPr>
        </p:nvSpPr>
        <p:spPr>
          <a:xfrm>
            <a:off x="869570" y="86251"/>
            <a:ext cx="8984350" cy="671807"/>
          </a:xfrm>
        </p:spPr>
        <p:txBody>
          <a:bodyPr>
            <a:normAutofit/>
          </a:bodyPr>
          <a:lstStyle/>
          <a:p>
            <a:r>
              <a:rPr lang="fr-FR" sz="2800" dirty="0">
                <a:latin typeface="Lao UI" panose="020B0502040204020203" pitchFamily="34" charset="0"/>
              </a:rPr>
              <a:t>Objectifs</a:t>
            </a:r>
          </a:p>
        </p:txBody>
      </p:sp>
      <p:sp>
        <p:nvSpPr>
          <p:cNvPr id="11" name="Espace réservé du texte 10"/>
          <p:cNvSpPr>
            <a:spLocks noGrp="1"/>
          </p:cNvSpPr>
          <p:nvPr>
            <p:ph type="body" sz="quarter" idx="20"/>
          </p:nvPr>
        </p:nvSpPr>
        <p:spPr>
          <a:xfrm>
            <a:off x="851024" y="1494018"/>
            <a:ext cx="10599296" cy="1625943"/>
          </a:xfrm>
        </p:spPr>
        <p:txBody>
          <a:bodyPr>
            <a:noAutofit/>
          </a:bodyPr>
          <a:lstStyle/>
          <a:p>
            <a:pPr>
              <a:lnSpc>
                <a:spcPts val="2000"/>
              </a:lnSpc>
              <a:spcBef>
                <a:spcPts val="0"/>
              </a:spcBef>
            </a:pPr>
            <a:r>
              <a:rPr lang="fr-FR" sz="1100" b="1" dirty="0"/>
              <a:t>Le Rapport de situation comparée (RSC) (ou Rapport de Situation Économique pour les entreprises de moins de 300 salarié-e-s), est la première étape vers une démarche d’égalité professionnelle. Ce rapport consiste en un état des lieux de la situation des entreprises de la branche et est le point de départ de la négociation sur l’égalité professionnelle. </a:t>
            </a:r>
            <a:endParaRPr lang="fr-FR" sz="1100" dirty="0">
              <a:solidFill>
                <a:schemeClr val="accent1">
                  <a:lumMod val="75000"/>
                </a:schemeClr>
              </a:solidFill>
              <a:latin typeface="Verdana" panose="020B060403050404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576FD16E-F6A6-4F4D-8902-8A689BDB8363}"/>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425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salaires par secteurs : Evènement </a:t>
            </a:r>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L’écart salarial global est de 16% chez les cadres entre les salaires des femmes et des hommes. </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L’écart est en revanche sensiblement plus faible parmi les professions intermédiaires (1%) et les employés (8%).</a:t>
            </a:r>
          </a:p>
        </p:txBody>
      </p:sp>
      <p:sp>
        <p:nvSpPr>
          <p:cNvPr id="8" name="Rectangle 7">
            <a:extLst>
              <a:ext uri="{FF2B5EF4-FFF2-40B4-BE49-F238E27FC236}">
                <a16:creationId xmlns:a16="http://schemas.microsoft.com/office/drawing/2014/main" id="{DE459DC2-F82B-48C4-9806-20B02D48BD25}"/>
              </a:ext>
            </a:extLst>
          </p:cNvPr>
          <p:cNvSpPr/>
          <p:nvPr/>
        </p:nvSpPr>
        <p:spPr>
          <a:xfrm>
            <a:off x="3214827" y="6537661"/>
            <a:ext cx="8436034" cy="369332"/>
          </a:xfrm>
          <a:prstGeom prst="rect">
            <a:avLst/>
          </a:prstGeom>
        </p:spPr>
        <p:txBody>
          <a:bodyPr wrap="square">
            <a:spAutoFit/>
          </a:bodyPr>
          <a:lstStyle/>
          <a:p>
            <a:pPr algn="just"/>
            <a:r>
              <a:rPr lang="fr-FR" sz="900" i="1" dirty="0">
                <a:latin typeface="Verdana" panose="020B0604030504040204" pitchFamily="34" charset="0"/>
                <a:ea typeface="Verdana" panose="020B0604030504040204" pitchFamily="34" charset="0"/>
                <a:cs typeface="Verdana" panose="020B0604030504040204" pitchFamily="34" charset="0"/>
              </a:rPr>
              <a:t>*Les salaires sont des salaires moyens nets calculés sur la base des nombres d’ETP, par tranche d’âge, CSP et secteur. Les données de masse salariale et ETP sont issues des DADS 2017. </a:t>
            </a:r>
            <a:r>
              <a:rPr lang="fr-FR" sz="900" b="1" i="1" dirty="0">
                <a:latin typeface="Verdana" panose="020B0604030504040204" pitchFamily="34" charset="0"/>
                <a:ea typeface="Verdana" panose="020B0604030504040204" pitchFamily="34" charset="0"/>
                <a:cs typeface="Verdana" panose="020B0604030504040204" pitchFamily="34" charset="0"/>
              </a:rPr>
              <a:t>En cas de secret statistique la lettre « s » est affichée</a:t>
            </a:r>
            <a:r>
              <a:rPr lang="fr-FR" sz="900" i="1" dirty="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9" name="Tableau 8">
            <a:extLst>
              <a:ext uri="{FF2B5EF4-FFF2-40B4-BE49-F238E27FC236}">
                <a16:creationId xmlns:a16="http://schemas.microsoft.com/office/drawing/2014/main" id="{B32B6436-6508-4B1D-A784-3F73B144186F}"/>
              </a:ext>
            </a:extLst>
          </p:cNvPr>
          <p:cNvGraphicFramePr>
            <a:graphicFrameLocks noGrp="1"/>
          </p:cNvGraphicFramePr>
          <p:nvPr/>
        </p:nvGraphicFramePr>
        <p:xfrm>
          <a:off x="3043848" y="1360056"/>
          <a:ext cx="8992804" cy="5158190"/>
        </p:xfrm>
        <a:graphic>
          <a:graphicData uri="http://schemas.openxmlformats.org/drawingml/2006/table">
            <a:tbl>
              <a:tblPr firstRow="1" bandRow="1">
                <a:tableStyleId>{5C22544A-7EE6-4342-B048-85BDC9FD1C3A}</a:tableStyleId>
              </a:tblPr>
              <a:tblGrid>
                <a:gridCol w="1635054">
                  <a:extLst>
                    <a:ext uri="{9D8B030D-6E8A-4147-A177-3AD203B41FA5}">
                      <a16:colId xmlns:a16="http://schemas.microsoft.com/office/drawing/2014/main" val="1849891410"/>
                    </a:ext>
                  </a:extLst>
                </a:gridCol>
                <a:gridCol w="735775">
                  <a:extLst>
                    <a:ext uri="{9D8B030D-6E8A-4147-A177-3AD203B41FA5}">
                      <a16:colId xmlns:a16="http://schemas.microsoft.com/office/drawing/2014/main" val="1277207504"/>
                    </a:ext>
                  </a:extLst>
                </a:gridCol>
                <a:gridCol w="735775">
                  <a:extLst>
                    <a:ext uri="{9D8B030D-6E8A-4147-A177-3AD203B41FA5}">
                      <a16:colId xmlns:a16="http://schemas.microsoft.com/office/drawing/2014/main" val="2709976165"/>
                    </a:ext>
                  </a:extLst>
                </a:gridCol>
                <a:gridCol w="735775">
                  <a:extLst>
                    <a:ext uri="{9D8B030D-6E8A-4147-A177-3AD203B41FA5}">
                      <a16:colId xmlns:a16="http://schemas.microsoft.com/office/drawing/2014/main" val="1385149944"/>
                    </a:ext>
                  </a:extLst>
                </a:gridCol>
                <a:gridCol w="735775">
                  <a:extLst>
                    <a:ext uri="{9D8B030D-6E8A-4147-A177-3AD203B41FA5}">
                      <a16:colId xmlns:a16="http://schemas.microsoft.com/office/drawing/2014/main" val="2462600970"/>
                    </a:ext>
                  </a:extLst>
                </a:gridCol>
                <a:gridCol w="735775">
                  <a:extLst>
                    <a:ext uri="{9D8B030D-6E8A-4147-A177-3AD203B41FA5}">
                      <a16:colId xmlns:a16="http://schemas.microsoft.com/office/drawing/2014/main" val="3869118716"/>
                    </a:ext>
                  </a:extLst>
                </a:gridCol>
                <a:gridCol w="735775">
                  <a:extLst>
                    <a:ext uri="{9D8B030D-6E8A-4147-A177-3AD203B41FA5}">
                      <a16:colId xmlns:a16="http://schemas.microsoft.com/office/drawing/2014/main" val="2763632053"/>
                    </a:ext>
                  </a:extLst>
                </a:gridCol>
                <a:gridCol w="735775">
                  <a:extLst>
                    <a:ext uri="{9D8B030D-6E8A-4147-A177-3AD203B41FA5}">
                      <a16:colId xmlns:a16="http://schemas.microsoft.com/office/drawing/2014/main" val="3506175293"/>
                    </a:ext>
                  </a:extLst>
                </a:gridCol>
                <a:gridCol w="735775">
                  <a:extLst>
                    <a:ext uri="{9D8B030D-6E8A-4147-A177-3AD203B41FA5}">
                      <a16:colId xmlns:a16="http://schemas.microsoft.com/office/drawing/2014/main" val="2982516317"/>
                    </a:ext>
                  </a:extLst>
                </a:gridCol>
                <a:gridCol w="735775">
                  <a:extLst>
                    <a:ext uri="{9D8B030D-6E8A-4147-A177-3AD203B41FA5}">
                      <a16:colId xmlns:a16="http://schemas.microsoft.com/office/drawing/2014/main" val="2063062971"/>
                    </a:ext>
                  </a:extLst>
                </a:gridCol>
                <a:gridCol w="735775">
                  <a:extLst>
                    <a:ext uri="{9D8B030D-6E8A-4147-A177-3AD203B41FA5}">
                      <a16:colId xmlns:a16="http://schemas.microsoft.com/office/drawing/2014/main" val="1479253528"/>
                    </a:ext>
                  </a:extLst>
                </a:gridCol>
              </a:tblGrid>
              <a:tr h="849584">
                <a:tc>
                  <a:txBody>
                    <a:bodyPr/>
                    <a:lstStyle/>
                    <a:p>
                      <a:endParaRPr lang="fr-FR" dirty="0"/>
                    </a:p>
                  </a:txBody>
                  <a:tcPr>
                    <a:noFill/>
                  </a:tcPr>
                </a:tc>
                <a:tc gridSpan="2">
                  <a:txBody>
                    <a:bodyPr/>
                    <a:lstStyle/>
                    <a:p>
                      <a:pPr algn="ctr"/>
                      <a:r>
                        <a:rPr lang="fr-FR" sz="1400" dirty="0"/>
                        <a:t>Ensemble </a:t>
                      </a:r>
                    </a:p>
                    <a:p>
                      <a:pPr algn="ctr"/>
                      <a:r>
                        <a:rPr lang="fr-FR" sz="1400" dirty="0"/>
                        <a:t>salaire moyen</a:t>
                      </a:r>
                    </a:p>
                  </a:txBody>
                  <a:tcPr anchor="ctr">
                    <a:solidFill>
                      <a:srgbClr val="D57800"/>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Moins de 26 ans</a:t>
                      </a:r>
                    </a:p>
                  </a:txBody>
                  <a:tcPr anchor="ctr">
                    <a:solidFill>
                      <a:srgbClr val="D57800"/>
                    </a:solidFill>
                  </a:tcPr>
                </a:tc>
                <a:tc hMerge="1">
                  <a:txBody>
                    <a:bodyPr/>
                    <a:lstStyle/>
                    <a:p>
                      <a:endParaRPr lang="fr-FR"/>
                    </a:p>
                  </a:txBody>
                  <a:tcPr/>
                </a:tc>
                <a:tc gridSpan="2">
                  <a:txBody>
                    <a:bodyPr/>
                    <a:lstStyle/>
                    <a:p>
                      <a:pPr algn="ctr" fontAlgn="b"/>
                      <a:r>
                        <a:rPr lang="fr-FR" sz="1400" dirty="0"/>
                        <a:t>De 26 à 29 ans inclus</a:t>
                      </a:r>
                    </a:p>
                  </a:txBody>
                  <a:tcPr marL="9525" marR="9525" marT="9525" marB="0" anchor="ctr">
                    <a:solidFill>
                      <a:srgbClr val="D57800"/>
                    </a:solidFill>
                  </a:tcPr>
                </a:tc>
                <a:tc hMerge="1">
                  <a:txBody>
                    <a:bodyPr/>
                    <a:lstStyle/>
                    <a:p>
                      <a:endParaRPr lang="fr-FR"/>
                    </a:p>
                  </a:txBody>
                  <a:tcPr>
                    <a:solidFill>
                      <a:srgbClr val="D57800"/>
                    </a:solidFill>
                  </a:tcPr>
                </a:tc>
                <a:tc gridSpan="2">
                  <a:txBody>
                    <a:bodyPr/>
                    <a:lstStyle/>
                    <a:p>
                      <a:pPr algn="ctr" fontAlgn="b"/>
                      <a:r>
                        <a:rPr lang="fr-FR" sz="1400" dirty="0"/>
                        <a:t>De 30 à 49 ans inclus</a:t>
                      </a:r>
                    </a:p>
                  </a:txBody>
                  <a:tcPr marL="9525" marR="9525" marT="9525" marB="0" anchor="ctr">
                    <a:solidFill>
                      <a:srgbClr val="D57800"/>
                    </a:solidFill>
                  </a:tcPr>
                </a:tc>
                <a:tc hMerge="1">
                  <a:txBody>
                    <a:bodyPr/>
                    <a:lstStyle/>
                    <a:p>
                      <a:endParaRPr lang="fr-FR"/>
                    </a:p>
                  </a:txBody>
                  <a:tcPr/>
                </a:tc>
                <a:tc gridSpan="2">
                  <a:txBody>
                    <a:bodyPr/>
                    <a:lstStyle/>
                    <a:p>
                      <a:pPr algn="ctr" fontAlgn="b"/>
                      <a:r>
                        <a:rPr lang="fr-FR" sz="1400" dirty="0"/>
                        <a:t>50 ans et plus</a:t>
                      </a:r>
                    </a:p>
                  </a:txBody>
                  <a:tcPr marL="9525" marR="9525" marT="9525" marB="0" anchor="ctr">
                    <a:solidFill>
                      <a:srgbClr val="D57800"/>
                    </a:solidFill>
                  </a:tcPr>
                </a:tc>
                <a:tc hMerge="1">
                  <a:txBody>
                    <a:bodyPr/>
                    <a:lstStyle/>
                    <a:p>
                      <a:endParaRPr lang="fr-FR"/>
                    </a:p>
                  </a:txBody>
                  <a:tcPr/>
                </a:tc>
                <a:extLst>
                  <a:ext uri="{0D108BD9-81ED-4DB2-BD59-A6C34878D82A}">
                    <a16:rowId xmlns:a16="http://schemas.microsoft.com/office/drawing/2014/main" val="2899527075"/>
                  </a:ext>
                </a:extLst>
              </a:tr>
              <a:tr h="478734">
                <a:tc>
                  <a:txBody>
                    <a:bodyPr/>
                    <a:lstStyle/>
                    <a:p>
                      <a:endParaRPr lang="fr-FR" dirty="0"/>
                    </a:p>
                  </a:txBody>
                  <a:tcPr anchor="ctr">
                    <a:noFill/>
                  </a:tcPr>
                </a:tc>
                <a:tc>
                  <a:txBody>
                    <a:bodyPr/>
                    <a:lstStyle/>
                    <a:p>
                      <a:pPr algn="ctr"/>
                      <a:r>
                        <a:rPr lang="fr-FR" sz="1400" dirty="0">
                          <a:solidFill>
                            <a:schemeClr val="bg2">
                              <a:lumMod val="25000"/>
                            </a:schemeClr>
                          </a:solidFill>
                        </a:rPr>
                        <a:t>H</a:t>
                      </a:r>
                    </a:p>
                  </a:txBody>
                  <a:tcPr anchor="ctr">
                    <a:solidFill>
                      <a:srgbClr val="D57800">
                        <a:alpha val="37647"/>
                      </a:srgbClr>
                    </a:solidFill>
                  </a:tcPr>
                </a:tc>
                <a:tc>
                  <a:txBody>
                    <a:bodyPr/>
                    <a:lstStyle/>
                    <a:p>
                      <a:pPr algn="ctr"/>
                      <a:r>
                        <a:rPr lang="fr-FR" sz="1400" dirty="0">
                          <a:solidFill>
                            <a:schemeClr val="bg2">
                              <a:lumMod val="25000"/>
                            </a:schemeClr>
                          </a:solidFill>
                        </a:rPr>
                        <a:t>F</a:t>
                      </a:r>
                    </a:p>
                  </a:txBody>
                  <a:tcPr anchor="ctr">
                    <a:solidFill>
                      <a:srgbClr val="D57800">
                        <a:alpha val="37647"/>
                      </a:srgbClr>
                    </a:solidFill>
                  </a:tcPr>
                </a:tc>
                <a:tc>
                  <a:txBody>
                    <a:bodyPr/>
                    <a:lstStyle/>
                    <a:p>
                      <a:pPr algn="ctr"/>
                      <a:r>
                        <a:rPr lang="fr-FR" sz="1400" dirty="0">
                          <a:solidFill>
                            <a:schemeClr val="bg2">
                              <a:lumMod val="25000"/>
                            </a:schemeClr>
                          </a:solidFill>
                        </a:rPr>
                        <a:t>H</a:t>
                      </a:r>
                    </a:p>
                  </a:txBody>
                  <a:tcPr anchor="ctr">
                    <a:solidFill>
                      <a:srgbClr val="D57800">
                        <a:alpha val="37647"/>
                      </a:srgbClr>
                    </a:solidFill>
                  </a:tcPr>
                </a:tc>
                <a:tc>
                  <a:txBody>
                    <a:bodyPr/>
                    <a:lstStyle/>
                    <a:p>
                      <a:pPr algn="ctr"/>
                      <a:r>
                        <a:rPr lang="fr-FR" sz="1400" dirty="0">
                          <a:solidFill>
                            <a:schemeClr val="bg2">
                              <a:lumMod val="25000"/>
                            </a:schemeClr>
                          </a:solidFill>
                        </a:rPr>
                        <a:t>F</a:t>
                      </a:r>
                    </a:p>
                  </a:txBody>
                  <a:tcPr anchor="ctr">
                    <a:solidFill>
                      <a:srgbClr val="D57800">
                        <a:alpha val="37647"/>
                      </a:srgbClr>
                    </a:solidFill>
                  </a:tcPr>
                </a:tc>
                <a:tc>
                  <a:txBody>
                    <a:bodyPr/>
                    <a:lstStyle/>
                    <a:p>
                      <a:pPr algn="ctr"/>
                      <a:r>
                        <a:rPr lang="fr-FR" sz="1400" dirty="0">
                          <a:solidFill>
                            <a:schemeClr val="bg2">
                              <a:lumMod val="25000"/>
                            </a:schemeClr>
                          </a:solidFill>
                        </a:rPr>
                        <a:t>H</a:t>
                      </a:r>
                    </a:p>
                  </a:txBody>
                  <a:tcPr anchor="ctr">
                    <a:solidFill>
                      <a:srgbClr val="D57800">
                        <a:alpha val="37647"/>
                      </a:srgbClr>
                    </a:solidFill>
                  </a:tcPr>
                </a:tc>
                <a:tc>
                  <a:txBody>
                    <a:bodyPr/>
                    <a:lstStyle/>
                    <a:p>
                      <a:pPr algn="ctr"/>
                      <a:r>
                        <a:rPr lang="fr-FR" sz="1400" dirty="0">
                          <a:solidFill>
                            <a:schemeClr val="bg2">
                              <a:lumMod val="25000"/>
                            </a:schemeClr>
                          </a:solidFill>
                        </a:rPr>
                        <a:t>F</a:t>
                      </a:r>
                    </a:p>
                  </a:txBody>
                  <a:tcPr anchor="ctr">
                    <a:solidFill>
                      <a:srgbClr val="D57800">
                        <a:alpha val="37647"/>
                      </a:srgbClr>
                    </a:solidFill>
                  </a:tcPr>
                </a:tc>
                <a:tc>
                  <a:txBody>
                    <a:bodyPr/>
                    <a:lstStyle/>
                    <a:p>
                      <a:pPr algn="ctr"/>
                      <a:r>
                        <a:rPr lang="fr-FR" sz="1400" dirty="0">
                          <a:solidFill>
                            <a:schemeClr val="bg2">
                              <a:lumMod val="25000"/>
                            </a:schemeClr>
                          </a:solidFill>
                        </a:rPr>
                        <a:t>H</a:t>
                      </a:r>
                    </a:p>
                  </a:txBody>
                  <a:tcPr anchor="ctr">
                    <a:solidFill>
                      <a:srgbClr val="D57800">
                        <a:alpha val="37647"/>
                      </a:srgbClr>
                    </a:solidFill>
                  </a:tcPr>
                </a:tc>
                <a:tc>
                  <a:txBody>
                    <a:bodyPr/>
                    <a:lstStyle/>
                    <a:p>
                      <a:pPr algn="ctr"/>
                      <a:r>
                        <a:rPr lang="fr-FR" sz="1400" dirty="0">
                          <a:solidFill>
                            <a:schemeClr val="bg2">
                              <a:lumMod val="25000"/>
                            </a:schemeClr>
                          </a:solidFill>
                        </a:rPr>
                        <a:t>F</a:t>
                      </a:r>
                    </a:p>
                  </a:txBody>
                  <a:tcPr anchor="ctr">
                    <a:solidFill>
                      <a:srgbClr val="D57800">
                        <a:alpha val="37647"/>
                      </a:srgbClr>
                    </a:solidFill>
                  </a:tcPr>
                </a:tc>
                <a:tc>
                  <a:txBody>
                    <a:bodyPr/>
                    <a:lstStyle/>
                    <a:p>
                      <a:pPr algn="ctr"/>
                      <a:r>
                        <a:rPr lang="fr-FR" sz="1400" dirty="0">
                          <a:solidFill>
                            <a:schemeClr val="bg2">
                              <a:lumMod val="25000"/>
                            </a:schemeClr>
                          </a:solidFill>
                        </a:rPr>
                        <a:t>H</a:t>
                      </a:r>
                    </a:p>
                  </a:txBody>
                  <a:tcPr anchor="ctr">
                    <a:solidFill>
                      <a:srgbClr val="D57800">
                        <a:alpha val="37647"/>
                      </a:srgbClr>
                    </a:solidFill>
                  </a:tcPr>
                </a:tc>
                <a:tc>
                  <a:txBody>
                    <a:bodyPr/>
                    <a:lstStyle/>
                    <a:p>
                      <a:pPr algn="ctr"/>
                      <a:r>
                        <a:rPr lang="fr-FR" sz="1400" dirty="0">
                          <a:solidFill>
                            <a:schemeClr val="bg2">
                              <a:lumMod val="25000"/>
                            </a:schemeClr>
                          </a:solidFill>
                        </a:rPr>
                        <a:t>F</a:t>
                      </a:r>
                    </a:p>
                  </a:txBody>
                  <a:tcPr anchor="ctr">
                    <a:solidFill>
                      <a:srgbClr val="D57800">
                        <a:alpha val="37647"/>
                      </a:srgbClr>
                    </a:solidFill>
                  </a:tcPr>
                </a:tc>
                <a:extLst>
                  <a:ext uri="{0D108BD9-81ED-4DB2-BD59-A6C34878D82A}">
                    <a16:rowId xmlns:a16="http://schemas.microsoft.com/office/drawing/2014/main" val="1290978504"/>
                  </a:ext>
                </a:extLst>
              </a:tr>
              <a:tr h="478734">
                <a:tc>
                  <a:txBody>
                    <a:bodyPr/>
                    <a:lstStyle/>
                    <a:p>
                      <a:r>
                        <a:rPr lang="fr-FR" sz="1600" dirty="0">
                          <a:solidFill>
                            <a:schemeClr val="bg1"/>
                          </a:solidFill>
                        </a:rPr>
                        <a:t>Cadres</a:t>
                      </a:r>
                      <a:endParaRPr lang="fr-FR" dirty="0">
                        <a:solidFill>
                          <a:schemeClr val="bg1"/>
                        </a:solidFill>
                      </a:endParaRPr>
                    </a:p>
                  </a:txBody>
                  <a:tcPr anchor="ctr">
                    <a:solidFill>
                      <a:srgbClr val="D57800"/>
                    </a:solidFill>
                  </a:tcPr>
                </a:tc>
                <a:tc>
                  <a:txBody>
                    <a:bodyPr/>
                    <a:lstStyle/>
                    <a:p>
                      <a:pPr algn="ctr"/>
                      <a:r>
                        <a:rPr lang="fr-FR" sz="1200" b="1" i="0" u="none" strike="noStrike" kern="1200" dirty="0">
                          <a:solidFill>
                            <a:schemeClr val="bg1"/>
                          </a:solidFill>
                          <a:effectLst/>
                          <a:latin typeface="+mj-lt"/>
                          <a:ea typeface="+mn-ea"/>
                          <a:cs typeface="+mn-cs"/>
                        </a:rPr>
                        <a:t>4 323€</a:t>
                      </a:r>
                    </a:p>
                  </a:txBody>
                  <a:tcPr marL="9525" marR="9525" marT="9525" marB="0" anchor="ctr">
                    <a:solidFill>
                      <a:srgbClr val="D57800"/>
                    </a:solidFill>
                  </a:tcPr>
                </a:tc>
                <a:tc>
                  <a:txBody>
                    <a:bodyPr/>
                    <a:lstStyle/>
                    <a:p>
                      <a:pPr algn="ctr"/>
                      <a:r>
                        <a:rPr lang="fr-FR" sz="1200" b="1" i="0" u="none" strike="noStrike" kern="1200" dirty="0">
                          <a:solidFill>
                            <a:schemeClr val="bg1"/>
                          </a:solidFill>
                          <a:effectLst/>
                          <a:latin typeface="+mj-lt"/>
                          <a:ea typeface="+mn-ea"/>
                          <a:cs typeface="+mn-cs"/>
                        </a:rPr>
                        <a:t>3 627€</a:t>
                      </a:r>
                    </a:p>
                  </a:txBody>
                  <a:tcPr marL="9525" marR="9525" marT="9525" marB="0" anchor="ctr">
                    <a:solidFill>
                      <a:srgbClr val="D57800"/>
                    </a:solid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extLst>
                  <a:ext uri="{0D108BD9-81ED-4DB2-BD59-A6C34878D82A}">
                    <a16:rowId xmlns:a16="http://schemas.microsoft.com/office/drawing/2014/main" val="1743405601"/>
                  </a:ext>
                </a:extLst>
              </a:tr>
              <a:tr h="478734">
                <a:tc>
                  <a:txBody>
                    <a:bodyPr/>
                    <a:lstStyle/>
                    <a:p>
                      <a:r>
                        <a:rPr lang="fr-FR" sz="1100" dirty="0">
                          <a:solidFill>
                            <a:schemeClr val="bg2">
                              <a:lumMod val="25000"/>
                            </a:schemeClr>
                          </a:solidFill>
                        </a:rPr>
                        <a:t>Écarts F/H %</a:t>
                      </a:r>
                    </a:p>
                  </a:txBody>
                  <a:tcPr anchor="ctr">
                    <a:solidFill>
                      <a:srgbClr val="D57800">
                        <a:alpha val="37647"/>
                      </a:srgbClr>
                    </a:solidFill>
                  </a:tcPr>
                </a:tc>
                <a:tc gridSpan="2">
                  <a:txBody>
                    <a:bodyPr/>
                    <a:lstStyle/>
                    <a:p>
                      <a:pPr algn="ctr"/>
                      <a:r>
                        <a:rPr lang="fr-FR" sz="1200" b="1" i="0" u="none" strike="noStrike" kern="1200" dirty="0">
                          <a:solidFill>
                            <a:schemeClr val="bg2">
                              <a:lumMod val="25000"/>
                            </a:schemeClr>
                          </a:solidFill>
                          <a:effectLst/>
                          <a:latin typeface="+mj-lt"/>
                          <a:ea typeface="+mn-ea"/>
                          <a:cs typeface="+mn-cs"/>
                        </a:rPr>
                        <a:t>-16%</a:t>
                      </a:r>
                    </a:p>
                  </a:txBody>
                  <a:tcPr marL="9525" marR="9525" marT="9525" marB="0" anchor="ctr">
                    <a:solidFill>
                      <a:srgbClr val="D57800">
                        <a:alpha val="37647"/>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dirty="0">
                          <a:solidFill>
                            <a:schemeClr val="bg2">
                              <a:lumMod val="25000"/>
                            </a:schemeClr>
                          </a:solidFill>
                          <a:latin typeface="+mj-lt"/>
                        </a:rPr>
                        <a:t>s</a:t>
                      </a:r>
                    </a:p>
                  </a:txBody>
                  <a:tcPr anchor="ctr">
                    <a:pattFill prst="ltDnDiag">
                      <a:fgClr>
                        <a:srgbClr val="D57800"/>
                      </a:fgClr>
                      <a:bgClr>
                        <a:schemeClr val="bg1"/>
                      </a:bgClr>
                    </a:pattFill>
                  </a:tcPr>
                </a:tc>
                <a:tc hMerge="1">
                  <a:txBody>
                    <a:bodyPr/>
                    <a:lstStyle/>
                    <a:p>
                      <a:endParaRPr lang="fr-FR" dirty="0"/>
                    </a:p>
                  </a:txBody>
                  <a:tcPr/>
                </a:tc>
                <a:tc gridSpan="2">
                  <a:txBody>
                    <a:bodyPr/>
                    <a:lstStyle/>
                    <a:p>
                      <a:pPr algn="ctr"/>
                      <a:r>
                        <a:rPr lang="fr-FR" sz="1100" b="0" dirty="0">
                          <a:solidFill>
                            <a:schemeClr val="bg2">
                              <a:lumMod val="25000"/>
                            </a:schemeClr>
                          </a:solidFill>
                          <a:latin typeface="+mj-lt"/>
                        </a:rPr>
                        <a:t>s</a:t>
                      </a:r>
                    </a:p>
                  </a:txBody>
                  <a:tcPr anchor="ctr">
                    <a:pattFill prst="ltDnDiag">
                      <a:fgClr>
                        <a:srgbClr val="D57800"/>
                      </a:fgClr>
                      <a:bgClr>
                        <a:schemeClr val="bg1"/>
                      </a:bgClr>
                    </a:pattFill>
                  </a:tcPr>
                </a:tc>
                <a:tc hMerge="1">
                  <a:txBody>
                    <a:bodyPr/>
                    <a:lstStyle/>
                    <a:p>
                      <a:endParaRPr lang="fr-FR" dirty="0"/>
                    </a:p>
                  </a:txBody>
                  <a:tcPr>
                    <a:pattFill prst="ltDnDiag">
                      <a:fgClr>
                        <a:srgbClr val="D57800"/>
                      </a:fgClr>
                      <a:bgClr>
                        <a:schemeClr val="bg1"/>
                      </a:bgClr>
                    </a:pattFill>
                  </a:tcPr>
                </a:tc>
                <a:tc gridSpan="2">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ltDnDiag">
                      <a:fgClr>
                        <a:srgbClr val="D57800"/>
                      </a:fgClr>
                      <a:bgClr>
                        <a:schemeClr val="bg1"/>
                      </a:bgClr>
                    </a:pattFill>
                  </a:tcPr>
                </a:tc>
                <a:tc hMerge="1">
                  <a:txBody>
                    <a:bodyPr/>
                    <a:lstStyle/>
                    <a:p>
                      <a:pPr algn="l" fontAlgn="b"/>
                      <a:endParaRPr lang="fr-FR" sz="1100" b="0" i="0" u="none" strike="noStrike" dirty="0">
                        <a:solidFill>
                          <a:srgbClr val="000000"/>
                        </a:solidFill>
                        <a:effectLst/>
                        <a:latin typeface="Liberation Sans"/>
                      </a:endParaRPr>
                    </a:p>
                  </a:txBody>
                  <a:tcPr marL="9525" marR="9525" marT="9525" marB="0" anchor="b"/>
                </a:tc>
                <a:tc gridSpan="2">
                  <a:txBody>
                    <a:bodyPr/>
                    <a:lstStyle/>
                    <a:p>
                      <a:pPr algn="ctr"/>
                      <a:r>
                        <a:rPr lang="fr-FR" sz="1100" b="0" dirty="0">
                          <a:solidFill>
                            <a:schemeClr val="bg2">
                              <a:lumMod val="25000"/>
                            </a:schemeClr>
                          </a:solidFill>
                          <a:latin typeface="+mj-lt"/>
                        </a:rPr>
                        <a:t>s</a:t>
                      </a:r>
                    </a:p>
                  </a:txBody>
                  <a:tcPr anchor="ctr">
                    <a:pattFill prst="ltDnDiag">
                      <a:fgClr>
                        <a:srgbClr val="D57800"/>
                      </a:fgClr>
                      <a:bgClr>
                        <a:schemeClr val="bg1"/>
                      </a:bgClr>
                    </a:pattFill>
                  </a:tcPr>
                </a:tc>
                <a:tc hMerge="1">
                  <a:txBody>
                    <a:bodyPr/>
                    <a:lstStyle/>
                    <a:p>
                      <a:endParaRPr lang="fr-FR" dirty="0"/>
                    </a:p>
                  </a:txBody>
                  <a:tcPr/>
                </a:tc>
                <a:extLst>
                  <a:ext uri="{0D108BD9-81ED-4DB2-BD59-A6C34878D82A}">
                    <a16:rowId xmlns:a16="http://schemas.microsoft.com/office/drawing/2014/main" val="1538266662"/>
                  </a:ext>
                </a:extLst>
              </a:tr>
              <a:tr h="478734">
                <a:tc>
                  <a:txBody>
                    <a:bodyPr/>
                    <a:lstStyle/>
                    <a:p>
                      <a:r>
                        <a:rPr lang="fr-FR" sz="1600" dirty="0">
                          <a:solidFill>
                            <a:schemeClr val="bg1"/>
                          </a:solidFill>
                        </a:rPr>
                        <a:t>Prof. Inter.</a:t>
                      </a:r>
                    </a:p>
                  </a:txBody>
                  <a:tcPr anchor="ctr">
                    <a:solidFill>
                      <a:srgbClr val="D57800"/>
                    </a:solidFill>
                  </a:tcPr>
                </a:tc>
                <a:tc>
                  <a:txBody>
                    <a:bodyPr/>
                    <a:lstStyle/>
                    <a:p>
                      <a:pPr algn="ctr"/>
                      <a:r>
                        <a:rPr lang="fr-FR" sz="1200" b="1" i="0" u="none" strike="noStrike" kern="1200" dirty="0">
                          <a:solidFill>
                            <a:schemeClr val="bg1"/>
                          </a:solidFill>
                          <a:effectLst/>
                          <a:latin typeface="+mj-lt"/>
                          <a:ea typeface="+mn-ea"/>
                          <a:cs typeface="+mn-cs"/>
                        </a:rPr>
                        <a:t>2 415€</a:t>
                      </a:r>
                    </a:p>
                  </a:txBody>
                  <a:tcPr marL="9525" marR="9525" marT="9525" marB="0" anchor="ctr">
                    <a:solidFill>
                      <a:srgbClr val="D57800"/>
                    </a:solidFill>
                  </a:tcPr>
                </a:tc>
                <a:tc>
                  <a:txBody>
                    <a:bodyPr/>
                    <a:lstStyle/>
                    <a:p>
                      <a:pPr algn="ctr"/>
                      <a:r>
                        <a:rPr lang="fr-FR" sz="1200" b="1" i="0" u="none" strike="noStrike" kern="1200" dirty="0">
                          <a:solidFill>
                            <a:schemeClr val="bg1"/>
                          </a:solidFill>
                          <a:effectLst/>
                          <a:latin typeface="+mj-lt"/>
                          <a:ea typeface="+mn-ea"/>
                          <a:cs typeface="+mn-cs"/>
                        </a:rPr>
                        <a:t>2 380€</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1 598€</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1 610€</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2 149€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2 059€</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2 525€</a:t>
                      </a:r>
                    </a:p>
                  </a:txBody>
                  <a:tcPr marL="9525" marR="9525" marT="9525" marB="0" anchor="ctr">
                    <a:solidFill>
                      <a:srgbClr val="D57800"/>
                    </a:solidFill>
                  </a:tcPr>
                </a:tc>
                <a:tc>
                  <a:txBody>
                    <a:bodyPr/>
                    <a:lstStyle/>
                    <a:p>
                      <a:pPr algn="ctr" fontAlgn="b"/>
                      <a:r>
                        <a:rPr lang="fr-FR" sz="1100" b="0" i="0" u="none" strike="noStrike" dirty="0">
                          <a:solidFill>
                            <a:schemeClr val="bg1"/>
                          </a:solidFill>
                          <a:effectLst/>
                          <a:latin typeface="+mj-lt"/>
                        </a:rPr>
                        <a:t>2 650€</a:t>
                      </a:r>
                    </a:p>
                  </a:txBody>
                  <a:tcPr marL="9525" marR="9525" marT="9525" marB="0" anchor="ctr">
                    <a:solidFill>
                      <a:srgbClr val="D57800"/>
                    </a:solid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solidFill>
                      <a:srgbClr val="D57800"/>
                    </a:solidFill>
                  </a:tcPr>
                </a:tc>
                <a:extLst>
                  <a:ext uri="{0D108BD9-81ED-4DB2-BD59-A6C34878D82A}">
                    <a16:rowId xmlns:a16="http://schemas.microsoft.com/office/drawing/2014/main" val="2591993981"/>
                  </a:ext>
                </a:extLst>
              </a:tr>
              <a:tr h="478734">
                <a:tc>
                  <a:txBody>
                    <a:bodyPr/>
                    <a:lstStyle/>
                    <a:p>
                      <a:r>
                        <a:rPr lang="fr-FR" sz="1100" dirty="0">
                          <a:solidFill>
                            <a:schemeClr val="bg2">
                              <a:lumMod val="25000"/>
                            </a:schemeClr>
                          </a:solidFill>
                        </a:rPr>
                        <a:t>Écarts F/H %</a:t>
                      </a:r>
                    </a:p>
                  </a:txBody>
                  <a:tcPr anchor="ctr">
                    <a:solidFill>
                      <a:srgbClr val="D57800">
                        <a:alpha val="37647"/>
                      </a:srgbClr>
                    </a:solidFill>
                  </a:tcPr>
                </a:tc>
                <a:tc gridSpan="2">
                  <a:txBody>
                    <a:bodyPr/>
                    <a:lstStyle/>
                    <a:p>
                      <a:pPr algn="ctr"/>
                      <a:r>
                        <a:rPr lang="fr-FR" sz="1200" b="1" i="0" u="none" strike="noStrike" kern="1200" dirty="0">
                          <a:solidFill>
                            <a:schemeClr val="bg2">
                              <a:lumMod val="25000"/>
                            </a:schemeClr>
                          </a:solidFill>
                          <a:effectLst/>
                          <a:latin typeface="+mj-lt"/>
                          <a:ea typeface="+mn-ea"/>
                          <a:cs typeface="+mn-cs"/>
                        </a:rPr>
                        <a:t>-1%</a:t>
                      </a:r>
                    </a:p>
                  </a:txBody>
                  <a:tcPr marL="9525" marR="9525" marT="9525" marB="0" anchor="ctr">
                    <a:solidFill>
                      <a:srgbClr val="D57800">
                        <a:alpha val="37647"/>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j-lt"/>
                          <a:ea typeface="+mn-ea"/>
                          <a:cs typeface="+mn-cs"/>
                        </a:rPr>
                        <a:t>1%</a:t>
                      </a:r>
                    </a:p>
                  </a:txBody>
                  <a:tcPr anchor="ctr">
                    <a:solidFill>
                      <a:srgbClr val="D57800">
                        <a:alpha val="37647"/>
                      </a:srgbClr>
                    </a:solid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j-lt"/>
                          <a:ea typeface="+mn-ea"/>
                          <a:cs typeface="+mn-cs"/>
                        </a:rPr>
                        <a:t>-4%</a:t>
                      </a:r>
                    </a:p>
                  </a:txBody>
                  <a:tcPr anchor="ctr">
                    <a:solidFill>
                      <a:srgbClr val="D57800">
                        <a:alpha val="37647"/>
                      </a:srgbClr>
                    </a:solidFill>
                  </a:tcPr>
                </a:tc>
                <a:tc hMerge="1">
                  <a:txBody>
                    <a:bodyPr/>
                    <a:lstStyle/>
                    <a:p>
                      <a:endParaRPr lang="fr-FR" dirty="0">
                        <a:latin typeface="+mn-lt"/>
                      </a:endParaRPr>
                    </a:p>
                  </a:txBody>
                  <a:tcPr>
                    <a:solidFill>
                      <a:srgbClr val="D57800">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n-lt"/>
                          <a:ea typeface="+mn-ea"/>
                          <a:cs typeface="+mn-cs"/>
                        </a:rPr>
                        <a:t>5%</a:t>
                      </a:r>
                    </a:p>
                  </a:txBody>
                  <a:tcPr marL="9525" marR="9525" marT="9525" marB="0" anchor="ctr">
                    <a:solidFill>
                      <a:srgbClr val="D57800">
                        <a:alpha val="37647"/>
                      </a:srgbClr>
                    </a:solid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algn="ctr"/>
                      <a:r>
                        <a:rPr lang="fr-FR" sz="1100" b="0" dirty="0">
                          <a:solidFill>
                            <a:schemeClr val="bg2">
                              <a:lumMod val="25000"/>
                            </a:schemeClr>
                          </a:solidFill>
                          <a:latin typeface="+mj-lt"/>
                        </a:rPr>
                        <a:t>s</a:t>
                      </a:r>
                    </a:p>
                  </a:txBody>
                  <a:tcPr anchor="ctr">
                    <a:solidFill>
                      <a:srgbClr val="D57800">
                        <a:alpha val="37647"/>
                      </a:srgbClr>
                    </a:solidFill>
                  </a:tcPr>
                </a:tc>
                <a:tc hMerge="1">
                  <a:txBody>
                    <a:bodyPr/>
                    <a:lstStyle/>
                    <a:p>
                      <a:endParaRPr lang="fr-FR" dirty="0"/>
                    </a:p>
                  </a:txBody>
                  <a:tcPr/>
                </a:tc>
                <a:extLst>
                  <a:ext uri="{0D108BD9-81ED-4DB2-BD59-A6C34878D82A}">
                    <a16:rowId xmlns:a16="http://schemas.microsoft.com/office/drawing/2014/main" val="3841113909"/>
                  </a:ext>
                </a:extLst>
              </a:tr>
              <a:tr h="478734">
                <a:tc>
                  <a:txBody>
                    <a:bodyPr/>
                    <a:lstStyle/>
                    <a:p>
                      <a:r>
                        <a:rPr lang="fr-FR" sz="1600" dirty="0">
                          <a:solidFill>
                            <a:schemeClr val="bg1"/>
                          </a:solidFill>
                        </a:rPr>
                        <a:t>Employés</a:t>
                      </a:r>
                      <a:endParaRPr lang="fr-FR" dirty="0">
                        <a:solidFill>
                          <a:schemeClr val="bg1"/>
                        </a:solidFill>
                      </a:endParaRPr>
                    </a:p>
                  </a:txBody>
                  <a:tcPr anchor="ctr">
                    <a:solidFill>
                      <a:srgbClr val="D57800"/>
                    </a:solidFill>
                  </a:tcPr>
                </a:tc>
                <a:tc>
                  <a:txBody>
                    <a:bodyPr/>
                    <a:lstStyle/>
                    <a:p>
                      <a:pPr algn="ctr"/>
                      <a:r>
                        <a:rPr lang="fr-FR" sz="1100" b="0" i="0" u="none" strike="noStrike" kern="1200" dirty="0">
                          <a:solidFill>
                            <a:schemeClr val="bg1"/>
                          </a:solidFill>
                          <a:effectLst/>
                          <a:latin typeface="+mn-lt"/>
                          <a:ea typeface="+mn-ea"/>
                          <a:cs typeface="+mn-cs"/>
                        </a:rPr>
                        <a:t>2 202€</a:t>
                      </a:r>
                    </a:p>
                  </a:txBody>
                  <a:tcPr marL="9525" marR="9525" marT="9525" marB="0" anchor="ctr">
                    <a:solidFill>
                      <a:srgbClr val="D57800"/>
                    </a:solidFill>
                  </a:tcPr>
                </a:tc>
                <a:tc>
                  <a:txBody>
                    <a:bodyPr/>
                    <a:lstStyle/>
                    <a:p>
                      <a:pPr algn="ctr"/>
                      <a:r>
                        <a:rPr lang="fr-FR" sz="1100" b="0" i="0" u="none" strike="noStrike" kern="1200" dirty="0">
                          <a:solidFill>
                            <a:schemeClr val="bg1"/>
                          </a:solidFill>
                          <a:effectLst/>
                          <a:latin typeface="+mn-lt"/>
                          <a:ea typeface="+mn-ea"/>
                          <a:cs typeface="+mn-cs"/>
                        </a:rPr>
                        <a:t>2 030€</a:t>
                      </a:r>
                    </a:p>
                  </a:txBody>
                  <a:tcPr marL="9525" marR="9525" marT="9525" marB="0" anchor="ctr">
                    <a:solidFill>
                      <a:srgbClr val="D57800"/>
                    </a:solid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solidFill>
                      <a:srgbClr val="D57800"/>
                    </a:solid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extLst>
                  <a:ext uri="{0D108BD9-81ED-4DB2-BD59-A6C34878D82A}">
                    <a16:rowId xmlns:a16="http://schemas.microsoft.com/office/drawing/2014/main" val="870722806"/>
                  </a:ext>
                </a:extLst>
              </a:tr>
              <a:tr h="478734">
                <a:tc>
                  <a:txBody>
                    <a:bodyPr/>
                    <a:lstStyle/>
                    <a:p>
                      <a:r>
                        <a:rPr lang="fr-FR" sz="1100" dirty="0">
                          <a:solidFill>
                            <a:schemeClr val="bg2">
                              <a:lumMod val="25000"/>
                            </a:schemeClr>
                          </a:solidFill>
                        </a:rPr>
                        <a:t>Écarts F/H %</a:t>
                      </a:r>
                    </a:p>
                  </a:txBody>
                  <a:tcPr anchor="ctr">
                    <a:solidFill>
                      <a:srgbClr val="D57800">
                        <a:alpha val="37647"/>
                      </a:srgbClr>
                    </a:solidFill>
                  </a:tcPr>
                </a:tc>
                <a:tc gridSpan="2">
                  <a:txBody>
                    <a:bodyPr/>
                    <a:lstStyle/>
                    <a:p>
                      <a:pPr algn="ctr"/>
                      <a:r>
                        <a:rPr lang="fr-FR" sz="1200" b="1" i="0" u="none" strike="noStrike" kern="1200" dirty="0">
                          <a:solidFill>
                            <a:schemeClr val="bg2">
                              <a:lumMod val="25000"/>
                            </a:schemeClr>
                          </a:solidFill>
                          <a:effectLst/>
                          <a:latin typeface="+mj-lt"/>
                          <a:ea typeface="+mn-ea"/>
                          <a:cs typeface="+mn-cs"/>
                        </a:rPr>
                        <a:t>-8%</a:t>
                      </a:r>
                    </a:p>
                  </a:txBody>
                  <a:tcPr marL="9525" marR="9525" marT="9525" marB="0" anchor="ctr">
                    <a:solidFill>
                      <a:srgbClr val="D57800">
                        <a:alpha val="37647"/>
                      </a:srgbClr>
                    </a:solidFill>
                  </a:tcPr>
                </a:tc>
                <a:tc hMerge="1">
                  <a:txBody>
                    <a:bodyPr/>
                    <a:lstStyle/>
                    <a:p>
                      <a:pPr algn="ctr" fontAlgn="b"/>
                      <a:endParaRPr lang="fr-FR" sz="1100" b="0" i="0" u="none" strike="noStrike" dirty="0">
                        <a:solidFill>
                          <a:srgbClr val="000000"/>
                        </a:solidFill>
                        <a:effectLst/>
                        <a:latin typeface="Liberation Sans"/>
                      </a:endParaRPr>
                    </a:p>
                  </a:txBody>
                  <a:tcPr marL="9525" marR="9525" marT="9525" marB="0" anchor="ctr"/>
                </a:tc>
                <a:tc gridSpan="2">
                  <a:txBody>
                    <a:bodyPr/>
                    <a:lstStyle/>
                    <a:p>
                      <a:pPr algn="ctr"/>
                      <a:r>
                        <a:rPr lang="fr-FR" sz="1100" b="0" dirty="0">
                          <a:solidFill>
                            <a:schemeClr val="bg2">
                              <a:lumMod val="25000"/>
                            </a:schemeClr>
                          </a:solidFill>
                          <a:latin typeface="+mj-lt"/>
                        </a:rPr>
                        <a:t>s</a:t>
                      </a:r>
                    </a:p>
                  </a:txBody>
                  <a:tcPr anchor="ctr">
                    <a:solidFill>
                      <a:srgbClr val="D57800">
                        <a:alpha val="37647"/>
                      </a:srgbClr>
                    </a:solidFill>
                  </a:tcPr>
                </a:tc>
                <a:tc hMerge="1">
                  <a:txBody>
                    <a:bodyPr/>
                    <a:lstStyle/>
                    <a:p>
                      <a:endParaRPr lang="fr-FR" dirty="0"/>
                    </a:p>
                  </a:txBody>
                  <a:tcPr/>
                </a:tc>
                <a:tc gridSpan="2">
                  <a:txBody>
                    <a:bodyPr/>
                    <a:lstStyle/>
                    <a:p>
                      <a:pPr algn="ctr"/>
                      <a:r>
                        <a:rPr lang="fr-FR" sz="1100" b="0" dirty="0">
                          <a:solidFill>
                            <a:schemeClr val="bg2">
                              <a:lumMod val="25000"/>
                            </a:schemeClr>
                          </a:solidFill>
                          <a:latin typeface="+mj-lt"/>
                        </a:rPr>
                        <a:t>s</a:t>
                      </a:r>
                    </a:p>
                  </a:txBody>
                  <a:tcPr anchor="ctr">
                    <a:solidFill>
                      <a:srgbClr val="D57800">
                        <a:alpha val="37647"/>
                      </a:srgbClr>
                    </a:solidFill>
                  </a:tcPr>
                </a:tc>
                <a:tc hMerge="1">
                  <a:txBody>
                    <a:bodyPr/>
                    <a:lstStyle/>
                    <a:p>
                      <a:endParaRPr lang="fr-FR" dirty="0"/>
                    </a:p>
                  </a:txBody>
                  <a:tcPr>
                    <a:solidFill>
                      <a:srgbClr val="D57800">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j-lt"/>
                          <a:ea typeface="+mn-ea"/>
                          <a:cs typeface="+mn-cs"/>
                        </a:rPr>
                        <a:t>s</a:t>
                      </a:r>
                    </a:p>
                  </a:txBody>
                  <a:tcPr marL="9525" marR="9525" marT="9525" marB="0" anchor="ctr">
                    <a:pattFill prst="ltDnDiag">
                      <a:fgClr>
                        <a:srgbClr val="D57800"/>
                      </a:fgClr>
                      <a:bgClr>
                        <a:schemeClr val="bg1"/>
                      </a:bgClr>
                    </a:patt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j-lt"/>
                          <a:ea typeface="+mn-ea"/>
                          <a:cs typeface="+mn-cs"/>
                        </a:rPr>
                        <a:t>s</a:t>
                      </a:r>
                    </a:p>
                  </a:txBody>
                  <a:tcPr anchor="ctr">
                    <a:pattFill prst="ltDnDiag">
                      <a:fgClr>
                        <a:srgbClr val="D57800"/>
                      </a:fgClr>
                      <a:bgClr>
                        <a:schemeClr val="bg1"/>
                      </a:bgClr>
                    </a:pattFill>
                  </a:tcPr>
                </a:tc>
                <a:tc hMerge="1">
                  <a:txBody>
                    <a:bodyPr/>
                    <a:lstStyle/>
                    <a:p>
                      <a:endParaRPr lang="fr-FR" dirty="0">
                        <a:latin typeface="+mn-lt"/>
                      </a:endParaRPr>
                    </a:p>
                  </a:txBody>
                  <a:tcPr/>
                </a:tc>
                <a:extLst>
                  <a:ext uri="{0D108BD9-81ED-4DB2-BD59-A6C34878D82A}">
                    <a16:rowId xmlns:a16="http://schemas.microsoft.com/office/drawing/2014/main" val="2391575956"/>
                  </a:ext>
                </a:extLst>
              </a:tr>
              <a:tr h="478734">
                <a:tc>
                  <a:txBody>
                    <a:bodyPr/>
                    <a:lstStyle/>
                    <a:p>
                      <a:r>
                        <a:rPr lang="fr-FR" sz="1600" dirty="0">
                          <a:solidFill>
                            <a:schemeClr val="bg1"/>
                          </a:solidFill>
                        </a:rPr>
                        <a:t>Ouvriers</a:t>
                      </a:r>
                      <a:r>
                        <a:rPr lang="fr-FR" dirty="0">
                          <a:solidFill>
                            <a:schemeClr val="bg1"/>
                          </a:solidFill>
                        </a:rPr>
                        <a:t> </a:t>
                      </a:r>
                    </a:p>
                  </a:txBody>
                  <a:tcPr anchor="ctr">
                    <a:solidFill>
                      <a:srgbClr val="D57800"/>
                    </a:solidFill>
                  </a:tcPr>
                </a:tc>
                <a:tc>
                  <a:txBody>
                    <a:bodyPr/>
                    <a:lstStyle/>
                    <a:p>
                      <a:pPr algn="ctr" fontAlgn="b"/>
                      <a:r>
                        <a:rPr lang="fr-FR" sz="1100" b="1"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1"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tc>
                  <a:txBody>
                    <a:bodyPr/>
                    <a:lstStyle/>
                    <a:p>
                      <a:pPr algn="ctr" fontAlgn="b"/>
                      <a:r>
                        <a:rPr lang="fr-FR" sz="1100" b="0" i="0" u="none" strike="noStrike" dirty="0">
                          <a:solidFill>
                            <a:schemeClr val="bg2">
                              <a:lumMod val="25000"/>
                            </a:schemeClr>
                          </a:solidFill>
                          <a:effectLst/>
                          <a:latin typeface="+mj-lt"/>
                        </a:rPr>
                        <a:t>s</a:t>
                      </a:r>
                    </a:p>
                  </a:txBody>
                  <a:tcPr marL="9525" marR="9525" marT="9525" marB="0" anchor="ctr">
                    <a:pattFill prst="dkDnDiag">
                      <a:fgClr>
                        <a:srgbClr val="D57800"/>
                      </a:fgClr>
                      <a:bgClr>
                        <a:schemeClr val="bg1"/>
                      </a:bgClr>
                    </a:pattFill>
                  </a:tcPr>
                </a:tc>
                <a:extLst>
                  <a:ext uri="{0D108BD9-81ED-4DB2-BD59-A6C34878D82A}">
                    <a16:rowId xmlns:a16="http://schemas.microsoft.com/office/drawing/2014/main" val="4073977991"/>
                  </a:ext>
                </a:extLst>
              </a:tr>
              <a:tr h="478734">
                <a:tc>
                  <a:txBody>
                    <a:bodyPr/>
                    <a:lstStyle/>
                    <a:p>
                      <a:r>
                        <a:rPr lang="fr-FR" sz="1100" dirty="0">
                          <a:solidFill>
                            <a:schemeClr val="bg2">
                              <a:lumMod val="25000"/>
                            </a:schemeClr>
                          </a:solidFill>
                        </a:rPr>
                        <a:t>Écarts F/H %</a:t>
                      </a:r>
                    </a:p>
                  </a:txBody>
                  <a:tcPr anchor="ctr">
                    <a:solidFill>
                      <a:srgbClr val="D57800">
                        <a:alpha val="37647"/>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i="0" u="none" strike="noStrike" kern="1200" dirty="0">
                          <a:solidFill>
                            <a:schemeClr val="bg2">
                              <a:lumMod val="25000"/>
                            </a:schemeClr>
                          </a:solidFill>
                          <a:effectLst/>
                          <a:latin typeface="+mj-lt"/>
                          <a:ea typeface="+mn-ea"/>
                          <a:cs typeface="+mn-cs"/>
                        </a:rPr>
                        <a:t>s</a:t>
                      </a:r>
                    </a:p>
                  </a:txBody>
                  <a:tcPr anchor="ctr">
                    <a:pattFill prst="ltDnDiag">
                      <a:fgClr>
                        <a:srgbClr val="D57800"/>
                      </a:fgClr>
                      <a:bgClr>
                        <a:schemeClr val="bg1"/>
                      </a:bgClr>
                    </a:pattFill>
                  </a:tcPr>
                </a:tc>
                <a:tc hMerge="1">
                  <a:txBody>
                    <a:bodyPr/>
                    <a:lstStyle/>
                    <a:p>
                      <a:endParaRPr lang="fr-FR" dirty="0">
                        <a:latin typeface="+mn-lt"/>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j-lt"/>
                          <a:ea typeface="+mn-ea"/>
                          <a:cs typeface="+mn-cs"/>
                        </a:rPr>
                        <a:t>s</a:t>
                      </a:r>
                    </a:p>
                  </a:txBody>
                  <a:tcPr marL="9525" marR="9525" marT="9525" marB="0" anchor="ctr">
                    <a:pattFill prst="ltDnDiag">
                      <a:fgClr>
                        <a:srgbClr val="D57800"/>
                      </a:fgClr>
                      <a:bgClr>
                        <a:schemeClr val="bg1"/>
                      </a:bgClr>
                    </a:pattFill>
                  </a:tcPr>
                </a:tc>
                <a:tc hMerge="1">
                  <a:txBody>
                    <a:bodyPr/>
                    <a:lstStyle/>
                    <a:p>
                      <a:pPr algn="l" fontAlgn="b"/>
                      <a:endParaRPr lang="fr-FR" sz="1100" b="0" i="0" u="none" strike="noStrike" dirty="0">
                        <a:solidFill>
                          <a:srgbClr val="000000"/>
                        </a:solidFill>
                        <a:effectLst/>
                        <a:latin typeface="+mn-lt"/>
                      </a:endParaRPr>
                    </a:p>
                  </a:txBody>
                  <a:tcPr marL="9525" marR="9525" marT="9525" marB="0" anchor="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j-lt"/>
                          <a:ea typeface="+mn-ea"/>
                          <a:cs typeface="+mn-cs"/>
                        </a:rPr>
                        <a:t>s</a:t>
                      </a:r>
                    </a:p>
                  </a:txBody>
                  <a:tcPr anchor="ctr">
                    <a:pattFill prst="ltDnDiag">
                      <a:fgClr>
                        <a:srgbClr val="D57800"/>
                      </a:fgClr>
                      <a:bgClr>
                        <a:schemeClr val="bg1"/>
                      </a:bgClr>
                    </a:pattFill>
                  </a:tcPr>
                </a:tc>
                <a:tc hMerge="1">
                  <a:txBody>
                    <a:bodyPr/>
                    <a:lstStyle/>
                    <a:p>
                      <a:endParaRPr lang="fr-FR" dirty="0">
                        <a:latin typeface="+mn-lt"/>
                      </a:endParaRPr>
                    </a:p>
                  </a:txBody>
                  <a:tcPr>
                    <a:pattFill prst="ltDnDiag">
                      <a:fgClr>
                        <a:srgbClr val="D57800"/>
                      </a:fgClr>
                      <a:bgClr>
                        <a:schemeClr val="bg1"/>
                      </a:bgClr>
                    </a:patt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j-lt"/>
                          <a:ea typeface="+mn-ea"/>
                          <a:cs typeface="+mn-cs"/>
                        </a:rPr>
                        <a:t>s</a:t>
                      </a:r>
                    </a:p>
                  </a:txBody>
                  <a:tcPr marL="9525" marR="9525" marT="9525" marB="0" anchor="ctr">
                    <a:pattFill prst="ltDnDiag">
                      <a:fgClr>
                        <a:srgbClr val="D57800"/>
                      </a:fgClr>
                      <a:bgClr>
                        <a:schemeClr val="bg1"/>
                      </a:bgClr>
                    </a:pattFill>
                  </a:tcPr>
                </a:tc>
                <a:tc hMerge="1">
                  <a:txBody>
                    <a:bodyPr/>
                    <a:lstStyle/>
                    <a:p>
                      <a:pPr algn="ctr" fontAlgn="b"/>
                      <a:endParaRPr lang="fr-FR" sz="1100" b="0" i="0" u="none" strike="noStrike" dirty="0">
                        <a:solidFill>
                          <a:srgbClr val="000000"/>
                        </a:solidFill>
                        <a:effectLst/>
                        <a:latin typeface="+mn-lt"/>
                      </a:endParaRPr>
                    </a:p>
                  </a:txBody>
                  <a:tcPr marL="9525" marR="9525" marT="9525" marB="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bg2">
                              <a:lumMod val="25000"/>
                            </a:schemeClr>
                          </a:solidFill>
                          <a:effectLst/>
                          <a:latin typeface="+mj-lt"/>
                          <a:ea typeface="+mn-ea"/>
                          <a:cs typeface="+mn-cs"/>
                        </a:rPr>
                        <a:t>s</a:t>
                      </a:r>
                    </a:p>
                  </a:txBody>
                  <a:tcPr anchor="ctr">
                    <a:pattFill prst="ltDnDiag">
                      <a:fgClr>
                        <a:srgbClr val="D57800"/>
                      </a:fgClr>
                      <a:bgClr>
                        <a:schemeClr val="bg1"/>
                      </a:bgClr>
                    </a:pattFill>
                  </a:tcPr>
                </a:tc>
                <a:tc hMerge="1">
                  <a:txBody>
                    <a:bodyPr/>
                    <a:lstStyle/>
                    <a:p>
                      <a:pPr algn="ctr"/>
                      <a:endParaRPr lang="fr-FR" dirty="0">
                        <a:latin typeface="+mn-lt"/>
                      </a:endParaRPr>
                    </a:p>
                  </a:txBody>
                  <a:tcPr anchor="ctr">
                    <a:noFill/>
                  </a:tcPr>
                </a:tc>
                <a:extLst>
                  <a:ext uri="{0D108BD9-81ED-4DB2-BD59-A6C34878D82A}">
                    <a16:rowId xmlns:a16="http://schemas.microsoft.com/office/drawing/2014/main" val="18017086"/>
                  </a:ext>
                </a:extLst>
              </a:tr>
            </a:tbl>
          </a:graphicData>
        </a:graphic>
      </p:graphicFrame>
    </p:spTree>
    <p:extLst>
      <p:ext uri="{BB962C8B-B14F-4D97-AF65-F5344CB8AC3E}">
        <p14:creationId xmlns:p14="http://schemas.microsoft.com/office/powerpoint/2010/main" val="152493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ED057FBF-FC73-48EB-967C-3E43C736E3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A5184983-3436-412B-88B9-EE6839B7182A}"/>
              </a:ext>
            </a:extLst>
          </p:cNvPr>
          <p:cNvSpPr txBox="1">
            <a:spLocks/>
          </p:cNvSpPr>
          <p:nvPr/>
        </p:nvSpPr>
        <p:spPr>
          <a:xfrm>
            <a:off x="412362" y="86251"/>
            <a:ext cx="10976074" cy="671807"/>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Zoom sur les écarts de salaires femmes/hommes – Moins de 26 ans</a:t>
            </a:r>
          </a:p>
        </p:txBody>
      </p:sp>
      <p:graphicFrame>
        <p:nvGraphicFramePr>
          <p:cNvPr id="9" name="Graphique 10">
            <a:extLst>
              <a:ext uri="{FF2B5EF4-FFF2-40B4-BE49-F238E27FC236}">
                <a16:creationId xmlns:a16="http://schemas.microsoft.com/office/drawing/2014/main" id="{994B9590-3024-4C1F-A102-F8EF9E94B09A}"/>
              </a:ext>
            </a:extLst>
          </p:cNvPr>
          <p:cNvGraphicFramePr>
            <a:graphicFrameLocks/>
          </p:cNvGraphicFramePr>
          <p:nvPr/>
        </p:nvGraphicFramePr>
        <p:xfrm>
          <a:off x="4378878" y="4607515"/>
          <a:ext cx="6820064" cy="1975479"/>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825C8D94-F98E-4F0E-ACE8-0BE2BA1122CD}"/>
              </a:ext>
            </a:extLst>
          </p:cNvPr>
          <p:cNvSpPr txBox="1"/>
          <p:nvPr/>
        </p:nvSpPr>
        <p:spPr>
          <a:xfrm>
            <a:off x="4108167" y="4878504"/>
            <a:ext cx="6425800" cy="523220"/>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de l’écart femmes / hommes pour le salaire mensuel net moyen </a:t>
            </a:r>
          </a:p>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(par ETP) – Moins de 26 ans - Au 31/12/2017</a:t>
            </a:r>
          </a:p>
        </p:txBody>
      </p:sp>
      <p:sp>
        <p:nvSpPr>
          <p:cNvPr id="13" name="Flèche droite 6">
            <a:extLst>
              <a:ext uri="{FF2B5EF4-FFF2-40B4-BE49-F238E27FC236}">
                <a16:creationId xmlns:a16="http://schemas.microsoft.com/office/drawing/2014/main" id="{F1DCF438-2EE9-4C22-95C3-CE3CBDB6C2A9}"/>
              </a:ext>
            </a:extLst>
          </p:cNvPr>
          <p:cNvSpPr>
            <a:spLocks noChangeArrowheads="1"/>
          </p:cNvSpPr>
          <p:nvPr/>
        </p:nvSpPr>
        <p:spPr bwMode="auto">
          <a:xfrm>
            <a:off x="4474326" y="6394620"/>
            <a:ext cx="5786652" cy="307419"/>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4" name="ZoneTexte 29">
            <a:extLst>
              <a:ext uri="{FF2B5EF4-FFF2-40B4-BE49-F238E27FC236}">
                <a16:creationId xmlns:a16="http://schemas.microsoft.com/office/drawing/2014/main" id="{F05FB92D-A418-4684-94E4-2F6D21682AC5}"/>
              </a:ext>
            </a:extLst>
          </p:cNvPr>
          <p:cNvSpPr txBox="1">
            <a:spLocks noChangeArrowheads="1"/>
          </p:cNvSpPr>
          <p:nvPr/>
        </p:nvSpPr>
        <p:spPr bwMode="auto">
          <a:xfrm>
            <a:off x="5436640"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15" name="ZoneTexte 30">
            <a:extLst>
              <a:ext uri="{FF2B5EF4-FFF2-40B4-BE49-F238E27FC236}">
                <a16:creationId xmlns:a16="http://schemas.microsoft.com/office/drawing/2014/main" id="{13263A2E-9EC4-4106-A94A-C7D776C3CF33}"/>
              </a:ext>
            </a:extLst>
          </p:cNvPr>
          <p:cNvSpPr txBox="1">
            <a:spLocks noChangeArrowheads="1"/>
          </p:cNvSpPr>
          <p:nvPr/>
        </p:nvSpPr>
        <p:spPr bwMode="auto">
          <a:xfrm>
            <a:off x="4164082"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16" name="ZoneTexte 29">
            <a:extLst>
              <a:ext uri="{FF2B5EF4-FFF2-40B4-BE49-F238E27FC236}">
                <a16:creationId xmlns:a16="http://schemas.microsoft.com/office/drawing/2014/main" id="{3A748F93-AB32-4470-8A87-EA1EE4417FF0}"/>
              </a:ext>
            </a:extLst>
          </p:cNvPr>
          <p:cNvSpPr txBox="1">
            <a:spLocks noChangeArrowheads="1"/>
          </p:cNvSpPr>
          <p:nvPr/>
        </p:nvSpPr>
        <p:spPr bwMode="auto">
          <a:xfrm>
            <a:off x="6709198"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17" name="Rectangle 16">
            <a:extLst>
              <a:ext uri="{FF2B5EF4-FFF2-40B4-BE49-F238E27FC236}">
                <a16:creationId xmlns:a16="http://schemas.microsoft.com/office/drawing/2014/main" id="{B7FD165B-F6A4-4BB0-94BE-9EA616D92A43}"/>
              </a:ext>
            </a:extLst>
          </p:cNvPr>
          <p:cNvSpPr/>
          <p:nvPr/>
        </p:nvSpPr>
        <p:spPr>
          <a:xfrm>
            <a:off x="4285524" y="4384805"/>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29">
            <a:extLst>
              <a:ext uri="{FF2B5EF4-FFF2-40B4-BE49-F238E27FC236}">
                <a16:creationId xmlns:a16="http://schemas.microsoft.com/office/drawing/2014/main" id="{4FDEDC2C-9BE1-4A43-8FEB-58BC9E163CC0}"/>
              </a:ext>
            </a:extLst>
          </p:cNvPr>
          <p:cNvSpPr txBox="1">
            <a:spLocks noChangeArrowheads="1"/>
          </p:cNvSpPr>
          <p:nvPr/>
        </p:nvSpPr>
        <p:spPr bwMode="auto">
          <a:xfrm>
            <a:off x="7981756"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20" name="ZoneTexte 29">
            <a:extLst>
              <a:ext uri="{FF2B5EF4-FFF2-40B4-BE49-F238E27FC236}">
                <a16:creationId xmlns:a16="http://schemas.microsoft.com/office/drawing/2014/main" id="{7225105A-35EF-430E-919F-3C3718A6D8AE}"/>
              </a:ext>
            </a:extLst>
          </p:cNvPr>
          <p:cNvSpPr txBox="1">
            <a:spLocks noChangeArrowheads="1"/>
          </p:cNvSpPr>
          <p:nvPr/>
        </p:nvSpPr>
        <p:spPr bwMode="auto">
          <a:xfrm>
            <a:off x="9254315" y="6419424"/>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31/12/2017</a:t>
            </a:r>
          </a:p>
        </p:txBody>
      </p:sp>
      <p:sp>
        <p:nvSpPr>
          <p:cNvPr id="22" name="Rectangle 21">
            <a:extLst>
              <a:ext uri="{FF2B5EF4-FFF2-40B4-BE49-F238E27FC236}">
                <a16:creationId xmlns:a16="http://schemas.microsoft.com/office/drawing/2014/main" id="{CFBCCCDF-E566-441B-A5BB-A43F2F92A234}"/>
              </a:ext>
            </a:extLst>
          </p:cNvPr>
          <p:cNvSpPr/>
          <p:nvPr/>
        </p:nvSpPr>
        <p:spPr bwMode="auto">
          <a:xfrm>
            <a:off x="7218223" y="1169346"/>
            <a:ext cx="3865148"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28" name="Rectangle 27">
            <a:extLst>
              <a:ext uri="{FF2B5EF4-FFF2-40B4-BE49-F238E27FC236}">
                <a16:creationId xmlns:a16="http://schemas.microsoft.com/office/drawing/2014/main" id="{CDE06530-0907-4351-9BC7-68E7C10A9FF9}"/>
              </a:ext>
            </a:extLst>
          </p:cNvPr>
          <p:cNvSpPr/>
          <p:nvPr/>
        </p:nvSpPr>
        <p:spPr>
          <a:xfrm>
            <a:off x="7167689" y="1137776"/>
            <a:ext cx="3746172" cy="907941"/>
          </a:xfrm>
          <a:prstGeom prst="rect">
            <a:avLst/>
          </a:prstGeom>
        </p:spPr>
        <p:txBody>
          <a:bodyPr wrap="square">
            <a:spAutoFit/>
          </a:bodyPr>
          <a:lstStyle/>
          <a:p>
            <a:pPr algn="ctr"/>
            <a:r>
              <a:rPr lang="fr-FR" sz="1400" b="1" dirty="0">
                <a:solidFill>
                  <a:srgbClr val="000000"/>
                </a:solidFill>
                <a:latin typeface="Tw Cen MT" panose="020B0602020104020603" pitchFamily="34" charset="0"/>
              </a:rPr>
              <a:t>Ecart femmes / hommes pour le salaire mensuel net moyen (par ETP) par CSP </a:t>
            </a:r>
          </a:p>
          <a:p>
            <a:pPr algn="ctr"/>
            <a:r>
              <a:rPr lang="fr-FR" sz="1400" b="1" dirty="0">
                <a:solidFill>
                  <a:srgbClr val="000000"/>
                </a:solidFill>
                <a:latin typeface="Tw Cen MT" panose="020B0602020104020603" pitchFamily="34" charset="0"/>
              </a:rPr>
              <a:t>– Moins de 26 ans</a:t>
            </a:r>
          </a:p>
          <a:p>
            <a:pPr algn="ctr"/>
            <a:r>
              <a:rPr lang="fr-FR" sz="1100" i="1" dirty="0">
                <a:solidFill>
                  <a:srgbClr val="000000"/>
                </a:solidFill>
                <a:latin typeface="Tw Cen MT" panose="020B0602020104020603" pitchFamily="34" charset="0"/>
              </a:rPr>
              <a:t>INSEE DADS, données au 31/12/2017</a:t>
            </a:r>
            <a:endParaRPr lang="fr-FR" dirty="0"/>
          </a:p>
        </p:txBody>
      </p:sp>
      <p:sp>
        <p:nvSpPr>
          <p:cNvPr id="34" name="Rectangle 33">
            <a:extLst>
              <a:ext uri="{FF2B5EF4-FFF2-40B4-BE49-F238E27FC236}">
                <a16:creationId xmlns:a16="http://schemas.microsoft.com/office/drawing/2014/main" id="{8440F661-4377-4986-9ECC-0E06EC6DDE66}"/>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35" name="Rectangle 34">
            <a:extLst>
              <a:ext uri="{FF2B5EF4-FFF2-40B4-BE49-F238E27FC236}">
                <a16:creationId xmlns:a16="http://schemas.microsoft.com/office/drawing/2014/main" id="{B0AD45F0-07BF-401D-82A0-5878D9E91558}"/>
              </a:ext>
            </a:extLst>
          </p:cNvPr>
          <p:cNvSpPr/>
          <p:nvPr/>
        </p:nvSpPr>
        <p:spPr>
          <a:xfrm>
            <a:off x="3191644" y="1615462"/>
            <a:ext cx="3706605" cy="907941"/>
          </a:xfrm>
          <a:prstGeom prst="rect">
            <a:avLst/>
          </a:prstGeom>
        </p:spPr>
        <p:txBody>
          <a:bodyPr wrap="square">
            <a:spAutoFit/>
          </a:bodyPr>
          <a:lstStyle/>
          <a:p>
            <a:pPr algn="ctr"/>
            <a:r>
              <a:rPr lang="fr-FR" sz="1400" b="1" dirty="0">
                <a:solidFill>
                  <a:srgbClr val="000000"/>
                </a:solidFill>
                <a:latin typeface="Tw Cen MT" panose="020B0602020104020603" pitchFamily="34" charset="0"/>
              </a:rPr>
              <a:t>Ecart femmes / hommes pour le salaire mensuel net moyen (par ETP) </a:t>
            </a:r>
          </a:p>
          <a:p>
            <a:pPr algn="ctr"/>
            <a:r>
              <a:rPr lang="fr-FR" sz="1400" b="1" dirty="0">
                <a:solidFill>
                  <a:srgbClr val="000000"/>
                </a:solidFill>
                <a:latin typeface="Tw Cen MT" panose="020B0602020104020603" pitchFamily="34" charset="0"/>
              </a:rPr>
              <a:t>– Moins de 26 ans</a:t>
            </a:r>
          </a:p>
          <a:p>
            <a:pPr algn="ctr"/>
            <a:r>
              <a:rPr lang="fr-FR" sz="1100" i="1" dirty="0">
                <a:solidFill>
                  <a:srgbClr val="000000"/>
                </a:solidFill>
                <a:latin typeface="Tw Cen MT" panose="020B0602020104020603" pitchFamily="34" charset="0"/>
              </a:rPr>
              <a:t>INSEE DADS, données au 31/12/2017 </a:t>
            </a:r>
            <a:endParaRPr lang="fr-FR" dirty="0"/>
          </a:p>
        </p:txBody>
      </p:sp>
      <p:sp>
        <p:nvSpPr>
          <p:cNvPr id="36" name="ZoneTexte 35">
            <a:extLst>
              <a:ext uri="{FF2B5EF4-FFF2-40B4-BE49-F238E27FC236}">
                <a16:creationId xmlns:a16="http://schemas.microsoft.com/office/drawing/2014/main" id="{03F16150-27B5-40BF-95AD-F44038682D37}"/>
              </a:ext>
            </a:extLst>
          </p:cNvPr>
          <p:cNvSpPr txBox="1"/>
          <p:nvPr/>
        </p:nvSpPr>
        <p:spPr>
          <a:xfrm>
            <a:off x="2722452" y="2770643"/>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-2,6%</a:t>
            </a:r>
          </a:p>
        </p:txBody>
      </p:sp>
      <p:sp>
        <p:nvSpPr>
          <p:cNvPr id="40" name="Rectangle 39">
            <a:extLst>
              <a:ext uri="{FF2B5EF4-FFF2-40B4-BE49-F238E27FC236}">
                <a16:creationId xmlns:a16="http://schemas.microsoft.com/office/drawing/2014/main" id="{3E08A48B-3F02-470B-B198-74210200C657}"/>
              </a:ext>
            </a:extLst>
          </p:cNvPr>
          <p:cNvSpPr/>
          <p:nvPr/>
        </p:nvSpPr>
        <p:spPr>
          <a:xfrm>
            <a:off x="20881" y="1881830"/>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L’écart de salaire hommes/femmes chez les moins de 26 ans est de 2,6%, avec 0,3% chez les cadres et 3,1% chez les non cadres.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La tendance longue est plutôt à la résorption, avec une diminution depuis 5 ans mais qui s’est légèrement accru cette année (+0,4, de 2,2% à 2,6%)</a:t>
            </a:r>
          </a:p>
        </p:txBody>
      </p:sp>
      <p:graphicFrame>
        <p:nvGraphicFramePr>
          <p:cNvPr id="29" name="Graphique 28">
            <a:extLst>
              <a:ext uri="{FF2B5EF4-FFF2-40B4-BE49-F238E27FC236}">
                <a16:creationId xmlns:a16="http://schemas.microsoft.com/office/drawing/2014/main" id="{9840906D-624A-4A87-87CE-11A4326725B8}"/>
              </a:ext>
            </a:extLst>
          </p:cNvPr>
          <p:cNvGraphicFramePr/>
          <p:nvPr>
            <p:extLst>
              <p:ext uri="{D42A27DB-BD31-4B8C-83A1-F6EECF244321}">
                <p14:modId xmlns:p14="http://schemas.microsoft.com/office/powerpoint/2010/main" val="3051653964"/>
              </p:ext>
            </p:extLst>
          </p:nvPr>
        </p:nvGraphicFramePr>
        <p:xfrm>
          <a:off x="7136797" y="1508721"/>
          <a:ext cx="3936317" cy="270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Connecteur droit 29">
            <a:extLst>
              <a:ext uri="{FF2B5EF4-FFF2-40B4-BE49-F238E27FC236}">
                <a16:creationId xmlns:a16="http://schemas.microsoft.com/office/drawing/2014/main" id="{E3271BC1-CB61-4365-86DA-2D5B2E4787AB}"/>
              </a:ext>
            </a:extLst>
          </p:cNvPr>
          <p:cNvCxnSpPr>
            <a:cxnSpLocks/>
          </p:cNvCxnSpPr>
          <p:nvPr/>
        </p:nvCxnSpPr>
        <p:spPr>
          <a:xfrm>
            <a:off x="7367652" y="3586001"/>
            <a:ext cx="3613004"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04006D4C-6EA4-40DD-9C0E-788D35B68D19}"/>
              </a:ext>
            </a:extLst>
          </p:cNvPr>
          <p:cNvSpPr txBox="1"/>
          <p:nvPr/>
        </p:nvSpPr>
        <p:spPr>
          <a:xfrm>
            <a:off x="5659477" y="2923948"/>
            <a:ext cx="560348" cy="246221"/>
          </a:xfrm>
          <a:prstGeom prst="rect">
            <a:avLst/>
          </a:prstGeom>
          <a:noFill/>
        </p:spPr>
        <p:txBody>
          <a:bodyPr wrap="square" rtlCol="0">
            <a:spAutoFit/>
          </a:bodyPr>
          <a:lstStyle/>
          <a:p>
            <a:r>
              <a:rPr lang="fr-FR" sz="1000" dirty="0">
                <a:solidFill>
                  <a:srgbClr val="FF0000"/>
                </a:solidFill>
              </a:rPr>
              <a:t>+0,4</a:t>
            </a:r>
          </a:p>
        </p:txBody>
      </p:sp>
    </p:spTree>
    <p:extLst>
      <p:ext uri="{BB962C8B-B14F-4D97-AF65-F5344CB8AC3E}">
        <p14:creationId xmlns:p14="http://schemas.microsoft.com/office/powerpoint/2010/main" val="285607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D1AE1277-0A3E-461E-9724-D401A4C36C48}"/>
              </a:ext>
            </a:extLst>
          </p:cNvPr>
          <p:cNvSpPr/>
          <p:nvPr/>
        </p:nvSpPr>
        <p:spPr bwMode="auto">
          <a:xfrm>
            <a:off x="9634484" y="2727766"/>
            <a:ext cx="2232000" cy="2852285"/>
          </a:xfrm>
          <a:prstGeom prst="rect">
            <a:avLst/>
          </a:prstGeom>
          <a:solidFill>
            <a:schemeClr val="accent6">
              <a:lumMod val="75000"/>
              <a:alpha val="2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Verdana" charset="0"/>
              <a:ea typeface="Geneva" charset="0"/>
              <a:cs typeface="Arial" charset="0"/>
            </a:endParaRPr>
          </a:p>
        </p:txBody>
      </p:sp>
      <p:sp>
        <p:nvSpPr>
          <p:cNvPr id="7" name="Rectangle 6">
            <a:extLst>
              <a:ext uri="{FF2B5EF4-FFF2-40B4-BE49-F238E27FC236}">
                <a16:creationId xmlns:a16="http://schemas.microsoft.com/office/drawing/2014/main" id="{76B39D3B-B7E1-4A3B-AE33-BBC13FB270C7}"/>
              </a:ext>
            </a:extLst>
          </p:cNvPr>
          <p:cNvSpPr/>
          <p:nvPr/>
        </p:nvSpPr>
        <p:spPr>
          <a:xfrm>
            <a:off x="2925912" y="2755301"/>
            <a:ext cx="6156960" cy="4770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Répartition des contrats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INSEE DADS, données au 31/12/2017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7" name="Graphique 36">
            <a:extLst>
              <a:ext uri="{FF2B5EF4-FFF2-40B4-BE49-F238E27FC236}">
                <a16:creationId xmlns:a16="http://schemas.microsoft.com/office/drawing/2014/main" id="{E644C811-C4BE-4D82-9C46-AA943F479FB0}"/>
              </a:ext>
            </a:extLst>
          </p:cNvPr>
          <p:cNvGraphicFramePr/>
          <p:nvPr>
            <p:extLst>
              <p:ext uri="{D42A27DB-BD31-4B8C-83A1-F6EECF244321}">
                <p14:modId xmlns:p14="http://schemas.microsoft.com/office/powerpoint/2010/main" val="2658424808"/>
              </p:ext>
            </p:extLst>
          </p:nvPr>
        </p:nvGraphicFramePr>
        <p:xfrm>
          <a:off x="3637747" y="3210272"/>
          <a:ext cx="5214994" cy="2621131"/>
        </p:xfrm>
        <a:graphic>
          <a:graphicData uri="http://schemas.openxmlformats.org/drawingml/2006/chart">
            <c:chart xmlns:c="http://schemas.openxmlformats.org/drawingml/2006/chart" xmlns:r="http://schemas.openxmlformats.org/officeDocument/2006/relationships" r:id="rId3"/>
          </a:graphicData>
        </a:graphic>
      </p:graphicFrame>
      <p:sp>
        <p:nvSpPr>
          <p:cNvPr id="85" name="Rectangle 84">
            <a:extLst>
              <a:ext uri="{FF2B5EF4-FFF2-40B4-BE49-F238E27FC236}">
                <a16:creationId xmlns:a16="http://schemas.microsoft.com/office/drawing/2014/main" id="{DB3FAB9A-AEB7-4A23-AC21-40A36E41655A}"/>
              </a:ext>
            </a:extLst>
          </p:cNvPr>
          <p:cNvSpPr/>
          <p:nvPr/>
        </p:nvSpPr>
        <p:spPr>
          <a:xfrm>
            <a:off x="9544391" y="2755301"/>
            <a:ext cx="2443513"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Taux de CDD par sexe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INSEE DADS, données au 31/12/2016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6" name="Graphique 85">
            <a:extLst>
              <a:ext uri="{FF2B5EF4-FFF2-40B4-BE49-F238E27FC236}">
                <a16:creationId xmlns:a16="http://schemas.microsoft.com/office/drawing/2014/main" id="{ED1C4ECA-13D0-4D87-BD78-C18AFF1FB9EB}"/>
              </a:ext>
            </a:extLst>
          </p:cNvPr>
          <p:cNvGraphicFramePr/>
          <p:nvPr>
            <p:extLst>
              <p:ext uri="{D42A27DB-BD31-4B8C-83A1-F6EECF244321}">
                <p14:modId xmlns:p14="http://schemas.microsoft.com/office/powerpoint/2010/main" val="2997564009"/>
              </p:ext>
            </p:extLst>
          </p:nvPr>
        </p:nvGraphicFramePr>
        <p:xfrm>
          <a:off x="9643573" y="3178357"/>
          <a:ext cx="2219751" cy="2363408"/>
        </p:xfrm>
        <a:graphic>
          <a:graphicData uri="http://schemas.openxmlformats.org/drawingml/2006/chart">
            <c:chart xmlns:c="http://schemas.openxmlformats.org/drawingml/2006/chart" xmlns:r="http://schemas.openxmlformats.org/officeDocument/2006/relationships" r:id="rId4"/>
          </a:graphicData>
        </a:graphic>
      </p:graphicFrame>
      <p:cxnSp>
        <p:nvCxnSpPr>
          <p:cNvPr id="87" name="Connecteur droit 86">
            <a:extLst>
              <a:ext uri="{FF2B5EF4-FFF2-40B4-BE49-F238E27FC236}">
                <a16:creationId xmlns:a16="http://schemas.microsoft.com/office/drawing/2014/main" id="{ADAE28DB-20EE-4A34-9D7B-A5BAD02E39E8}"/>
              </a:ext>
            </a:extLst>
          </p:cNvPr>
          <p:cNvCxnSpPr>
            <a:cxnSpLocks/>
          </p:cNvCxnSpPr>
          <p:nvPr/>
        </p:nvCxnSpPr>
        <p:spPr>
          <a:xfrm>
            <a:off x="9753477" y="4767276"/>
            <a:ext cx="2025343"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6CDE586-ABFC-4CAB-B207-938D7869E0ED}"/>
              </a:ext>
            </a:extLst>
          </p:cNvPr>
          <p:cNvSpPr/>
          <p:nvPr/>
        </p:nvSpPr>
        <p:spPr>
          <a:xfrm>
            <a:off x="20880" y="1881831"/>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93% des contrats en cours sont des CDI.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La part des CDD représente de 3% comme l’an dernier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différentiel entre les hommes et les femmes est de 2, avec 2% de CDD chez les femmes et 4% chez les hommes.</a:t>
            </a:r>
          </a:p>
        </p:txBody>
      </p:sp>
      <p:sp>
        <p:nvSpPr>
          <p:cNvPr id="41" name="Rectangle 40">
            <a:extLst>
              <a:ext uri="{FF2B5EF4-FFF2-40B4-BE49-F238E27FC236}">
                <a16:creationId xmlns:a16="http://schemas.microsoft.com/office/drawing/2014/main" id="{7BC9DC2C-F217-46D9-ABE2-9AB8194A21FF}"/>
              </a:ext>
            </a:extLst>
          </p:cNvPr>
          <p:cNvSpPr/>
          <p:nvPr/>
        </p:nvSpPr>
        <p:spPr>
          <a:xfrm>
            <a:off x="20880"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Ce qu’il faut retenir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 name="Ellipse 1">
            <a:extLst>
              <a:ext uri="{FF2B5EF4-FFF2-40B4-BE49-F238E27FC236}">
                <a16:creationId xmlns:a16="http://schemas.microsoft.com/office/drawing/2014/main" id="{EF58C4B7-E2EB-4E74-A488-E7F5679AD83B}"/>
              </a:ext>
            </a:extLst>
          </p:cNvPr>
          <p:cNvSpPr/>
          <p:nvPr/>
        </p:nvSpPr>
        <p:spPr>
          <a:xfrm>
            <a:off x="5290339" y="3560196"/>
            <a:ext cx="374218" cy="226586"/>
          </a:xfrm>
          <a:prstGeom prst="ellipse">
            <a:avLst/>
          </a:prstGeom>
          <a:noFill/>
          <a:ln w="28575">
            <a:solidFill>
              <a:srgbClr val="EF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c 2">
            <a:extLst>
              <a:ext uri="{FF2B5EF4-FFF2-40B4-BE49-F238E27FC236}">
                <a16:creationId xmlns:a16="http://schemas.microsoft.com/office/drawing/2014/main" id="{6F2C567D-068C-41ED-B426-B68BC7C93BA4}"/>
              </a:ext>
            </a:extLst>
          </p:cNvPr>
          <p:cNvSpPr/>
          <p:nvPr/>
        </p:nvSpPr>
        <p:spPr>
          <a:xfrm rot="18043550">
            <a:off x="4730718" y="3038891"/>
            <a:ext cx="637967" cy="1364857"/>
          </a:xfrm>
          <a:prstGeom prst="arc">
            <a:avLst>
              <a:gd name="adj1" fmla="val 15881528"/>
              <a:gd name="adj2" fmla="val 2410038"/>
            </a:avLst>
          </a:prstGeom>
          <a:ln w="19050">
            <a:solidFill>
              <a:srgbClr val="EF2E0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D04A0FA3-3055-48DE-9535-548B4EF7DD67}"/>
              </a:ext>
            </a:extLst>
          </p:cNvPr>
          <p:cNvSpPr txBox="1"/>
          <p:nvPr/>
        </p:nvSpPr>
        <p:spPr>
          <a:xfrm>
            <a:off x="3634587" y="3429000"/>
            <a:ext cx="17029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B41819"/>
                </a:solidFill>
                <a:effectLst/>
                <a:uLnTx/>
                <a:uFillTx/>
                <a:latin typeface="Calibri" panose="020F0502020204030204"/>
                <a:ea typeface="+mn-ea"/>
                <a:cs typeface="+mn-cs"/>
              </a:rPr>
              <a:t>Ingénierie :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14280"/>
                </a:solidFill>
                <a:effectLst/>
                <a:uLnTx/>
                <a:uFillTx/>
                <a:latin typeface="Calibri" panose="020F0502020204030204"/>
                <a:ea typeface="+mn-ea"/>
                <a:cs typeface="+mn-cs"/>
              </a:rPr>
              <a:t>Numérique :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81091A"/>
                </a:solidFill>
                <a:effectLst/>
                <a:uLnTx/>
                <a:uFillTx/>
                <a:latin typeface="Calibri" panose="020F0502020204030204"/>
                <a:ea typeface="+mn-ea"/>
                <a:cs typeface="+mn-cs"/>
              </a:rPr>
              <a:t>Conseil :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57800"/>
                </a:solidFill>
                <a:effectLst/>
                <a:uLnTx/>
                <a:uFillTx/>
                <a:latin typeface="Calibri" panose="020F0502020204030204"/>
                <a:ea typeface="+mn-ea"/>
                <a:cs typeface="+mn-cs"/>
              </a:rPr>
              <a:t>Evénement : 7%</a:t>
            </a:r>
          </a:p>
        </p:txBody>
      </p:sp>
      <p:cxnSp>
        <p:nvCxnSpPr>
          <p:cNvPr id="42" name="Connecteur droit 41">
            <a:extLst>
              <a:ext uri="{FF2B5EF4-FFF2-40B4-BE49-F238E27FC236}">
                <a16:creationId xmlns:a16="http://schemas.microsoft.com/office/drawing/2014/main" id="{841F3318-0EB7-495C-BE1B-391B309D8945}"/>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43" name="Titre 2">
            <a:extLst>
              <a:ext uri="{FF2B5EF4-FFF2-40B4-BE49-F238E27FC236}">
                <a16:creationId xmlns:a16="http://schemas.microsoft.com/office/drawing/2014/main" id="{77CB8174-0242-4C4F-9FB8-94A1AC93A1F7}"/>
              </a:ext>
            </a:extLst>
          </p:cNvPr>
          <p:cNvSpPr txBox="1">
            <a:spLocks/>
          </p:cNvSpPr>
          <p:nvPr/>
        </p:nvSpPr>
        <p:spPr>
          <a:xfrm>
            <a:off x="412362" y="86251"/>
            <a:ext cx="10186365"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gradFill flip="none" rotWithShape="1">
                  <a:gsLst>
                    <a:gs pos="0">
                      <a:srgbClr val="EB311B"/>
                    </a:gs>
                    <a:gs pos="100000">
                      <a:srgbClr val="FF6600"/>
                    </a:gs>
                  </a:gsLst>
                  <a:lin ang="0" scaled="1"/>
                  <a:tileRect/>
                </a:gradFill>
                <a:effectLst/>
                <a:uLnTx/>
                <a:uFillTx/>
                <a:latin typeface="Lao UI" panose="020B0502040204020203" pitchFamily="34" charset="0"/>
                <a:ea typeface="+mj-ea"/>
                <a:cs typeface="Verdana"/>
              </a:rPr>
              <a:t>Répartition des contrats de travail et zoom sur les CDD</a:t>
            </a:r>
          </a:p>
        </p:txBody>
      </p:sp>
    </p:spTree>
    <p:extLst>
      <p:ext uri="{BB962C8B-B14F-4D97-AF65-F5344CB8AC3E}">
        <p14:creationId xmlns:p14="http://schemas.microsoft.com/office/powerpoint/2010/main" val="319956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Graphique 36">
            <a:extLst>
              <a:ext uri="{FF2B5EF4-FFF2-40B4-BE49-F238E27FC236}">
                <a16:creationId xmlns:a16="http://schemas.microsoft.com/office/drawing/2014/main" id="{E644C811-C4BE-4D82-9C46-AA943F479FB0}"/>
              </a:ext>
            </a:extLst>
          </p:cNvPr>
          <p:cNvGraphicFramePr/>
          <p:nvPr>
            <p:extLst>
              <p:ext uri="{D42A27DB-BD31-4B8C-83A1-F6EECF244321}">
                <p14:modId xmlns:p14="http://schemas.microsoft.com/office/powerpoint/2010/main" val="1372759138"/>
              </p:ext>
            </p:extLst>
          </p:nvPr>
        </p:nvGraphicFramePr>
        <p:xfrm>
          <a:off x="3621264" y="3200154"/>
          <a:ext cx="5199130" cy="2621131"/>
        </p:xfrm>
        <a:graphic>
          <a:graphicData uri="http://schemas.openxmlformats.org/drawingml/2006/chart">
            <c:chart xmlns:c="http://schemas.openxmlformats.org/drawingml/2006/chart" xmlns:r="http://schemas.openxmlformats.org/officeDocument/2006/relationships" r:id="rId2"/>
          </a:graphicData>
        </a:graphic>
      </p:graphicFrame>
      <p:sp>
        <p:nvSpPr>
          <p:cNvPr id="49" name="Rectangle 48">
            <a:extLst>
              <a:ext uri="{FF2B5EF4-FFF2-40B4-BE49-F238E27FC236}">
                <a16:creationId xmlns:a16="http://schemas.microsoft.com/office/drawing/2014/main" id="{DA632F11-D2E1-4BEC-B23F-BADF51FCCB31}"/>
              </a:ext>
            </a:extLst>
          </p:cNvPr>
          <p:cNvSpPr/>
          <p:nvPr/>
        </p:nvSpPr>
        <p:spPr>
          <a:xfrm>
            <a:off x="20880" y="1865897"/>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94% des contrats en cours sont des temps pleins.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temps partiels sont 4 fois plus fréquents chez les femmes, avec 13% de temps partiels alors que chez les hommes ils ne sont que 3%.</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800" b="1" i="0" u="sng" strike="noStrike" kern="1200" cap="none" spc="0" normalizeH="0" baseline="0" noProof="0" dirty="0">
                <a:ln>
                  <a:noFill/>
                </a:ln>
                <a:solidFill>
                  <a:prstClr val="black"/>
                </a:solidFill>
                <a:effectLst/>
                <a:uLnTx/>
                <a:uFillTx/>
                <a:latin typeface="Calibri" panose="020F0502020204030204"/>
                <a:ea typeface="+mn-ea"/>
                <a:cs typeface="+mn-cs"/>
              </a:rPr>
              <a:t>Remarque INSEE sur les données 2016 : condition d’emploi</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prstClr val="black"/>
                </a:solidFill>
                <a:effectLst/>
                <a:uLnTx/>
                <a:uFillTx/>
                <a:latin typeface="Calibri" panose="020F0502020204030204"/>
                <a:ea typeface="+mn-ea"/>
                <a:cs typeface="+mn-cs"/>
              </a:rPr>
              <a:t>Avant 2016</a:t>
            </a: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 : la variable était en grande partie déterminée statistiquement à partir du nombre d’heures journalier.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prstClr val="black"/>
                </a:solidFill>
                <a:effectLst/>
                <a:uLnTx/>
                <a:uFillTx/>
                <a:latin typeface="Calibri" panose="020F0502020204030204"/>
                <a:ea typeface="+mn-ea"/>
                <a:cs typeface="+mn-cs"/>
              </a:rPr>
              <a:t>A partir de 2016</a:t>
            </a: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 : la variable est construite à partir de </a:t>
            </a:r>
            <a:b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3 variables déclarées (indicatrice de travail à domicile, unité de mesure du temps de travail, variable indiquant temps partiel ou complet), auquel on ajoute un traitement particulier dans les cas de successions de périodes irrégulières (intérimaires et postes non CDI de certaines activités).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prstClr val="black"/>
                </a:solidFill>
                <a:effectLst/>
                <a:uLnTx/>
                <a:uFillTx/>
                <a:latin typeface="Calibri" panose="020F0502020204030204"/>
                <a:ea typeface="+mn-ea"/>
                <a:cs typeface="+mn-cs"/>
              </a:rPr>
              <a:t>Dans ce contexte, certaines modalités disparaissent (faible temps partiels, conditions d’emploi mixtes pour le secteur privé) et d’autres apparaissent (forfait jour, intermittent)</a:t>
            </a: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prstClr val="black"/>
                </a:solidFill>
                <a:effectLst/>
                <a:uLnTx/>
                <a:uFillTx/>
                <a:latin typeface="Calibri" panose="020F0502020204030204"/>
                <a:ea typeface="+mn-ea"/>
                <a:cs typeface="+mn-cs"/>
              </a:rPr>
              <a:t>Impact</a:t>
            </a:r>
            <a:r>
              <a:rPr kumimoji="0" lang="fr-FR" sz="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800" b="0" i="1" u="none" strike="noStrike" kern="1200" cap="none" spc="0" normalizeH="0" baseline="0" noProof="0" dirty="0">
                <a:ln>
                  <a:noFill/>
                </a:ln>
                <a:solidFill>
                  <a:prstClr val="black"/>
                </a:solidFill>
                <a:effectLst/>
                <a:uLnTx/>
                <a:uFillTx/>
                <a:latin typeface="Calibri" panose="020F0502020204030204"/>
                <a:ea typeface="+mn-ea"/>
                <a:cs typeface="+mn-cs"/>
              </a:rPr>
              <a:t> l</a:t>
            </a: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a méthode de construction des modalités de cette variable étant différente, </a:t>
            </a:r>
            <a:r>
              <a:rPr kumimoji="0" lang="fr-FR" sz="800" b="1" i="0" u="none" strike="noStrike" kern="1200" cap="none" spc="0" normalizeH="0" baseline="0" noProof="0" dirty="0">
                <a:ln>
                  <a:noFill/>
                </a:ln>
                <a:solidFill>
                  <a:prstClr val="black"/>
                </a:solidFill>
                <a:effectLst/>
                <a:uLnTx/>
                <a:uFillTx/>
                <a:latin typeface="Calibri" panose="020F0502020204030204"/>
                <a:ea typeface="+mn-ea"/>
                <a:cs typeface="+mn-cs"/>
              </a:rPr>
              <a:t>cette variable n’est plus directement comparable à celle des validités précédentes.</a:t>
            </a:r>
            <a:endParaRPr kumimoji="0" lang="fr-FR" sz="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EFAE1E0-89FA-43E0-AF29-BC052909D950}"/>
              </a:ext>
            </a:extLst>
          </p:cNvPr>
          <p:cNvSpPr/>
          <p:nvPr/>
        </p:nvSpPr>
        <p:spPr>
          <a:xfrm>
            <a:off x="20880"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Ce qu’il faut retenir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76B39D3B-B7E1-4A3B-AE33-BBC13FB270C7}"/>
              </a:ext>
            </a:extLst>
          </p:cNvPr>
          <p:cNvSpPr/>
          <p:nvPr/>
        </p:nvSpPr>
        <p:spPr>
          <a:xfrm>
            <a:off x="3017520" y="2683211"/>
            <a:ext cx="6156960" cy="4770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Quotité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INSEE DADS, données au 31/12/2016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Ellipse 47">
            <a:extLst>
              <a:ext uri="{FF2B5EF4-FFF2-40B4-BE49-F238E27FC236}">
                <a16:creationId xmlns:a16="http://schemas.microsoft.com/office/drawing/2014/main" id="{463E8E1A-96C6-45BA-9A7F-5C517E73E77D}"/>
              </a:ext>
            </a:extLst>
          </p:cNvPr>
          <p:cNvSpPr/>
          <p:nvPr/>
        </p:nvSpPr>
        <p:spPr>
          <a:xfrm>
            <a:off x="5443161" y="3524178"/>
            <a:ext cx="374218" cy="226586"/>
          </a:xfrm>
          <a:prstGeom prst="ellipse">
            <a:avLst/>
          </a:prstGeom>
          <a:noFill/>
          <a:ln w="28575">
            <a:solidFill>
              <a:srgbClr val="EF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Arc 50">
            <a:extLst>
              <a:ext uri="{FF2B5EF4-FFF2-40B4-BE49-F238E27FC236}">
                <a16:creationId xmlns:a16="http://schemas.microsoft.com/office/drawing/2014/main" id="{585357FE-7A66-4C22-8141-44AB7A0F1CA4}"/>
              </a:ext>
            </a:extLst>
          </p:cNvPr>
          <p:cNvSpPr/>
          <p:nvPr/>
        </p:nvSpPr>
        <p:spPr>
          <a:xfrm rot="18043550">
            <a:off x="4743658" y="2914628"/>
            <a:ext cx="637967" cy="1465284"/>
          </a:xfrm>
          <a:prstGeom prst="arc">
            <a:avLst>
              <a:gd name="adj1" fmla="val 15622162"/>
              <a:gd name="adj2" fmla="val 2563558"/>
            </a:avLst>
          </a:prstGeom>
          <a:ln w="19050">
            <a:solidFill>
              <a:srgbClr val="EF2E0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ZoneTexte 52">
            <a:extLst>
              <a:ext uri="{FF2B5EF4-FFF2-40B4-BE49-F238E27FC236}">
                <a16:creationId xmlns:a16="http://schemas.microsoft.com/office/drawing/2014/main" id="{B3732A49-9103-4325-8967-5B19963CB950}"/>
              </a:ext>
            </a:extLst>
          </p:cNvPr>
          <p:cNvSpPr txBox="1"/>
          <p:nvPr/>
        </p:nvSpPr>
        <p:spPr>
          <a:xfrm>
            <a:off x="3463854" y="3429325"/>
            <a:ext cx="17029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B41819"/>
                </a:solidFill>
                <a:effectLst/>
                <a:uLnTx/>
                <a:uFillTx/>
                <a:latin typeface="Calibri" panose="020F0502020204030204"/>
                <a:ea typeface="+mn-ea"/>
                <a:cs typeface="+mn-cs"/>
              </a:rPr>
              <a:t>Ingénierie :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14280"/>
                </a:solidFill>
                <a:effectLst/>
                <a:uLnTx/>
                <a:uFillTx/>
                <a:latin typeface="Calibri" panose="020F0502020204030204"/>
                <a:ea typeface="+mn-ea"/>
                <a:cs typeface="+mn-cs"/>
              </a:rPr>
              <a:t>Numérique :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81091A"/>
                </a:solidFill>
                <a:effectLst/>
                <a:uLnTx/>
                <a:uFillTx/>
                <a:latin typeface="Calibri" panose="020F0502020204030204"/>
                <a:ea typeface="+mn-ea"/>
                <a:cs typeface="+mn-cs"/>
              </a:rPr>
              <a:t>Conseil :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57800"/>
                </a:solidFill>
                <a:effectLst/>
                <a:uLnTx/>
                <a:uFillTx/>
                <a:latin typeface="Calibri" panose="020F0502020204030204"/>
                <a:ea typeface="+mn-ea"/>
                <a:cs typeface="+mn-cs"/>
              </a:rPr>
              <a:t>Evénement : 9%</a:t>
            </a:r>
          </a:p>
        </p:txBody>
      </p:sp>
      <p:cxnSp>
        <p:nvCxnSpPr>
          <p:cNvPr id="46" name="Connecteur droit 45">
            <a:extLst>
              <a:ext uri="{FF2B5EF4-FFF2-40B4-BE49-F238E27FC236}">
                <a16:creationId xmlns:a16="http://schemas.microsoft.com/office/drawing/2014/main" id="{6AF68EB7-8709-4C1D-9B89-17E7E80F9CB2}"/>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5" name="Titre 2">
            <a:extLst>
              <a:ext uri="{FF2B5EF4-FFF2-40B4-BE49-F238E27FC236}">
                <a16:creationId xmlns:a16="http://schemas.microsoft.com/office/drawing/2014/main" id="{479B9B5F-37BB-4E02-98A0-D0E31945F469}"/>
              </a:ext>
            </a:extLst>
          </p:cNvPr>
          <p:cNvSpPr txBox="1">
            <a:spLocks/>
          </p:cNvSpPr>
          <p:nvPr/>
        </p:nvSpPr>
        <p:spPr>
          <a:xfrm>
            <a:off x="412362" y="86251"/>
            <a:ext cx="10186365"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gradFill flip="none" rotWithShape="1">
                  <a:gsLst>
                    <a:gs pos="0">
                      <a:srgbClr val="EB311B"/>
                    </a:gs>
                    <a:gs pos="100000">
                      <a:srgbClr val="FF6600"/>
                    </a:gs>
                  </a:gsLst>
                  <a:lin ang="0" scaled="1"/>
                  <a:tileRect/>
                </a:gradFill>
                <a:effectLst/>
                <a:uLnTx/>
                <a:uFillTx/>
                <a:latin typeface="Lao UI" panose="020B0502040204020203" pitchFamily="34" charset="0"/>
                <a:ea typeface="+mj-ea"/>
                <a:cs typeface="Verdana"/>
              </a:rPr>
              <a:t>Quotités de travail et zoom sur les temps partiels</a:t>
            </a:r>
          </a:p>
        </p:txBody>
      </p:sp>
      <p:sp>
        <p:nvSpPr>
          <p:cNvPr id="26" name="Rectangle 25">
            <a:extLst>
              <a:ext uri="{FF2B5EF4-FFF2-40B4-BE49-F238E27FC236}">
                <a16:creationId xmlns:a16="http://schemas.microsoft.com/office/drawing/2014/main" id="{03B5BD70-3380-4E9E-93FC-FA4CC2E3CB9E}"/>
              </a:ext>
            </a:extLst>
          </p:cNvPr>
          <p:cNvSpPr/>
          <p:nvPr/>
        </p:nvSpPr>
        <p:spPr bwMode="auto">
          <a:xfrm>
            <a:off x="9332603" y="2291710"/>
            <a:ext cx="2232000" cy="2852285"/>
          </a:xfrm>
          <a:prstGeom prst="rect">
            <a:avLst/>
          </a:prstGeom>
          <a:solidFill>
            <a:schemeClr val="accent6">
              <a:lumMod val="75000"/>
              <a:alpha val="2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Verdana" charset="0"/>
              <a:ea typeface="Geneva" charset="0"/>
              <a:cs typeface="Arial" charset="0"/>
            </a:endParaRPr>
          </a:p>
        </p:txBody>
      </p:sp>
      <p:sp>
        <p:nvSpPr>
          <p:cNvPr id="31" name="Rectangle 30">
            <a:extLst>
              <a:ext uri="{FF2B5EF4-FFF2-40B4-BE49-F238E27FC236}">
                <a16:creationId xmlns:a16="http://schemas.microsoft.com/office/drawing/2014/main" id="{89B3B78E-5AD8-46F3-BFE4-913728B5ED6C}"/>
              </a:ext>
            </a:extLst>
          </p:cNvPr>
          <p:cNvSpPr/>
          <p:nvPr/>
        </p:nvSpPr>
        <p:spPr>
          <a:xfrm>
            <a:off x="9242510" y="2319245"/>
            <a:ext cx="2443513"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Temps partiels par sexe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INSEE DADS, données au 31/12/2016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2" name="Graphique 31">
            <a:extLst>
              <a:ext uri="{FF2B5EF4-FFF2-40B4-BE49-F238E27FC236}">
                <a16:creationId xmlns:a16="http://schemas.microsoft.com/office/drawing/2014/main" id="{28FD77DA-6BA2-4ECB-AFA5-02C12AFAB837}"/>
              </a:ext>
            </a:extLst>
          </p:cNvPr>
          <p:cNvGraphicFramePr/>
          <p:nvPr>
            <p:extLst>
              <p:ext uri="{D42A27DB-BD31-4B8C-83A1-F6EECF244321}">
                <p14:modId xmlns:p14="http://schemas.microsoft.com/office/powerpoint/2010/main" val="478013694"/>
              </p:ext>
            </p:extLst>
          </p:nvPr>
        </p:nvGraphicFramePr>
        <p:xfrm>
          <a:off x="9341692" y="2840204"/>
          <a:ext cx="2219751" cy="236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33" name="Connecteur droit 32">
            <a:extLst>
              <a:ext uri="{FF2B5EF4-FFF2-40B4-BE49-F238E27FC236}">
                <a16:creationId xmlns:a16="http://schemas.microsoft.com/office/drawing/2014/main" id="{B55DB94C-D400-4960-BA85-DE4B7AE5936B}"/>
              </a:ext>
            </a:extLst>
          </p:cNvPr>
          <p:cNvCxnSpPr>
            <a:cxnSpLocks/>
          </p:cNvCxnSpPr>
          <p:nvPr/>
        </p:nvCxnSpPr>
        <p:spPr>
          <a:xfrm>
            <a:off x="9451596" y="4018091"/>
            <a:ext cx="2025343" cy="0"/>
          </a:xfrm>
          <a:prstGeom prst="line">
            <a:avLst/>
          </a:prstGeom>
          <a:ln w="19050">
            <a:solidFill>
              <a:srgbClr val="EF2E0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6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6A7327-F73A-4159-B50A-79020FDABE0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0" y="-4305"/>
            <a:ext cx="12192000" cy="3876675"/>
          </a:xfrm>
          <a:prstGeom prst="rect">
            <a:avLst/>
          </a:prstGeom>
        </p:spPr>
      </p:pic>
      <p:sp>
        <p:nvSpPr>
          <p:cNvPr id="9" name="Espace réservé du texte 1">
            <a:extLst>
              <a:ext uri="{FF2B5EF4-FFF2-40B4-BE49-F238E27FC236}">
                <a16:creationId xmlns:a16="http://schemas.microsoft.com/office/drawing/2014/main" id="{902D4ADB-9376-4C36-A477-73F7DC9E997A}"/>
              </a:ext>
            </a:extLst>
          </p:cNvPr>
          <p:cNvSpPr txBox="1">
            <a:spLocks/>
          </p:cNvSpPr>
          <p:nvPr/>
        </p:nvSpPr>
        <p:spPr>
          <a:xfrm>
            <a:off x="741576" y="431902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Formation professionnelle</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158343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5299942-0256-4898-A732-EF9D4CFC44A5}"/>
              </a:ext>
            </a:extLst>
          </p:cNvPr>
          <p:cNvSpPr/>
          <p:nvPr/>
        </p:nvSpPr>
        <p:spPr>
          <a:xfrm>
            <a:off x="20882" y="1262239"/>
            <a:ext cx="3129724"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endParaRPr lang="fr-FR" dirty="0"/>
          </a:p>
        </p:txBody>
      </p:sp>
      <p:sp>
        <p:nvSpPr>
          <p:cNvPr id="26" name="Rectangle 25">
            <a:extLst>
              <a:ext uri="{FF2B5EF4-FFF2-40B4-BE49-F238E27FC236}">
                <a16:creationId xmlns:a16="http://schemas.microsoft.com/office/drawing/2014/main" id="{FD903C24-AF68-4024-AABD-D79092768B00}"/>
              </a:ext>
            </a:extLst>
          </p:cNvPr>
          <p:cNvSpPr/>
          <p:nvPr/>
        </p:nvSpPr>
        <p:spPr>
          <a:xfrm>
            <a:off x="20882" y="1770206"/>
            <a:ext cx="3129724" cy="5068375"/>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FR" sz="1200" b="1"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 nombre de stagiaires pris en charge sur la période 2019 est en diminution de 14%</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volumes financiers engagés ont très fortement décru, de 37%.</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a:solidFill>
                  <a:schemeClr val="bg2">
                    <a:lumMod val="25000"/>
                  </a:schemeClr>
                </a:solidFill>
              </a:rPr>
              <a:t>La répartition </a:t>
            </a:r>
            <a:r>
              <a:rPr lang="fr-FR" sz="1400" dirty="0">
                <a:solidFill>
                  <a:schemeClr val="bg2">
                    <a:lumMod val="25000"/>
                  </a:schemeClr>
                </a:solidFill>
              </a:rPr>
              <a:t>entre les femmes et les hommes indique que 36% sont des femmes et 64% des hommes. Cette répartition est conforme à la proportion des salariés de la branche, avec 34% de femmes et 66% d’hommes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Les femmes sont plus particulièrement représentés dans les contrats d’apprentissage (43%), les formation chômage partiel (43%) ou encore des contrats de professionnalisation (40%)</a:t>
            </a:r>
          </a:p>
          <a:p>
            <a:pPr algn="ctr"/>
            <a:endParaRPr lang="fr-FR" sz="1200" dirty="0"/>
          </a:p>
        </p:txBody>
      </p:sp>
      <p:sp>
        <p:nvSpPr>
          <p:cNvPr id="7" name="ZoneTexte 6">
            <a:extLst>
              <a:ext uri="{FF2B5EF4-FFF2-40B4-BE49-F238E27FC236}">
                <a16:creationId xmlns:a16="http://schemas.microsoft.com/office/drawing/2014/main" id="{AA66E4CC-043F-4340-8B22-FC85CDD0D3B3}"/>
              </a:ext>
            </a:extLst>
          </p:cNvPr>
          <p:cNvSpPr txBox="1"/>
          <p:nvPr/>
        </p:nvSpPr>
        <p:spPr>
          <a:xfrm>
            <a:off x="3784746" y="1354269"/>
            <a:ext cx="6824259" cy="461665"/>
          </a:xfrm>
          <a:prstGeom prst="rect">
            <a:avLst/>
          </a:prstGeom>
          <a:noFill/>
        </p:spPr>
        <p:txBody>
          <a:bodyPr wrap="square" rtlCol="0">
            <a:spAutoFit/>
          </a:bodyPr>
          <a:lstStyle/>
          <a:p>
            <a:pPr algn="ctr"/>
            <a:r>
              <a:rPr lang="fr-FR" sz="1200" b="1" i="1" dirty="0">
                <a:solidFill>
                  <a:srgbClr val="C00000"/>
                </a:solidFill>
                <a:latin typeface="Verdana"/>
                <a:cs typeface="Verdana"/>
              </a:rPr>
              <a:t>De 2018 à 2019</a:t>
            </a:r>
          </a:p>
          <a:p>
            <a:pPr algn="ctr"/>
            <a:r>
              <a:rPr lang="fr-FR" sz="1200" b="1" i="1" dirty="0">
                <a:solidFill>
                  <a:srgbClr val="C00000"/>
                </a:solidFill>
                <a:latin typeface="Verdana"/>
                <a:cs typeface="Verdana"/>
              </a:rPr>
              <a:t>-14% de stagiaires et de prise en charge dans les principaux dispositifs</a:t>
            </a:r>
          </a:p>
        </p:txBody>
      </p:sp>
      <p:graphicFrame>
        <p:nvGraphicFramePr>
          <p:cNvPr id="2" name="Tableau 1">
            <a:extLst>
              <a:ext uri="{FF2B5EF4-FFF2-40B4-BE49-F238E27FC236}">
                <a16:creationId xmlns:a16="http://schemas.microsoft.com/office/drawing/2014/main" id="{A95BD7BC-F39A-44ED-B1DC-730F8B2294C6}"/>
              </a:ext>
            </a:extLst>
          </p:cNvPr>
          <p:cNvGraphicFramePr>
            <a:graphicFrameLocks noGrp="1"/>
          </p:cNvGraphicFramePr>
          <p:nvPr>
            <p:extLst>
              <p:ext uri="{D42A27DB-BD31-4B8C-83A1-F6EECF244321}">
                <p14:modId xmlns:p14="http://schemas.microsoft.com/office/powerpoint/2010/main" val="1929146494"/>
              </p:ext>
            </p:extLst>
          </p:nvPr>
        </p:nvGraphicFramePr>
        <p:xfrm>
          <a:off x="3328856" y="1818560"/>
          <a:ext cx="8575515" cy="4690670"/>
        </p:xfrm>
        <a:graphic>
          <a:graphicData uri="http://schemas.openxmlformats.org/drawingml/2006/table">
            <a:tbl>
              <a:tblPr>
                <a:tableStyleId>{5C22544A-7EE6-4342-B048-85BDC9FD1C3A}</a:tableStyleId>
              </a:tblPr>
              <a:tblGrid>
                <a:gridCol w="1455935">
                  <a:extLst>
                    <a:ext uri="{9D8B030D-6E8A-4147-A177-3AD203B41FA5}">
                      <a16:colId xmlns:a16="http://schemas.microsoft.com/office/drawing/2014/main" val="1036354528"/>
                    </a:ext>
                  </a:extLst>
                </a:gridCol>
                <a:gridCol w="1326592">
                  <a:extLst>
                    <a:ext uri="{9D8B030D-6E8A-4147-A177-3AD203B41FA5}">
                      <a16:colId xmlns:a16="http://schemas.microsoft.com/office/drawing/2014/main" val="3162119497"/>
                    </a:ext>
                  </a:extLst>
                </a:gridCol>
                <a:gridCol w="894736">
                  <a:extLst>
                    <a:ext uri="{9D8B030D-6E8A-4147-A177-3AD203B41FA5}">
                      <a16:colId xmlns:a16="http://schemas.microsoft.com/office/drawing/2014/main" val="1625521341"/>
                    </a:ext>
                  </a:extLst>
                </a:gridCol>
                <a:gridCol w="1415845">
                  <a:extLst>
                    <a:ext uri="{9D8B030D-6E8A-4147-A177-3AD203B41FA5}">
                      <a16:colId xmlns:a16="http://schemas.microsoft.com/office/drawing/2014/main" val="2442869162"/>
                    </a:ext>
                  </a:extLst>
                </a:gridCol>
                <a:gridCol w="1002890">
                  <a:extLst>
                    <a:ext uri="{9D8B030D-6E8A-4147-A177-3AD203B41FA5}">
                      <a16:colId xmlns:a16="http://schemas.microsoft.com/office/drawing/2014/main" val="3552239193"/>
                    </a:ext>
                  </a:extLst>
                </a:gridCol>
                <a:gridCol w="845574">
                  <a:extLst>
                    <a:ext uri="{9D8B030D-6E8A-4147-A177-3AD203B41FA5}">
                      <a16:colId xmlns:a16="http://schemas.microsoft.com/office/drawing/2014/main" val="2915305205"/>
                    </a:ext>
                  </a:extLst>
                </a:gridCol>
                <a:gridCol w="855407">
                  <a:extLst>
                    <a:ext uri="{9D8B030D-6E8A-4147-A177-3AD203B41FA5}">
                      <a16:colId xmlns:a16="http://schemas.microsoft.com/office/drawing/2014/main" val="170486447"/>
                    </a:ext>
                  </a:extLst>
                </a:gridCol>
                <a:gridCol w="778536">
                  <a:extLst>
                    <a:ext uri="{9D8B030D-6E8A-4147-A177-3AD203B41FA5}">
                      <a16:colId xmlns:a16="http://schemas.microsoft.com/office/drawing/2014/main" val="1252723555"/>
                    </a:ext>
                  </a:extLst>
                </a:gridCol>
              </a:tblGrid>
              <a:tr h="447675">
                <a:tc>
                  <a:txBody>
                    <a:bodyPr/>
                    <a:lstStyle/>
                    <a:p>
                      <a:pPr algn="ctr" fontAlgn="ctr"/>
                      <a:r>
                        <a:rPr lang="fr-FR" sz="1000" b="1" u="none" strike="noStrike" dirty="0">
                          <a:effectLst/>
                        </a:rPr>
                        <a:t> Principaux dispositifs</a:t>
                      </a:r>
                      <a:endParaRPr lang="fr-FR" sz="1000" b="1" i="0" u="none" strike="noStrike" dirty="0">
                        <a:solidFill>
                          <a:srgbClr val="000000"/>
                        </a:solidFill>
                        <a:effectLst/>
                        <a:latin typeface="Calibri" panose="020F0502020204030204" pitchFamily="34" charset="0"/>
                      </a:endParaRPr>
                    </a:p>
                  </a:txBody>
                  <a:tcPr marL="85725" marR="9525" marT="9525" marB="0" anchor="ctr">
                    <a:solidFill>
                      <a:schemeClr val="accent1">
                        <a:lumMod val="40000"/>
                        <a:lumOff val="60000"/>
                      </a:schemeClr>
                    </a:solidFill>
                  </a:tcPr>
                </a:tc>
                <a:tc>
                  <a:txBody>
                    <a:bodyPr/>
                    <a:lstStyle/>
                    <a:p>
                      <a:pPr algn="ctr" fontAlgn="ctr"/>
                      <a:r>
                        <a:rPr lang="fr-FR" sz="1000" b="1" i="0" u="none" strike="noStrike" dirty="0">
                          <a:solidFill>
                            <a:srgbClr val="000000"/>
                          </a:solidFill>
                          <a:effectLst/>
                          <a:latin typeface="Calibri" panose="020F0502020204030204" pitchFamily="34" charset="0"/>
                        </a:rPr>
                        <a:t>Nombre de stagiaires</a:t>
                      </a:r>
                    </a:p>
                    <a:p>
                      <a:pPr algn="ctr" fontAlgn="ctr"/>
                      <a:r>
                        <a:rPr lang="fr-FR" sz="1000" b="0" i="1" u="none" strike="noStrike" dirty="0">
                          <a:solidFill>
                            <a:srgbClr val="000000"/>
                          </a:solidFill>
                          <a:effectLst/>
                          <a:latin typeface="Calibri" panose="020F0502020204030204" pitchFamily="34" charset="0"/>
                        </a:rPr>
                        <a:t>(évolution 2017-2018)</a:t>
                      </a:r>
                    </a:p>
                  </a:txBody>
                  <a:tcPr marL="85725" marR="9525" marT="9525" marB="0" anchor="ctr">
                    <a:lnB w="12700" cmpd="sng">
                      <a:noFill/>
                    </a:lnB>
                    <a:solidFill>
                      <a:schemeClr val="accent1">
                        <a:lumMod val="40000"/>
                        <a:lumOff val="60000"/>
                      </a:schemeClr>
                    </a:solidFill>
                  </a:tcPr>
                </a:tc>
                <a:tc>
                  <a:txBody>
                    <a:bodyPr/>
                    <a:lstStyle/>
                    <a:p>
                      <a:pPr algn="ctr" fontAlgn="ctr"/>
                      <a:r>
                        <a:rPr lang="fr-FR" sz="1000" b="1" u="none" strike="noStrike" dirty="0">
                          <a:effectLst/>
                        </a:rPr>
                        <a:t>Nombre</a:t>
                      </a:r>
                    </a:p>
                    <a:p>
                      <a:pPr algn="ctr" fontAlgn="ctr"/>
                      <a:r>
                        <a:rPr lang="fr-FR" sz="1000" b="1" u="none" strike="noStrike" dirty="0">
                          <a:effectLst/>
                        </a:rPr>
                        <a:t>d'heures</a:t>
                      </a:r>
                      <a:endParaRPr lang="fr-FR" sz="1000" b="1" i="0" u="none" strike="noStrike" dirty="0">
                        <a:solidFill>
                          <a:srgbClr val="000000"/>
                        </a:solidFill>
                        <a:effectLst/>
                        <a:latin typeface="Calibri" panose="020F0502020204030204" pitchFamily="34" charset="0"/>
                      </a:endParaRPr>
                    </a:p>
                  </a:txBody>
                  <a:tcPr marL="9525" marR="9525" marT="9525" marB="0" anchor="ctr">
                    <a:lnB w="12700" cmpd="sng">
                      <a:noFill/>
                    </a:lnB>
                    <a:solidFill>
                      <a:schemeClr val="accent1">
                        <a:lumMod val="40000"/>
                        <a:lumOff val="60000"/>
                      </a:schemeClr>
                    </a:solidFill>
                  </a:tcPr>
                </a:tc>
                <a:tc>
                  <a:txBody>
                    <a:bodyPr/>
                    <a:lstStyle/>
                    <a:p>
                      <a:pPr algn="ctr" fontAlgn="ctr"/>
                      <a:r>
                        <a:rPr lang="fr-FR" sz="1000" b="1" u="none" strike="noStrike" dirty="0">
                          <a:effectLst/>
                        </a:rPr>
                        <a:t>Engagement (k€)</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1" u="none" strike="noStrike" dirty="0">
                          <a:solidFill>
                            <a:srgbClr val="000000"/>
                          </a:solidFill>
                          <a:effectLst/>
                          <a:latin typeface="Calibri" panose="020F0502020204030204" pitchFamily="34" charset="0"/>
                        </a:rPr>
                        <a:t>(évolution 2017-2018)</a:t>
                      </a:r>
                    </a:p>
                  </a:txBody>
                  <a:tcPr marL="9525" marR="9525" marT="9525" marB="0" anchor="ctr">
                    <a:lnB w="12700" cmpd="sng">
                      <a:noFill/>
                    </a:lnB>
                    <a:solidFill>
                      <a:schemeClr val="accent1">
                        <a:lumMod val="40000"/>
                        <a:lumOff val="60000"/>
                      </a:schemeClr>
                    </a:solidFill>
                  </a:tcPr>
                </a:tc>
                <a:tc>
                  <a:txBody>
                    <a:bodyPr/>
                    <a:lstStyle/>
                    <a:p>
                      <a:pPr algn="ctr" fontAlgn="ctr"/>
                      <a:r>
                        <a:rPr lang="fr-FR" sz="900" b="1" i="0" u="none" strike="noStrike" dirty="0">
                          <a:solidFill>
                            <a:srgbClr val="000000"/>
                          </a:solidFill>
                          <a:effectLst/>
                          <a:latin typeface="Calibri" panose="020F0502020204030204" pitchFamily="34" charset="0"/>
                        </a:rPr>
                        <a:t>dont nbres stagiaires femmes</a:t>
                      </a:r>
                    </a:p>
                  </a:txBody>
                  <a:tcPr marL="4317" marR="4317" marT="4317" marB="0" anchor="ctr">
                    <a:lnB w="12700" cmpd="sng">
                      <a:noFill/>
                    </a:lnB>
                    <a:solidFill>
                      <a:srgbClr val="00B0F0"/>
                    </a:solidFill>
                  </a:tcPr>
                </a:tc>
                <a:tc>
                  <a:txBody>
                    <a:bodyPr/>
                    <a:lstStyle/>
                    <a:p>
                      <a:pPr algn="ctr" fontAlgn="ctr"/>
                      <a:r>
                        <a:rPr lang="fr-FR" sz="900" b="1" i="0" u="none" strike="noStrike" dirty="0">
                          <a:solidFill>
                            <a:srgbClr val="000000"/>
                          </a:solidFill>
                          <a:effectLst/>
                          <a:latin typeface="Calibri" panose="020F0502020204030204" pitchFamily="34" charset="0"/>
                        </a:rPr>
                        <a:t>%</a:t>
                      </a:r>
                    </a:p>
                  </a:txBody>
                  <a:tcPr marL="4317" marR="4317" marT="4317" marB="0" anchor="ctr">
                    <a:lnB w="12700" cmpd="sng">
                      <a:noFill/>
                    </a:lnB>
                    <a:solidFill>
                      <a:srgbClr val="00B0F0"/>
                    </a:solidFill>
                  </a:tcPr>
                </a:tc>
                <a:tc>
                  <a:txBody>
                    <a:bodyPr/>
                    <a:lstStyle/>
                    <a:p>
                      <a:pPr algn="ctr" fontAlgn="ctr"/>
                      <a:r>
                        <a:rPr lang="fr-FR" sz="900" b="1" i="0" u="none" strike="noStrike" dirty="0">
                          <a:solidFill>
                            <a:srgbClr val="000000"/>
                          </a:solidFill>
                          <a:effectLst/>
                          <a:latin typeface="Calibri" panose="020F0502020204030204" pitchFamily="34" charset="0"/>
                        </a:rPr>
                        <a:t>dont nbres stagiaires hommes</a:t>
                      </a:r>
                    </a:p>
                  </a:txBody>
                  <a:tcPr marL="4317" marR="4317" marT="4317" marB="0" anchor="ctr">
                    <a:lnB w="12700" cmpd="sng">
                      <a:noFill/>
                    </a:lnB>
                    <a:solidFill>
                      <a:srgbClr val="00B0F0"/>
                    </a:solidFill>
                  </a:tcPr>
                </a:tc>
                <a:tc>
                  <a:txBody>
                    <a:bodyPr/>
                    <a:lstStyle/>
                    <a:p>
                      <a:pPr algn="ctr" fontAlgn="ctr"/>
                      <a:r>
                        <a:rPr lang="fr-FR" sz="900" b="1" i="0" u="none" strike="noStrike" dirty="0">
                          <a:solidFill>
                            <a:srgbClr val="000000"/>
                          </a:solidFill>
                          <a:effectLst/>
                          <a:latin typeface="Calibri" panose="020F0502020204030204" pitchFamily="34" charset="0"/>
                        </a:rPr>
                        <a:t>%</a:t>
                      </a:r>
                    </a:p>
                  </a:txBody>
                  <a:tcPr marL="4317" marR="4317" marT="4317" marB="0" anchor="ctr">
                    <a:lnB w="12700" cmpd="sng">
                      <a:noFill/>
                    </a:lnB>
                    <a:solidFill>
                      <a:srgbClr val="00B0F0"/>
                    </a:solidFill>
                  </a:tcPr>
                </a:tc>
                <a:extLst>
                  <a:ext uri="{0D108BD9-81ED-4DB2-BD59-A6C34878D82A}">
                    <a16:rowId xmlns:a16="http://schemas.microsoft.com/office/drawing/2014/main" val="2533771242"/>
                  </a:ext>
                </a:extLst>
              </a:tr>
              <a:tr h="257175">
                <a:tc>
                  <a:txBody>
                    <a:bodyPr/>
                    <a:lstStyle/>
                    <a:p>
                      <a:pPr algn="l" fontAlgn="ctr"/>
                      <a:r>
                        <a:rPr lang="fr-FR" sz="1200" b="0" i="0" u="none" strike="noStrike">
                          <a:solidFill>
                            <a:srgbClr val="000000"/>
                          </a:solidFill>
                          <a:effectLst/>
                          <a:latin typeface="Calibri" panose="020F0502020204030204" pitchFamily="34" charset="0"/>
                        </a:rPr>
                        <a:t>dont Contrats de professionnalisation</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16 438 (-11%)</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Calibri" panose="020F0502020204030204" pitchFamily="34" charset="0"/>
                        </a:rPr>
                        <a:t>10 971 170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118 101 </a:t>
                      </a:r>
                      <a:r>
                        <a:rPr lang="fr-FR" sz="1200" b="0" i="0" u="none" strike="noStrike" dirty="0">
                          <a:solidFill>
                            <a:srgbClr val="000000"/>
                          </a:solidFill>
                          <a:effectLst/>
                          <a:latin typeface="Calibri" panose="020F0502020204030204" pitchFamily="34" charset="0"/>
                        </a:rPr>
                        <a:t>(-35%)</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6 494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40%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9 944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60%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50188"/>
                  </a:ext>
                </a:extLst>
              </a:tr>
              <a:tr h="257175">
                <a:tc>
                  <a:txBody>
                    <a:bodyPr/>
                    <a:lstStyle/>
                    <a:p>
                      <a:pPr algn="l" fontAlgn="ctr"/>
                      <a:r>
                        <a:rPr lang="fr-FR" sz="1200" b="0" i="0" u="none" strike="noStrike" dirty="0">
                          <a:solidFill>
                            <a:srgbClr val="000000"/>
                          </a:solidFill>
                          <a:effectLst/>
                          <a:latin typeface="Calibri" panose="020F0502020204030204" pitchFamily="34" charset="0"/>
                        </a:rPr>
                        <a:t>dont Contrats d'apprentissage</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470 </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Calibri" panose="020F0502020204030204" pitchFamily="34" charset="0"/>
                        </a:rPr>
                        <a:t>393 321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6 286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204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43%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266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57%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774186"/>
                  </a:ext>
                </a:extLst>
              </a:tr>
              <a:tr h="257175">
                <a:tc>
                  <a:txBody>
                    <a:bodyPr/>
                    <a:lstStyle/>
                    <a:p>
                      <a:pPr algn="l" fontAlgn="ctr"/>
                      <a:r>
                        <a:rPr lang="fr-FR" sz="1200" b="0" i="0" u="none" strike="noStrike">
                          <a:solidFill>
                            <a:srgbClr val="000000"/>
                          </a:solidFill>
                          <a:effectLst/>
                          <a:latin typeface="Calibri" panose="020F0502020204030204" pitchFamily="34" charset="0"/>
                        </a:rPr>
                        <a:t>dont Actions collectives nationales</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34 531 (-6%)</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a:solidFill>
                            <a:srgbClr val="000000"/>
                          </a:solidFill>
                          <a:effectLst/>
                          <a:latin typeface="Calibri" panose="020F0502020204030204" pitchFamily="34" charset="0"/>
                        </a:rPr>
                        <a:t>703 457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36 147 </a:t>
                      </a:r>
                      <a:r>
                        <a:rPr lang="fr-FR" sz="1200" b="0" i="0" u="none" strike="noStrike" dirty="0">
                          <a:solidFill>
                            <a:srgbClr val="000000"/>
                          </a:solidFill>
                          <a:effectLst/>
                          <a:latin typeface="Calibri" panose="020F0502020204030204" pitchFamily="34" charset="0"/>
                        </a:rPr>
                        <a:t>(-5%)</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10 952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Calibri" panose="020F0502020204030204" pitchFamily="34" charset="0"/>
                        </a:rPr>
                        <a:t>32%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23 579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68%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148022"/>
                  </a:ext>
                </a:extLst>
              </a:tr>
              <a:tr h="257175">
                <a:tc>
                  <a:txBody>
                    <a:bodyPr/>
                    <a:lstStyle/>
                    <a:p>
                      <a:pPr algn="l" fontAlgn="ctr"/>
                      <a:r>
                        <a:rPr lang="fr-FR" sz="1200" b="0" i="0" u="none" strike="noStrike">
                          <a:solidFill>
                            <a:srgbClr val="000000"/>
                          </a:solidFill>
                          <a:effectLst/>
                          <a:latin typeface="Calibri" panose="020F0502020204030204" pitchFamily="34" charset="0"/>
                        </a:rPr>
                        <a:t>Dont plan d'accompagnement de TPE PME</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4 158 (10%)</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a:solidFill>
                            <a:srgbClr val="000000"/>
                          </a:solidFill>
                          <a:effectLst/>
                          <a:latin typeface="Calibri" panose="020F0502020204030204" pitchFamily="34" charset="0"/>
                        </a:rPr>
                        <a:t>118 615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3 827 </a:t>
                      </a:r>
                      <a:r>
                        <a:rPr lang="fr-FR" sz="1200" b="0" i="0" u="none" strike="noStrike" dirty="0">
                          <a:solidFill>
                            <a:srgbClr val="000000"/>
                          </a:solidFill>
                          <a:effectLst/>
                          <a:latin typeface="Calibri" panose="020F0502020204030204" pitchFamily="34" charset="0"/>
                        </a:rPr>
                        <a:t>(-21%)</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1 425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Calibri" panose="020F0502020204030204" pitchFamily="34" charset="0"/>
                        </a:rPr>
                        <a:t>34%</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2 733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66%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635583"/>
                  </a:ext>
                </a:extLst>
              </a:tr>
              <a:tr h="257175">
                <a:tc>
                  <a:txBody>
                    <a:bodyPr/>
                    <a:lstStyle/>
                    <a:p>
                      <a:pPr algn="l" fontAlgn="ctr"/>
                      <a:r>
                        <a:rPr lang="fr-FR" sz="1200" b="0" i="0" u="none" strike="noStrike">
                          <a:solidFill>
                            <a:srgbClr val="000000"/>
                          </a:solidFill>
                          <a:effectLst/>
                          <a:latin typeface="Calibri" panose="020F0502020204030204" pitchFamily="34" charset="0"/>
                        </a:rPr>
                        <a:t>dont formation chomage partiel</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47 (-56%)</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a:solidFill>
                            <a:srgbClr val="000000"/>
                          </a:solidFill>
                          <a:effectLst/>
                          <a:latin typeface="Calibri" panose="020F0502020204030204" pitchFamily="34" charset="0"/>
                        </a:rPr>
                        <a:t>1 234</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89 </a:t>
                      </a:r>
                      <a:r>
                        <a:rPr lang="fr-FR" sz="1200" b="0" i="0" u="none" strike="noStrike" dirty="0">
                          <a:solidFill>
                            <a:srgbClr val="000000"/>
                          </a:solidFill>
                          <a:effectLst/>
                          <a:latin typeface="Calibri" panose="020F0502020204030204" pitchFamily="34" charset="0"/>
                        </a:rPr>
                        <a:t>(-27%)</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20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Calibri" panose="020F0502020204030204" pitchFamily="34" charset="0"/>
                        </a:rPr>
                        <a:t>43%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 27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57%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368130"/>
                  </a:ext>
                </a:extLst>
              </a:tr>
              <a:tr h="261545">
                <a:tc>
                  <a:txBody>
                    <a:bodyPr/>
                    <a:lstStyle/>
                    <a:p>
                      <a:pPr algn="l" fontAlgn="ctr"/>
                      <a:r>
                        <a:rPr lang="fr-FR" sz="1200" b="0" i="0" u="none" strike="noStrike">
                          <a:solidFill>
                            <a:srgbClr val="000000"/>
                          </a:solidFill>
                          <a:effectLst/>
                          <a:latin typeface="Calibri" panose="020F0502020204030204" pitchFamily="34" charset="0"/>
                        </a:rPr>
                        <a:t>dont VAE</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144 (-8%)</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a:solidFill>
                            <a:srgbClr val="000000"/>
                          </a:solidFill>
                          <a:effectLst/>
                          <a:latin typeface="Calibri" panose="020F0502020204030204" pitchFamily="34" charset="0"/>
                        </a:rPr>
                        <a:t>3 776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252 </a:t>
                      </a:r>
                      <a:r>
                        <a:rPr lang="fr-FR" sz="1200" b="0" i="0" u="none" strike="noStrike" dirty="0">
                          <a:solidFill>
                            <a:srgbClr val="000000"/>
                          </a:solidFill>
                          <a:effectLst/>
                          <a:latin typeface="Calibri" panose="020F0502020204030204" pitchFamily="34" charset="0"/>
                        </a:rPr>
                        <a:t>(-1%)</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46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Calibri" panose="020F0502020204030204" pitchFamily="34" charset="0"/>
                        </a:rPr>
                        <a:t>32%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98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68%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1854507"/>
                  </a:ext>
                </a:extLst>
              </a:tr>
              <a:tr h="224444">
                <a:tc>
                  <a:txBody>
                    <a:bodyPr/>
                    <a:lstStyle/>
                    <a:p>
                      <a:pPr algn="l" fontAlgn="ctr"/>
                      <a:r>
                        <a:rPr lang="fr-FR" sz="1200" b="0" i="0" u="none" strike="noStrike">
                          <a:solidFill>
                            <a:srgbClr val="000000"/>
                          </a:solidFill>
                          <a:effectLst/>
                          <a:latin typeface="Calibri" panose="020F0502020204030204" pitchFamily="34" charset="0"/>
                        </a:rPr>
                        <a:t>dont POE individuelles</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7 035 (-4%)</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a:solidFill>
                            <a:srgbClr val="000000"/>
                          </a:solidFill>
                          <a:effectLst/>
                          <a:latin typeface="Calibri" panose="020F0502020204030204" pitchFamily="34" charset="0"/>
                        </a:rPr>
                        <a:t>2 520 169</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27 695 </a:t>
                      </a:r>
                      <a:r>
                        <a:rPr lang="fr-FR" sz="1200" b="0" i="0" u="none" strike="noStrike" dirty="0">
                          <a:solidFill>
                            <a:srgbClr val="000000"/>
                          </a:solidFill>
                          <a:effectLst/>
                          <a:latin typeface="Calibri" panose="020F0502020204030204" pitchFamily="34" charset="0"/>
                        </a:rPr>
                        <a:t>(-17%)</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2 156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Calibri" panose="020F0502020204030204" pitchFamily="34" charset="0"/>
                        </a:rPr>
                        <a:t>31%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4 879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69%</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4246193"/>
                  </a:ext>
                </a:extLst>
              </a:tr>
              <a:tr h="257175">
                <a:tc>
                  <a:txBody>
                    <a:bodyPr/>
                    <a:lstStyle/>
                    <a:p>
                      <a:pPr algn="l" fontAlgn="ctr"/>
                      <a:r>
                        <a:rPr lang="fr-FR" sz="1200" b="0" i="0" u="none" strike="noStrike">
                          <a:solidFill>
                            <a:srgbClr val="000000"/>
                          </a:solidFill>
                          <a:effectLst/>
                          <a:latin typeface="Calibri" panose="020F0502020204030204" pitchFamily="34" charset="0"/>
                        </a:rPr>
                        <a:t>dont POE collectives</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1 995 (1%)</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a:solidFill>
                            <a:srgbClr val="000000"/>
                          </a:solidFill>
                          <a:effectLst/>
                          <a:latin typeface="Calibri" panose="020F0502020204030204" pitchFamily="34" charset="0"/>
                        </a:rPr>
                        <a:t>777 662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12 853 </a:t>
                      </a:r>
                      <a:r>
                        <a:rPr lang="fr-FR" sz="1200" b="0" i="0" u="none" strike="noStrike" dirty="0">
                          <a:solidFill>
                            <a:srgbClr val="000000"/>
                          </a:solidFill>
                          <a:effectLst/>
                          <a:latin typeface="Calibri" panose="020F0502020204030204" pitchFamily="34" charset="0"/>
                        </a:rPr>
                        <a:t>(-3%)</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500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Calibri" panose="020F0502020204030204" pitchFamily="34" charset="0"/>
                        </a:rPr>
                        <a:t>25%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1 495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75%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856502"/>
                  </a:ext>
                </a:extLst>
              </a:tr>
              <a:tr h="2571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Calibri" panose="020F0502020204030204" pitchFamily="34" charset="0"/>
                        </a:rPr>
                        <a:t>dont autres actions plan de formation</a:t>
                      </a:r>
                    </a:p>
                    <a:p>
                      <a:pPr algn="l" fontAlgn="ctr"/>
                      <a:endParaRPr lang="fr-FR" sz="1200" b="0" i="0" u="none" strike="noStrike" dirty="0">
                        <a:solidFill>
                          <a:srgbClr val="000000"/>
                        </a:solidFill>
                        <a:effectLst/>
                        <a:latin typeface="Calibri" panose="020F0502020204030204" pitchFamily="34" charset="0"/>
                      </a:endParaRP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61 393 (-7%)</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Calibri" panose="020F0502020204030204" pitchFamily="34" charset="0"/>
                        </a:rPr>
                        <a:t>1 121 247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38 999 </a:t>
                      </a:r>
                      <a:r>
                        <a:rPr lang="fr-FR" sz="1200" b="0" i="0" u="none" strike="noStrike" dirty="0">
                          <a:solidFill>
                            <a:srgbClr val="000000"/>
                          </a:solidFill>
                          <a:effectLst/>
                          <a:latin typeface="Calibri" panose="020F0502020204030204" pitchFamily="34" charset="0"/>
                        </a:rPr>
                        <a:t>(-18%)</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21 148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a:solidFill>
                            <a:srgbClr val="000000"/>
                          </a:solidFill>
                          <a:effectLst/>
                          <a:latin typeface="Calibri" panose="020F0502020204030204" pitchFamily="34" charset="0"/>
                        </a:rPr>
                        <a:t>34%</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40 245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66%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708244"/>
                  </a:ext>
                </a:extLst>
              </a:tr>
              <a:tr h="257175">
                <a:tc>
                  <a:txBody>
                    <a:bodyPr/>
                    <a:lstStyle/>
                    <a:p>
                      <a:pPr algn="l" fontAlgn="ctr"/>
                      <a:r>
                        <a:rPr lang="fr-FR" sz="1200" b="0" i="0" u="none" strike="noStrike" dirty="0">
                          <a:solidFill>
                            <a:srgbClr val="000000"/>
                          </a:solidFill>
                          <a:effectLst/>
                          <a:latin typeface="Calibri" panose="020F0502020204030204" pitchFamily="34" charset="0"/>
                        </a:rPr>
                        <a:t>dont autres dispositifs</a:t>
                      </a:r>
                    </a:p>
                  </a:txBody>
                  <a:tcPr marR="7620" marT="7620" marB="0" anchor="ctr">
                    <a:lnR w="12700" cmpd="sng">
                      <a:noFill/>
                    </a:lnR>
                  </a:tcPr>
                </a:tc>
                <a:tc>
                  <a:txBody>
                    <a:bodyPr/>
                    <a:lstStyle/>
                    <a:p>
                      <a:pPr algn="ctr" fontAlgn="ctr"/>
                      <a:r>
                        <a:rPr lang="fr-FR" sz="1200" b="0" i="0" u="none" strike="noStrike" dirty="0">
                          <a:solidFill>
                            <a:srgbClr val="000000"/>
                          </a:solidFill>
                          <a:effectLst/>
                          <a:latin typeface="Calibri" panose="020F0502020204030204" pitchFamily="34" charset="0"/>
                        </a:rPr>
                        <a:t>29 960 (-36%)</a:t>
                      </a:r>
                    </a:p>
                  </a:txBody>
                  <a:tcPr marL="7620" marR="7620" marT="7620" marB="0" anchor="ctr">
                    <a:lnL w="12700" cmpd="sng">
                      <a:noFill/>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200" b="0" i="0" u="none" strike="noStrike" dirty="0">
                          <a:solidFill>
                            <a:srgbClr val="000000"/>
                          </a:solidFill>
                          <a:effectLst/>
                          <a:latin typeface="Calibri" panose="020F0502020204030204" pitchFamily="34" charset="0"/>
                        </a:rPr>
                        <a:t>5 149 902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200" b="1" i="0" u="none" strike="noStrike" dirty="0">
                          <a:solidFill>
                            <a:srgbClr val="000000"/>
                          </a:solidFill>
                          <a:effectLst/>
                          <a:latin typeface="Calibri" panose="020F0502020204030204" pitchFamily="34" charset="0"/>
                        </a:rPr>
                        <a:t>54 299 </a:t>
                      </a:r>
                      <a:r>
                        <a:rPr lang="fr-FR" sz="1200" b="0" i="0" u="none" strike="noStrike" dirty="0">
                          <a:solidFill>
                            <a:srgbClr val="000000"/>
                          </a:solidFill>
                          <a:effectLst/>
                          <a:latin typeface="Calibri" panose="020F0502020204030204" pitchFamily="34" charset="0"/>
                        </a:rPr>
                        <a:t>(-65%)</a:t>
                      </a:r>
                      <a:endParaRPr lang="fr-FR" sz="12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12 933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43%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Calibri" panose="020F0502020204030204" pitchFamily="34" charset="0"/>
                        </a:rPr>
                        <a:t>17 027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fr-FR" sz="1100" b="0" i="0" u="none" strike="noStrike" dirty="0">
                          <a:solidFill>
                            <a:srgbClr val="000000"/>
                          </a:solidFill>
                          <a:effectLst/>
                          <a:latin typeface="Calibri" panose="020F0502020204030204" pitchFamily="34" charset="0"/>
                        </a:rPr>
                        <a:t>57%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189337"/>
                  </a:ext>
                </a:extLst>
              </a:tr>
              <a:tr h="371475">
                <a:tc>
                  <a:txBody>
                    <a:bodyPr/>
                    <a:lstStyle/>
                    <a:p>
                      <a:pPr algn="l" fontAlgn="ctr"/>
                      <a:r>
                        <a:rPr lang="fr-FR" sz="1100" b="1" u="none" strike="noStrike" dirty="0">
                          <a:solidFill>
                            <a:schemeClr val="accent1">
                              <a:lumMod val="50000"/>
                            </a:schemeClr>
                          </a:solidFill>
                          <a:effectLst/>
                          <a:latin typeface="+mj-lt"/>
                        </a:rPr>
                        <a:t>TOTAL</a:t>
                      </a:r>
                      <a:r>
                        <a:rPr lang="fr-FR" sz="1100" b="1" u="none" strike="noStrike" dirty="0">
                          <a:effectLst/>
                          <a:latin typeface="+mj-lt"/>
                        </a:rPr>
                        <a:t> </a:t>
                      </a:r>
                      <a:endParaRPr lang="fr-FR" sz="1100" b="1" i="0" u="none" strike="noStrike" dirty="0">
                        <a:solidFill>
                          <a:srgbClr val="000000"/>
                        </a:solidFill>
                        <a:effectLst/>
                        <a:latin typeface="+mj-lt"/>
                      </a:endParaRPr>
                    </a:p>
                  </a:txBody>
                  <a:tcPr marL="85725" marR="9525" marT="9525" marB="0" anchor="ctr">
                    <a:solidFill>
                      <a:schemeClr val="accent1">
                        <a:lumMod val="40000"/>
                        <a:lumOff val="60000"/>
                      </a:schemeClr>
                    </a:solidFill>
                  </a:tcPr>
                </a:tc>
                <a:tc>
                  <a:txBody>
                    <a:bodyPr/>
                    <a:lstStyle/>
                    <a:p>
                      <a:pPr algn="r" fontAlgn="ctr"/>
                      <a:r>
                        <a:rPr lang="fr-FR" sz="1200" b="1" i="0" u="none" strike="noStrike" dirty="0">
                          <a:solidFill>
                            <a:srgbClr val="000000"/>
                          </a:solidFill>
                          <a:effectLst/>
                          <a:latin typeface="Calibri" panose="020F0502020204030204" pitchFamily="34" charset="0"/>
                        </a:rPr>
                        <a:t>156 171 (-14%)</a:t>
                      </a:r>
                    </a:p>
                  </a:txBody>
                  <a:tcPr marL="7620" marR="7620" marT="7620" marB="0" anchor="ctr">
                    <a:lnT w="12700" cmpd="sng">
                      <a:noFill/>
                    </a:lnT>
                    <a:solidFill>
                      <a:schemeClr val="accent1">
                        <a:lumMod val="40000"/>
                        <a:lumOff val="60000"/>
                      </a:schemeClr>
                    </a:solidFill>
                  </a:tcPr>
                </a:tc>
                <a:tc>
                  <a:txBody>
                    <a:bodyPr/>
                    <a:lstStyle/>
                    <a:p>
                      <a:pPr algn="ctr" fontAlgn="ctr"/>
                      <a:r>
                        <a:rPr lang="fr-FR" sz="1200" b="1" i="0" u="none" strike="noStrike" dirty="0">
                          <a:solidFill>
                            <a:schemeClr val="accent1">
                              <a:lumMod val="50000"/>
                            </a:schemeClr>
                          </a:solidFill>
                          <a:effectLst/>
                          <a:latin typeface="+mj-lt"/>
                        </a:rPr>
                        <a:t>21 760 552</a:t>
                      </a:r>
                    </a:p>
                  </a:txBody>
                  <a:tcPr marL="9525" marR="9525" marT="9525" marB="0" anchor="ctr">
                    <a:lnT w="12700" cmpd="sng">
                      <a:noFill/>
                    </a:lnT>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kern="1200" dirty="0">
                          <a:solidFill>
                            <a:schemeClr val="accent1">
                              <a:lumMod val="50000"/>
                            </a:schemeClr>
                          </a:solidFill>
                          <a:effectLst/>
                          <a:latin typeface="Calibri" panose="020F0502020204030204" pitchFamily="34" charset="0"/>
                          <a:ea typeface="+mn-ea"/>
                          <a:cs typeface="+mn-cs"/>
                        </a:rPr>
                        <a:t>298 549 (-37%)</a:t>
                      </a:r>
                      <a:endParaRPr lang="fr-FR" sz="1200" b="1" i="0" u="none" strike="noStrike" kern="1200" dirty="0">
                        <a:solidFill>
                          <a:schemeClr val="accent6"/>
                        </a:solidFill>
                        <a:effectLst/>
                        <a:latin typeface="Calibri" panose="020F0502020204030204" pitchFamily="34" charset="0"/>
                        <a:ea typeface="+mn-ea"/>
                        <a:cs typeface="+mn-cs"/>
                      </a:endParaRPr>
                    </a:p>
                  </a:txBody>
                  <a:tcPr marL="9525" marR="9525" marT="9525" marB="0" anchor="ctr">
                    <a:lnT w="12700" cmpd="sng">
                      <a:noFill/>
                    </a:lnT>
                    <a:solidFill>
                      <a:schemeClr val="accent1">
                        <a:lumMod val="40000"/>
                        <a:lumOff val="60000"/>
                      </a:schemeClr>
                    </a:solidFill>
                  </a:tcPr>
                </a:tc>
                <a:tc>
                  <a:txBody>
                    <a:bodyPr/>
                    <a:lstStyle/>
                    <a:p>
                      <a:pPr algn="l" fontAlgn="ctr"/>
                      <a:r>
                        <a:rPr lang="fr-FR" sz="1200" b="1" i="0" u="none" strike="noStrike" dirty="0">
                          <a:solidFill>
                            <a:srgbClr val="000000"/>
                          </a:solidFill>
                          <a:effectLst/>
                          <a:latin typeface="Calibri" panose="020F0502020204030204" pitchFamily="34" charset="0"/>
                        </a:rPr>
                        <a:t>         55 878   </a:t>
                      </a:r>
                    </a:p>
                  </a:txBody>
                  <a:tcPr marL="7620" marR="7620" marT="7620" marB="0" anchor="ctr">
                    <a:lnT w="12700" cmpd="sng">
                      <a:noFill/>
                    </a:lnT>
                    <a:solidFill>
                      <a:srgbClr val="00B0F0"/>
                    </a:solidFill>
                  </a:tcPr>
                </a:tc>
                <a:tc>
                  <a:txBody>
                    <a:bodyPr/>
                    <a:lstStyle/>
                    <a:p>
                      <a:pPr algn="ctr" fontAlgn="b"/>
                      <a:r>
                        <a:rPr lang="fr-FR" sz="1200" b="0" i="0" u="none" strike="noStrike" dirty="0">
                          <a:solidFill>
                            <a:srgbClr val="000000"/>
                          </a:solidFill>
                          <a:effectLst/>
                          <a:latin typeface="Calibri" panose="020F0502020204030204" pitchFamily="34" charset="0"/>
                        </a:rPr>
                        <a:t>36%</a:t>
                      </a:r>
                    </a:p>
                  </a:txBody>
                  <a:tcPr marL="7620" marR="7620" marT="7620" marB="0" anchor="ctr">
                    <a:lnT w="12700" cmpd="sng">
                      <a:noFill/>
                    </a:lnT>
                    <a:solidFill>
                      <a:srgbClr val="00B0F0"/>
                    </a:solidFill>
                  </a:tcPr>
                </a:tc>
                <a:tc>
                  <a:txBody>
                    <a:bodyPr/>
                    <a:lstStyle/>
                    <a:p>
                      <a:pPr algn="l" fontAlgn="ctr"/>
                      <a:r>
                        <a:rPr lang="fr-FR" sz="1200" b="1" i="0" u="none" strike="noStrike" dirty="0">
                          <a:solidFill>
                            <a:srgbClr val="000000"/>
                          </a:solidFill>
                          <a:effectLst/>
                          <a:latin typeface="Calibri" panose="020F0502020204030204" pitchFamily="34" charset="0"/>
                        </a:rPr>
                        <a:t>       100 293   </a:t>
                      </a:r>
                    </a:p>
                  </a:txBody>
                  <a:tcPr marL="7620" marR="7620" marT="7620" marB="0" anchor="ctr">
                    <a:lnT w="12700" cmpd="sng">
                      <a:noFill/>
                    </a:lnT>
                    <a:solidFill>
                      <a:srgbClr val="00B0F0"/>
                    </a:solidFill>
                  </a:tcPr>
                </a:tc>
                <a:tc>
                  <a:txBody>
                    <a:bodyPr/>
                    <a:lstStyle/>
                    <a:p>
                      <a:pPr algn="ctr" fontAlgn="b"/>
                      <a:r>
                        <a:rPr lang="fr-FR" sz="1200" b="0" i="0" u="none" strike="noStrike" dirty="0">
                          <a:solidFill>
                            <a:srgbClr val="000000"/>
                          </a:solidFill>
                          <a:effectLst/>
                          <a:latin typeface="Calibri" panose="020F0502020204030204" pitchFamily="34" charset="0"/>
                        </a:rPr>
                        <a:t>64%</a:t>
                      </a:r>
                    </a:p>
                  </a:txBody>
                  <a:tcPr marL="7620" marR="7620" marT="7620" marB="0" anchor="ctr">
                    <a:lnT w="12700" cmpd="sng">
                      <a:noFill/>
                    </a:lnT>
                    <a:solidFill>
                      <a:srgbClr val="00B0F0"/>
                    </a:solidFill>
                  </a:tcPr>
                </a:tc>
                <a:extLst>
                  <a:ext uri="{0D108BD9-81ED-4DB2-BD59-A6C34878D82A}">
                    <a16:rowId xmlns:a16="http://schemas.microsoft.com/office/drawing/2014/main" val="175941477"/>
                  </a:ext>
                </a:extLst>
              </a:tr>
            </a:tbl>
          </a:graphicData>
        </a:graphic>
      </p:graphicFrame>
      <p:sp>
        <p:nvSpPr>
          <p:cNvPr id="11" name="Titre 2">
            <a:extLst>
              <a:ext uri="{FF2B5EF4-FFF2-40B4-BE49-F238E27FC236}">
                <a16:creationId xmlns:a16="http://schemas.microsoft.com/office/drawing/2014/main" id="{270DD58B-11C1-4A87-A959-7349E3EC92D7}"/>
              </a:ext>
            </a:extLst>
          </p:cNvPr>
          <p:cNvSpPr txBox="1">
            <a:spLocks/>
          </p:cNvSpPr>
          <p:nvPr/>
        </p:nvSpPr>
        <p:spPr>
          <a:xfrm>
            <a:off x="759173" y="2480355"/>
            <a:ext cx="10983921" cy="67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600" b="1"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endParaRPr lang="fr-FR" sz="2800" dirty="0">
              <a:latin typeface="Lao UI" panose="020B0502040204020203" pitchFamily="34" charset="0"/>
            </a:endParaRPr>
          </a:p>
        </p:txBody>
      </p:sp>
      <p:cxnSp>
        <p:nvCxnSpPr>
          <p:cNvPr id="10" name="Connecteur droit 9">
            <a:extLst>
              <a:ext uri="{FF2B5EF4-FFF2-40B4-BE49-F238E27FC236}">
                <a16:creationId xmlns:a16="http://schemas.microsoft.com/office/drawing/2014/main" id="{CCF1AC1F-04F9-478D-8C26-E32AFCC1DFC8}"/>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2" name="Titre 2">
            <a:extLst>
              <a:ext uri="{FF2B5EF4-FFF2-40B4-BE49-F238E27FC236}">
                <a16:creationId xmlns:a16="http://schemas.microsoft.com/office/drawing/2014/main" id="{4E9D3AAF-ECE9-4453-AC85-A0B3AB80298A}"/>
              </a:ext>
            </a:extLst>
          </p:cNvPr>
          <p:cNvSpPr txBox="1">
            <a:spLocks/>
          </p:cNvSpPr>
          <p:nvPr/>
        </p:nvSpPr>
        <p:spPr>
          <a:xfrm>
            <a:off x="412362" y="86251"/>
            <a:ext cx="11447129"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Panorama des engagements et évolution des volumes d’actions</a:t>
            </a:r>
          </a:p>
        </p:txBody>
      </p:sp>
    </p:spTree>
    <p:extLst>
      <p:ext uri="{BB962C8B-B14F-4D97-AF65-F5344CB8AC3E}">
        <p14:creationId xmlns:p14="http://schemas.microsoft.com/office/powerpoint/2010/main" val="270350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23BD72C-34FF-4135-9E55-CC83DDCD0000}"/>
              </a:ext>
            </a:extLst>
          </p:cNvPr>
          <p:cNvPicPr>
            <a:picLocks noChangeAspect="1"/>
          </p:cNvPicPr>
          <p:nvPr/>
        </p:nvPicPr>
        <p:blipFill>
          <a:blip r:embed="rId3"/>
          <a:stretch>
            <a:fillRect/>
          </a:stretch>
        </p:blipFill>
        <p:spPr>
          <a:xfrm>
            <a:off x="9187543" y="5992298"/>
            <a:ext cx="2324027" cy="874464"/>
          </a:xfrm>
          <a:prstGeom prst="rect">
            <a:avLst/>
          </a:prstGeom>
        </p:spPr>
      </p:pic>
      <p:sp>
        <p:nvSpPr>
          <p:cNvPr id="20" name="ZoneTexte 19">
            <a:extLst>
              <a:ext uri="{FF2B5EF4-FFF2-40B4-BE49-F238E27FC236}">
                <a16:creationId xmlns:a16="http://schemas.microsoft.com/office/drawing/2014/main" id="{1D334696-F160-46D9-ADAA-45742071431B}"/>
              </a:ext>
            </a:extLst>
          </p:cNvPr>
          <p:cNvSpPr txBox="1"/>
          <p:nvPr/>
        </p:nvSpPr>
        <p:spPr>
          <a:xfrm>
            <a:off x="6045317" y="665517"/>
            <a:ext cx="6146633" cy="384721"/>
          </a:xfrm>
          <a:prstGeom prst="rect">
            <a:avLst/>
          </a:prstGeom>
          <a:noFill/>
        </p:spPr>
        <p:txBody>
          <a:bodyPr wrap="square" rtlCol="0">
            <a:spAutoFit/>
          </a:bodyPr>
          <a:lstStyle/>
          <a:p>
            <a:r>
              <a:rPr lang="fr-FR" sz="1100" b="1" dirty="0">
                <a:latin typeface="Verdana" panose="020B0604030504040204" pitchFamily="34" charset="0"/>
                <a:cs typeface="Times New Roman" panose="02020603050405020304" pitchFamily="18" charset="0"/>
              </a:rPr>
              <a:t>Décomposition en codes APE/NAF des 5 secteurs du champ conventionnel</a:t>
            </a:r>
          </a:p>
          <a:p>
            <a:r>
              <a:rPr lang="fr-FR" sz="800" i="1" dirty="0">
                <a:latin typeface="Verdana" panose="020B0604030504040204" pitchFamily="34" charset="0"/>
                <a:cs typeface="Times New Roman" panose="02020603050405020304" pitchFamily="18" charset="0"/>
              </a:rPr>
              <a:t>Article 1</a:t>
            </a:r>
            <a:r>
              <a:rPr lang="fr-FR" sz="800" i="1" baseline="30000" dirty="0">
                <a:latin typeface="Verdana" panose="020B0604030504040204" pitchFamily="34" charset="0"/>
                <a:cs typeface="Times New Roman" panose="02020603050405020304" pitchFamily="18" charset="0"/>
              </a:rPr>
              <a:t>er</a:t>
            </a:r>
            <a:r>
              <a:rPr lang="fr-FR" sz="800" i="1" dirty="0">
                <a:latin typeface="Verdana" panose="020B0604030504040204" pitchFamily="34" charset="0"/>
                <a:cs typeface="Times New Roman" panose="02020603050405020304" pitchFamily="18" charset="0"/>
              </a:rPr>
              <a:t> modifié de la CCN Bureaux d’études techniques, cabinets d’ingénieurs-conseils et des sociétés de conseils </a:t>
            </a:r>
          </a:p>
        </p:txBody>
      </p:sp>
      <p:sp>
        <p:nvSpPr>
          <p:cNvPr id="9" name="Rectangle 8">
            <a:extLst>
              <a:ext uri="{FF2B5EF4-FFF2-40B4-BE49-F238E27FC236}">
                <a16:creationId xmlns:a16="http://schemas.microsoft.com/office/drawing/2014/main" id="{A8CB98D5-FA15-4E52-8FF8-424D65C675AA}"/>
              </a:ext>
            </a:extLst>
          </p:cNvPr>
          <p:cNvSpPr/>
          <p:nvPr/>
        </p:nvSpPr>
        <p:spPr>
          <a:xfrm>
            <a:off x="402567" y="1051590"/>
            <a:ext cx="5444513" cy="2516073"/>
          </a:xfrm>
          <a:prstGeom prst="rect">
            <a:avLst/>
          </a:prstGeom>
        </p:spPr>
        <p:txBody>
          <a:bodyPr wrap="square">
            <a:spAutoFit/>
          </a:bodyPr>
          <a:lstStyle/>
          <a:p>
            <a:pPr algn="just"/>
            <a:r>
              <a:rPr lang="fr-FR" sz="1100" dirty="0">
                <a:solidFill>
                  <a:schemeClr val="accent1">
                    <a:lumMod val="75000"/>
                  </a:schemeClr>
                </a:solidFill>
                <a:latin typeface="Verdana" panose="020B0604030504040204" pitchFamily="34" charset="0"/>
                <a:cs typeface="Times New Roman" panose="02020603050405020304" pitchFamily="18" charset="0"/>
              </a:rPr>
              <a:t>La Branche, objet de ce rapport, est celle des entreprises relevant des « </a:t>
            </a:r>
            <a:r>
              <a:rPr lang="fr-FR" sz="1100" b="1" dirty="0">
                <a:solidFill>
                  <a:schemeClr val="accent1">
                    <a:lumMod val="75000"/>
                  </a:schemeClr>
                </a:solidFill>
                <a:latin typeface="Verdana" panose="020B0604030504040204" pitchFamily="34" charset="0"/>
                <a:cs typeface="Times New Roman" panose="02020603050405020304" pitchFamily="18" charset="0"/>
              </a:rPr>
              <a:t>Bureaux d’études techniques, cabinets d’ingénieurs-conseils et des sociétés de conseils</a:t>
            </a:r>
            <a:r>
              <a:rPr lang="fr-FR" sz="1100" dirty="0">
                <a:solidFill>
                  <a:schemeClr val="accent1">
                    <a:lumMod val="75000"/>
                  </a:schemeClr>
                </a:solidFill>
                <a:latin typeface="Verdana" panose="020B0604030504040204" pitchFamily="34" charset="0"/>
                <a:cs typeface="Times New Roman" panose="02020603050405020304" pitchFamily="18" charset="0"/>
              </a:rPr>
              <a:t> » (IDCC n°1486).</a:t>
            </a:r>
          </a:p>
          <a:p>
            <a:pPr algn="just"/>
            <a:endParaRPr lang="fr-FR" sz="1100" dirty="0">
              <a:solidFill>
                <a:schemeClr val="accent1">
                  <a:lumMod val="75000"/>
                </a:schemeClr>
              </a:solidFill>
              <a:latin typeface="Verdana" panose="020B0604030504040204" pitchFamily="34" charset="0"/>
              <a:cs typeface="Times New Roman" panose="02020603050405020304" pitchFamily="18" charset="0"/>
            </a:endParaRPr>
          </a:p>
          <a:p>
            <a:pPr algn="just"/>
            <a:r>
              <a:rPr lang="fr-FR" sz="1100" b="1" dirty="0">
                <a:latin typeface="Verdana" panose="020B0604030504040204" pitchFamily="34" charset="0"/>
                <a:cs typeface="Times New Roman" panose="02020603050405020304" pitchFamily="18" charset="0"/>
              </a:rPr>
              <a:t>La Branche est constituée de 5 secteurs :</a:t>
            </a:r>
          </a:p>
          <a:p>
            <a:pPr marL="285750" indent="-285750" algn="just">
              <a:spcBef>
                <a:spcPts val="300"/>
              </a:spcBef>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le Numérique,</a:t>
            </a:r>
          </a:p>
          <a:p>
            <a:pPr marL="285750" indent="-285750" algn="just">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l’Ingénierie,</a:t>
            </a:r>
          </a:p>
          <a:p>
            <a:pPr marL="285750" indent="-285750" algn="just">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les Études et le Conseil,</a:t>
            </a:r>
          </a:p>
          <a:p>
            <a:pPr marL="285750" indent="-285750" algn="just">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l’Évènement,</a:t>
            </a:r>
          </a:p>
          <a:p>
            <a:pPr marL="285750" indent="-285750" algn="just">
              <a:buFont typeface="Arial" panose="020B0604020202020204" pitchFamily="34" charset="0"/>
              <a:buChar char="•"/>
            </a:pPr>
            <a:r>
              <a:rPr lang="fr-FR" sz="1100" dirty="0">
                <a:solidFill>
                  <a:schemeClr val="accent1">
                    <a:lumMod val="75000"/>
                  </a:schemeClr>
                </a:solidFill>
                <a:latin typeface="Verdana" panose="020B0604030504040204" pitchFamily="34" charset="0"/>
                <a:cs typeface="Times New Roman" panose="02020603050405020304" pitchFamily="18" charset="0"/>
              </a:rPr>
              <a:t>la Traduction.</a:t>
            </a:r>
          </a:p>
          <a:p>
            <a:pPr algn="just"/>
            <a:endParaRPr lang="fr-FR" sz="1100" dirty="0">
              <a:solidFill>
                <a:schemeClr val="accent1">
                  <a:lumMod val="75000"/>
                </a:schemeClr>
              </a:solidFill>
              <a:latin typeface="Verdana" panose="020B0604030504040204" pitchFamily="34" charset="0"/>
              <a:cs typeface="Times New Roman" panose="02020603050405020304" pitchFamily="18" charset="0"/>
            </a:endParaRPr>
          </a:p>
          <a:p>
            <a:pPr algn="just"/>
            <a:r>
              <a:rPr lang="fr-FR" sz="1100" dirty="0">
                <a:solidFill>
                  <a:schemeClr val="accent1">
                    <a:lumMod val="75000"/>
                  </a:schemeClr>
                </a:solidFill>
                <a:latin typeface="Verdana" panose="020B0604030504040204" pitchFamily="34" charset="0"/>
                <a:cs typeface="Times New Roman" panose="02020603050405020304" pitchFamily="18" charset="0"/>
              </a:rPr>
              <a:t>Chacun de ces secteurs regroupe lui-même les entreprises des secteurs définis par les codes APE/NAF ci-contre.</a:t>
            </a:r>
          </a:p>
          <a:p>
            <a:pPr algn="just"/>
            <a:endParaRPr lang="fr-FR" sz="1200" dirty="0">
              <a:solidFill>
                <a:schemeClr val="accent1">
                  <a:lumMod val="75000"/>
                </a:schemeClr>
              </a:solidFill>
            </a:endParaRPr>
          </a:p>
        </p:txBody>
      </p:sp>
      <p:sp>
        <p:nvSpPr>
          <p:cNvPr id="12" name="Rectangle 11">
            <a:extLst>
              <a:ext uri="{FF2B5EF4-FFF2-40B4-BE49-F238E27FC236}">
                <a16:creationId xmlns:a16="http://schemas.microsoft.com/office/drawing/2014/main" id="{04724933-33D7-41E1-9820-C2D7D6C02F0C}"/>
              </a:ext>
            </a:extLst>
          </p:cNvPr>
          <p:cNvSpPr/>
          <p:nvPr/>
        </p:nvSpPr>
        <p:spPr>
          <a:xfrm>
            <a:off x="6096000" y="1086775"/>
            <a:ext cx="6096000" cy="2092881"/>
          </a:xfrm>
          <a:prstGeom prst="rect">
            <a:avLst/>
          </a:prstGeom>
        </p:spPr>
        <p:txBody>
          <a:bodyPr>
            <a:spAutoFit/>
          </a:bodyPr>
          <a:lstStyle/>
          <a:p>
            <a:r>
              <a:rPr lang="fr-FR" sz="1000" b="1" u="sng" dirty="0"/>
              <a:t>Informatique</a:t>
            </a:r>
            <a:r>
              <a:rPr lang="fr-FR" sz="1000" u="sng" dirty="0"/>
              <a:t> </a:t>
            </a:r>
          </a:p>
          <a:p>
            <a:r>
              <a:rPr lang="fr-FR" sz="1000" dirty="0">
                <a:solidFill>
                  <a:schemeClr val="accent1">
                    <a:lumMod val="75000"/>
                  </a:schemeClr>
                </a:solidFill>
              </a:rPr>
              <a:t>58. 21Zp : édition de jeux électroniques</a:t>
            </a:r>
          </a:p>
          <a:p>
            <a:r>
              <a:rPr lang="fr-FR" sz="1000" dirty="0">
                <a:solidFill>
                  <a:schemeClr val="accent1">
                    <a:lumMod val="75000"/>
                  </a:schemeClr>
                </a:solidFill>
              </a:rPr>
              <a:t>58. 29Ap : édition de logiciels système et de réseau</a:t>
            </a:r>
          </a:p>
          <a:p>
            <a:r>
              <a:rPr lang="fr-FR" sz="1000" dirty="0">
                <a:solidFill>
                  <a:schemeClr val="accent1">
                    <a:lumMod val="75000"/>
                  </a:schemeClr>
                </a:solidFill>
              </a:rPr>
              <a:t>58. 29Bp : édition de logiciels outils de développement et de langages</a:t>
            </a:r>
          </a:p>
          <a:p>
            <a:r>
              <a:rPr lang="fr-FR" sz="1000" dirty="0">
                <a:solidFill>
                  <a:schemeClr val="accent1">
                    <a:lumMod val="75000"/>
                  </a:schemeClr>
                </a:solidFill>
              </a:rPr>
              <a:t>58. 29Cp : édition de logiciels applicatifs</a:t>
            </a:r>
          </a:p>
          <a:p>
            <a:r>
              <a:rPr lang="fr-FR" sz="1000" dirty="0">
                <a:solidFill>
                  <a:schemeClr val="accent1">
                    <a:lumMod val="75000"/>
                  </a:schemeClr>
                </a:solidFill>
              </a:rPr>
              <a:t>62. 01Zp : programmation informatique</a:t>
            </a:r>
          </a:p>
          <a:p>
            <a:r>
              <a:rPr lang="fr-FR" sz="1000" dirty="0">
                <a:solidFill>
                  <a:schemeClr val="accent1">
                    <a:lumMod val="75000"/>
                  </a:schemeClr>
                </a:solidFill>
              </a:rPr>
              <a:t>62. 02Ap : conseil en systèmes et logiciels informatiques</a:t>
            </a:r>
          </a:p>
          <a:p>
            <a:r>
              <a:rPr lang="fr-FR" sz="1000" dirty="0">
                <a:solidFill>
                  <a:schemeClr val="accent1">
                    <a:lumMod val="75000"/>
                  </a:schemeClr>
                </a:solidFill>
              </a:rPr>
              <a:t>62. 02B : tierce maintenance de systèmes et d'applications informatiques </a:t>
            </a:r>
          </a:p>
          <a:p>
            <a:r>
              <a:rPr lang="fr-FR" sz="1000" dirty="0">
                <a:solidFill>
                  <a:schemeClr val="accent1">
                    <a:lumMod val="75000"/>
                  </a:schemeClr>
                </a:solidFill>
              </a:rPr>
              <a:t>62. 09Zp : autres activités informatiques</a:t>
            </a:r>
          </a:p>
          <a:p>
            <a:r>
              <a:rPr lang="fr-FR" sz="1000" dirty="0">
                <a:solidFill>
                  <a:schemeClr val="accent1">
                    <a:lumMod val="75000"/>
                  </a:schemeClr>
                </a:solidFill>
              </a:rPr>
              <a:t>62. 03Z : gestion d'installations informatiques</a:t>
            </a:r>
          </a:p>
          <a:p>
            <a:r>
              <a:rPr lang="fr-FR" sz="1000" dirty="0">
                <a:solidFill>
                  <a:schemeClr val="accent1">
                    <a:lumMod val="75000"/>
                  </a:schemeClr>
                </a:solidFill>
              </a:rPr>
              <a:t>63. 11Zp : traitement de données, hébergement et activités connexes</a:t>
            </a:r>
          </a:p>
          <a:p>
            <a:r>
              <a:rPr lang="fr-FR" sz="1000" dirty="0">
                <a:solidFill>
                  <a:schemeClr val="accent1">
                    <a:lumMod val="75000"/>
                  </a:schemeClr>
                </a:solidFill>
              </a:rPr>
              <a:t>58. 12Zp : édition de répertoires et de fichiers d'adresses</a:t>
            </a:r>
          </a:p>
          <a:p>
            <a:r>
              <a:rPr lang="fr-FR" sz="1000" dirty="0">
                <a:solidFill>
                  <a:schemeClr val="accent1">
                    <a:lumMod val="75000"/>
                  </a:schemeClr>
                </a:solidFill>
              </a:rPr>
              <a:t>63. 12Z : portails internet</a:t>
            </a:r>
          </a:p>
        </p:txBody>
      </p:sp>
      <p:sp>
        <p:nvSpPr>
          <p:cNvPr id="13" name="Rectangle 12">
            <a:extLst>
              <a:ext uri="{FF2B5EF4-FFF2-40B4-BE49-F238E27FC236}">
                <a16:creationId xmlns:a16="http://schemas.microsoft.com/office/drawing/2014/main" id="{01492A16-7EF0-455A-804D-A8D3E811FEF3}"/>
              </a:ext>
            </a:extLst>
          </p:cNvPr>
          <p:cNvSpPr/>
          <p:nvPr/>
        </p:nvSpPr>
        <p:spPr>
          <a:xfrm>
            <a:off x="6096000" y="3129245"/>
            <a:ext cx="6096000" cy="707886"/>
          </a:xfrm>
          <a:prstGeom prst="rect">
            <a:avLst/>
          </a:prstGeom>
        </p:spPr>
        <p:txBody>
          <a:bodyPr>
            <a:spAutoFit/>
          </a:bodyPr>
          <a:lstStyle/>
          <a:p>
            <a:r>
              <a:rPr lang="fr-FR" sz="1000" b="1" u="sng" dirty="0"/>
              <a:t>Ingénierie</a:t>
            </a:r>
            <a:r>
              <a:rPr lang="fr-FR" sz="1000" u="sng" dirty="0"/>
              <a:t> </a:t>
            </a:r>
          </a:p>
          <a:p>
            <a:r>
              <a:rPr lang="fr-FR" sz="1000" dirty="0">
                <a:solidFill>
                  <a:schemeClr val="accent1">
                    <a:lumMod val="75000"/>
                  </a:schemeClr>
                </a:solidFill>
              </a:rPr>
              <a:t>71. 12Bp : ingénierie, études techniques</a:t>
            </a:r>
          </a:p>
          <a:p>
            <a:r>
              <a:rPr lang="fr-FR" sz="1000" dirty="0">
                <a:solidFill>
                  <a:schemeClr val="accent1">
                    <a:lumMod val="75000"/>
                  </a:schemeClr>
                </a:solidFill>
              </a:rPr>
              <a:t>74. 90Bp : activités spécialisées, scientifiques et techniques diverses </a:t>
            </a:r>
          </a:p>
          <a:p>
            <a:r>
              <a:rPr lang="fr-FR" sz="1000" dirty="0">
                <a:solidFill>
                  <a:schemeClr val="accent1">
                    <a:lumMod val="75000"/>
                  </a:schemeClr>
                </a:solidFill>
              </a:rPr>
              <a:t>71. 20B : analyses, essais et inspections techniques</a:t>
            </a:r>
          </a:p>
        </p:txBody>
      </p:sp>
      <p:sp>
        <p:nvSpPr>
          <p:cNvPr id="14" name="Rectangle 13">
            <a:extLst>
              <a:ext uri="{FF2B5EF4-FFF2-40B4-BE49-F238E27FC236}">
                <a16:creationId xmlns:a16="http://schemas.microsoft.com/office/drawing/2014/main" id="{21DA0F2D-1B34-4650-A697-6316D60D2877}"/>
              </a:ext>
            </a:extLst>
          </p:cNvPr>
          <p:cNvSpPr/>
          <p:nvPr/>
        </p:nvSpPr>
        <p:spPr>
          <a:xfrm>
            <a:off x="6096000" y="3837520"/>
            <a:ext cx="6096000" cy="1015663"/>
          </a:xfrm>
          <a:prstGeom prst="rect">
            <a:avLst/>
          </a:prstGeom>
        </p:spPr>
        <p:txBody>
          <a:bodyPr>
            <a:spAutoFit/>
          </a:bodyPr>
          <a:lstStyle/>
          <a:p>
            <a:r>
              <a:rPr lang="fr-FR" sz="1000" b="1" u="sng" dirty="0"/>
              <a:t>Etudes et conseil </a:t>
            </a:r>
          </a:p>
          <a:p>
            <a:r>
              <a:rPr lang="fr-FR" sz="1000" dirty="0">
                <a:solidFill>
                  <a:schemeClr val="accent1">
                    <a:lumMod val="75000"/>
                  </a:schemeClr>
                </a:solidFill>
              </a:rPr>
              <a:t>73. 20Z : études de marché et sondages</a:t>
            </a:r>
          </a:p>
          <a:p>
            <a:r>
              <a:rPr lang="fr-FR" sz="1000" dirty="0">
                <a:solidFill>
                  <a:schemeClr val="accent1">
                    <a:lumMod val="75000"/>
                  </a:schemeClr>
                </a:solidFill>
              </a:rPr>
              <a:t>70. 21Z : conseil en relations publiques et communication</a:t>
            </a:r>
          </a:p>
          <a:p>
            <a:r>
              <a:rPr lang="fr-FR" sz="1000" dirty="0">
                <a:solidFill>
                  <a:schemeClr val="accent1">
                    <a:lumMod val="75000"/>
                  </a:schemeClr>
                </a:solidFill>
              </a:rPr>
              <a:t>70. 22Zp : conseil pour les affaires et autres conseils de gestion</a:t>
            </a:r>
          </a:p>
          <a:p>
            <a:r>
              <a:rPr lang="fr-FR" sz="1000" dirty="0">
                <a:solidFill>
                  <a:schemeClr val="accent1">
                    <a:lumMod val="75000"/>
                  </a:schemeClr>
                </a:solidFill>
              </a:rPr>
              <a:t>78. 10Zp : activités des agences de placement de main-d'œuvre</a:t>
            </a:r>
          </a:p>
          <a:p>
            <a:r>
              <a:rPr lang="fr-FR" sz="1000" dirty="0">
                <a:solidFill>
                  <a:schemeClr val="accent1">
                    <a:lumMod val="75000"/>
                  </a:schemeClr>
                </a:solidFill>
              </a:rPr>
              <a:t>78. 30Z : autre mise à disposition de ressources humaines</a:t>
            </a:r>
          </a:p>
        </p:txBody>
      </p:sp>
      <p:sp>
        <p:nvSpPr>
          <p:cNvPr id="15" name="Rectangle 14">
            <a:extLst>
              <a:ext uri="{FF2B5EF4-FFF2-40B4-BE49-F238E27FC236}">
                <a16:creationId xmlns:a16="http://schemas.microsoft.com/office/drawing/2014/main" id="{2CDFF283-5261-470B-AE74-FED25D6BC133}"/>
              </a:ext>
            </a:extLst>
          </p:cNvPr>
          <p:cNvSpPr/>
          <p:nvPr/>
        </p:nvSpPr>
        <p:spPr>
          <a:xfrm>
            <a:off x="6096000" y="4873892"/>
            <a:ext cx="6096000" cy="1323439"/>
          </a:xfrm>
          <a:prstGeom prst="rect">
            <a:avLst/>
          </a:prstGeom>
        </p:spPr>
        <p:txBody>
          <a:bodyPr>
            <a:spAutoFit/>
          </a:bodyPr>
          <a:lstStyle/>
          <a:p>
            <a:r>
              <a:rPr lang="fr-FR" sz="1000" b="1" u="sng" dirty="0"/>
              <a:t>Foires, congrès et salons </a:t>
            </a:r>
          </a:p>
          <a:p>
            <a:r>
              <a:rPr lang="fr-FR" sz="1000" dirty="0">
                <a:solidFill>
                  <a:schemeClr val="accent1">
                    <a:lumMod val="75000"/>
                  </a:schemeClr>
                </a:solidFill>
              </a:rPr>
              <a:t>82. 30Z : organisation de foires, salons professionnels et congrès </a:t>
            </a:r>
          </a:p>
          <a:p>
            <a:r>
              <a:rPr lang="fr-FR" sz="1000" dirty="0">
                <a:solidFill>
                  <a:schemeClr val="accent1">
                    <a:lumMod val="75000"/>
                  </a:schemeClr>
                </a:solidFill>
              </a:rPr>
              <a:t>43. 32C : agencement de lieux de vente, montage de stands </a:t>
            </a:r>
          </a:p>
          <a:p>
            <a:r>
              <a:rPr lang="fr-FR" sz="1000" dirty="0">
                <a:solidFill>
                  <a:schemeClr val="accent1">
                    <a:lumMod val="75000"/>
                  </a:schemeClr>
                </a:solidFill>
              </a:rPr>
              <a:t>25. 11Z : fabrication de structures métalliques et éléments modulaires pour exposition</a:t>
            </a:r>
          </a:p>
          <a:p>
            <a:r>
              <a:rPr lang="fr-FR" sz="1000" dirty="0">
                <a:solidFill>
                  <a:schemeClr val="accent1">
                    <a:lumMod val="75000"/>
                  </a:schemeClr>
                </a:solidFill>
              </a:rPr>
              <a:t>90. 04Z : gestion de salles de spectacles</a:t>
            </a:r>
          </a:p>
          <a:p>
            <a:r>
              <a:rPr lang="fr-FR" sz="1000" dirty="0">
                <a:solidFill>
                  <a:schemeClr val="accent1">
                    <a:lumMod val="75000"/>
                  </a:schemeClr>
                </a:solidFill>
              </a:rPr>
              <a:t>68. 32A : administration d'immeubles et autres bien immobiliers</a:t>
            </a:r>
          </a:p>
          <a:p>
            <a:r>
              <a:rPr lang="fr-FR" sz="1000" dirty="0">
                <a:solidFill>
                  <a:schemeClr val="accent1">
                    <a:lumMod val="75000"/>
                  </a:schemeClr>
                </a:solidFill>
              </a:rPr>
              <a:t>68. 20B : location de terrains et autres biens immobiliers : halls d'exposition, salles de conférence, de réception, </a:t>
            </a:r>
          </a:p>
          <a:p>
            <a:r>
              <a:rPr lang="fr-FR" sz="1000" dirty="0">
                <a:solidFill>
                  <a:schemeClr val="accent1">
                    <a:lumMod val="75000"/>
                  </a:schemeClr>
                </a:solidFill>
              </a:rPr>
              <a:t>de réunion</a:t>
            </a:r>
          </a:p>
        </p:txBody>
      </p:sp>
      <p:sp>
        <p:nvSpPr>
          <p:cNvPr id="16" name="Rectangle 15">
            <a:extLst>
              <a:ext uri="{FF2B5EF4-FFF2-40B4-BE49-F238E27FC236}">
                <a16:creationId xmlns:a16="http://schemas.microsoft.com/office/drawing/2014/main" id="{CDD45690-287E-459C-AED2-893BC5F34A5E}"/>
              </a:ext>
            </a:extLst>
          </p:cNvPr>
          <p:cNvSpPr/>
          <p:nvPr/>
        </p:nvSpPr>
        <p:spPr>
          <a:xfrm>
            <a:off x="6096000" y="6197720"/>
            <a:ext cx="6096000" cy="400110"/>
          </a:xfrm>
          <a:prstGeom prst="rect">
            <a:avLst/>
          </a:prstGeom>
        </p:spPr>
        <p:txBody>
          <a:bodyPr>
            <a:spAutoFit/>
          </a:bodyPr>
          <a:lstStyle/>
          <a:p>
            <a:r>
              <a:rPr lang="fr-FR" sz="1000" b="1" u="sng" dirty="0"/>
              <a:t>Traduction et interprétation </a:t>
            </a:r>
          </a:p>
          <a:p>
            <a:r>
              <a:rPr lang="fr-FR" sz="1000" dirty="0">
                <a:solidFill>
                  <a:schemeClr val="accent1">
                    <a:lumMod val="75000"/>
                  </a:schemeClr>
                </a:solidFill>
              </a:rPr>
              <a:t>74. 30F : traduction et interprétation</a:t>
            </a:r>
          </a:p>
        </p:txBody>
      </p:sp>
      <p:graphicFrame>
        <p:nvGraphicFramePr>
          <p:cNvPr id="18" name="Graphique 17">
            <a:extLst>
              <a:ext uri="{FF2B5EF4-FFF2-40B4-BE49-F238E27FC236}">
                <a16:creationId xmlns:a16="http://schemas.microsoft.com/office/drawing/2014/main" id="{C0E5A108-ED10-4BCC-9C3C-D63A0721BE04}"/>
              </a:ext>
            </a:extLst>
          </p:cNvPr>
          <p:cNvGraphicFramePr/>
          <p:nvPr>
            <p:extLst>
              <p:ext uri="{D42A27DB-BD31-4B8C-83A1-F6EECF244321}">
                <p14:modId xmlns:p14="http://schemas.microsoft.com/office/powerpoint/2010/main" val="1628413302"/>
              </p:ext>
            </p:extLst>
          </p:nvPr>
        </p:nvGraphicFramePr>
        <p:xfrm>
          <a:off x="680430" y="4377808"/>
          <a:ext cx="4122591" cy="241275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752A4B1A-1DB6-4497-BAA4-2EB2158376CD}"/>
              </a:ext>
            </a:extLst>
          </p:cNvPr>
          <p:cNvSpPr/>
          <p:nvPr/>
        </p:nvSpPr>
        <p:spPr>
          <a:xfrm>
            <a:off x="1262549" y="3772020"/>
            <a:ext cx="2958355" cy="630942"/>
          </a:xfrm>
          <a:prstGeom prst="rect">
            <a:avLst/>
          </a:prstGeom>
        </p:spPr>
        <p:txBody>
          <a:bodyPr wrap="square">
            <a:spAutoFit/>
          </a:bodyPr>
          <a:lstStyle/>
          <a:p>
            <a:pPr algn="ctr"/>
            <a:r>
              <a:rPr lang="fr-FR" sz="1200" b="1" dirty="0">
                <a:solidFill>
                  <a:srgbClr val="000000"/>
                </a:solidFill>
                <a:latin typeface="Verdana" panose="020B0604030504040204" pitchFamily="34" charset="0"/>
                <a:ea typeface="Verdana" panose="020B0604030504040204" pitchFamily="34" charset="0"/>
                <a:cs typeface="Verdana" panose="020B0604030504040204" pitchFamily="34" charset="0"/>
              </a:rPr>
              <a:t>Répartition des entreprises de la Branche par secteur</a:t>
            </a:r>
            <a:endParaRPr lang="fr-FR"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r>
              <a:rPr lang="fr-FR" sz="1100" i="1" dirty="0">
                <a:solidFill>
                  <a:srgbClr val="000000"/>
                </a:solidFill>
                <a:latin typeface="Tw Cen MT" panose="020B0602020104020603" pitchFamily="34" charset="0"/>
              </a:rPr>
              <a:t>INSEE DADS, données au 31/12/2015 </a:t>
            </a:r>
            <a:endParaRPr lang="fr-FR" dirty="0"/>
          </a:p>
        </p:txBody>
      </p:sp>
      <p:cxnSp>
        <p:nvCxnSpPr>
          <p:cNvPr id="17" name="Connecteur droit 16">
            <a:extLst>
              <a:ext uri="{FF2B5EF4-FFF2-40B4-BE49-F238E27FC236}">
                <a16:creationId xmlns:a16="http://schemas.microsoft.com/office/drawing/2014/main" id="{3A953F21-B81D-4B50-95A6-DC762BD85AE5}"/>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21" name="Titre 2">
            <a:extLst>
              <a:ext uri="{FF2B5EF4-FFF2-40B4-BE49-F238E27FC236}">
                <a16:creationId xmlns:a16="http://schemas.microsoft.com/office/drawing/2014/main" id="{3B19D6D3-58A7-4DF9-84E8-7B22E15D285F}"/>
              </a:ext>
            </a:extLst>
          </p:cNvPr>
          <p:cNvSpPr>
            <a:spLocks noGrp="1"/>
          </p:cNvSpPr>
          <p:nvPr>
            <p:ph type="title"/>
          </p:nvPr>
        </p:nvSpPr>
        <p:spPr>
          <a:xfrm>
            <a:off x="412363" y="86251"/>
            <a:ext cx="8984350" cy="671807"/>
          </a:xfrm>
        </p:spPr>
        <p:txBody>
          <a:bodyPr>
            <a:normAutofit/>
          </a:bodyPr>
          <a:lstStyle/>
          <a:p>
            <a:r>
              <a:rPr lang="fr-FR" sz="2800" dirty="0">
                <a:latin typeface="Lao UI" panose="020B0502040204020203" pitchFamily="34" charset="0"/>
              </a:rPr>
              <a:t>Démarche</a:t>
            </a:r>
          </a:p>
        </p:txBody>
      </p:sp>
    </p:spTree>
    <p:extLst>
      <p:ext uri="{BB962C8B-B14F-4D97-AF65-F5344CB8AC3E}">
        <p14:creationId xmlns:p14="http://schemas.microsoft.com/office/powerpoint/2010/main" val="289583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142ACD2-C9FB-48F6-BB49-824541A517B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Lst>
          </a:blip>
          <a:stretch>
            <a:fillRect/>
          </a:stretch>
        </p:blipFill>
        <p:spPr>
          <a:xfrm>
            <a:off x="0" y="0"/>
            <a:ext cx="12192000" cy="3877200"/>
          </a:xfrm>
          <a:prstGeom prst="rect">
            <a:avLst/>
          </a:prstGeom>
        </p:spPr>
      </p:pic>
      <p:sp>
        <p:nvSpPr>
          <p:cNvPr id="8" name="Espace réservé du texte 1">
            <a:extLst>
              <a:ext uri="{FF2B5EF4-FFF2-40B4-BE49-F238E27FC236}">
                <a16:creationId xmlns:a16="http://schemas.microsoft.com/office/drawing/2014/main" id="{CDBB47C6-457E-44D6-97F7-ACD184AB2B9C}"/>
              </a:ext>
            </a:extLst>
          </p:cNvPr>
          <p:cNvSpPr txBox="1">
            <a:spLocks/>
          </p:cNvSpPr>
          <p:nvPr/>
        </p:nvSpPr>
        <p:spPr>
          <a:xfrm>
            <a:off x="741576" y="4319023"/>
            <a:ext cx="10708849"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5200" b="1" dirty="0">
                <a:solidFill>
                  <a:srgbClr val="7030A0"/>
                </a:solidFill>
                <a:latin typeface="Corbel" panose="020B0503020204020204" pitchFamily="34" charset="0"/>
              </a:rPr>
              <a:t>Panorama de l’emploi dans la Branche</a:t>
            </a:r>
          </a:p>
          <a:p>
            <a:pPr marL="0" indent="0">
              <a:lnSpc>
                <a:spcPct val="100000"/>
              </a:lnSpc>
              <a:spcBef>
                <a:spcPts val="600"/>
              </a:spcBef>
              <a:buFont typeface="Arial" panose="020B0604020202020204" pitchFamily="34" charset="0"/>
              <a:buNone/>
            </a:pPr>
            <a:r>
              <a:rPr lang="fr-FR" sz="34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205211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1F8D6-E9FD-4EA9-B70B-48E066A6FE43}"/>
              </a:ext>
            </a:extLst>
          </p:cNvPr>
          <p:cNvSpPr/>
          <p:nvPr/>
        </p:nvSpPr>
        <p:spPr bwMode="auto">
          <a:xfrm>
            <a:off x="3063266"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29" name="Rectangle 28">
            <a:extLst>
              <a:ext uri="{FF2B5EF4-FFF2-40B4-BE49-F238E27FC236}">
                <a16:creationId xmlns:a16="http://schemas.microsoft.com/office/drawing/2014/main" id="{B1C543F6-7CD0-4851-9926-EA7E98672B78}"/>
              </a:ext>
            </a:extLst>
          </p:cNvPr>
          <p:cNvSpPr/>
          <p:nvPr/>
        </p:nvSpPr>
        <p:spPr bwMode="auto">
          <a:xfrm>
            <a:off x="6109334"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0" name="Rectangle 29">
            <a:extLst>
              <a:ext uri="{FF2B5EF4-FFF2-40B4-BE49-F238E27FC236}">
                <a16:creationId xmlns:a16="http://schemas.microsoft.com/office/drawing/2014/main" id="{C1939FDF-7555-4DA6-9858-662442FAF0C7}"/>
              </a:ext>
            </a:extLst>
          </p:cNvPr>
          <p:cNvSpPr/>
          <p:nvPr/>
        </p:nvSpPr>
        <p:spPr bwMode="auto">
          <a:xfrm>
            <a:off x="9155402" y="3744149"/>
            <a:ext cx="3010240" cy="3086000"/>
          </a:xfrm>
          <a:prstGeom prst="rect">
            <a:avLst/>
          </a:prstGeom>
          <a:solidFill>
            <a:srgbClr val="A6A6A6">
              <a:alpha val="2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sp>
        <p:nvSpPr>
          <p:cNvPr id="31" name="Rectangle 30">
            <a:extLst>
              <a:ext uri="{FF2B5EF4-FFF2-40B4-BE49-F238E27FC236}">
                <a16:creationId xmlns:a16="http://schemas.microsoft.com/office/drawing/2014/main" id="{AE2B4418-1D5C-4BF8-8867-16447DAE6590}"/>
              </a:ext>
            </a:extLst>
          </p:cNvPr>
          <p:cNvSpPr/>
          <p:nvPr/>
        </p:nvSpPr>
        <p:spPr>
          <a:xfrm>
            <a:off x="3011074" y="3712579"/>
            <a:ext cx="3143517"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effectifs salariés par taille d’entreprise</a:t>
            </a:r>
          </a:p>
          <a:p>
            <a:pPr algn="ctr"/>
            <a:r>
              <a:rPr lang="fr-FR" sz="1100" i="1" dirty="0">
                <a:solidFill>
                  <a:srgbClr val="000000"/>
                </a:solidFill>
                <a:latin typeface="Tw Cen MT" panose="020B0602020104020603" pitchFamily="34" charset="0"/>
              </a:rPr>
              <a:t>INSEE DADS, données au 31/12/2017 </a:t>
            </a:r>
            <a:endParaRPr lang="fr-FR" dirty="0"/>
          </a:p>
        </p:txBody>
      </p:sp>
      <p:graphicFrame>
        <p:nvGraphicFramePr>
          <p:cNvPr id="34" name="Graphique 33">
            <a:extLst>
              <a:ext uri="{FF2B5EF4-FFF2-40B4-BE49-F238E27FC236}">
                <a16:creationId xmlns:a16="http://schemas.microsoft.com/office/drawing/2014/main" id="{2A22F5AE-AC11-4B76-9C52-014229ACF273}"/>
              </a:ext>
            </a:extLst>
          </p:cNvPr>
          <p:cNvGraphicFramePr/>
          <p:nvPr/>
        </p:nvGraphicFramePr>
        <p:xfrm>
          <a:off x="2507091" y="4454589"/>
          <a:ext cx="4122591" cy="2412754"/>
        </p:xfrm>
        <a:graphic>
          <a:graphicData uri="http://schemas.openxmlformats.org/drawingml/2006/chart">
            <c:chart xmlns:c="http://schemas.openxmlformats.org/drawingml/2006/chart" xmlns:r="http://schemas.openxmlformats.org/officeDocument/2006/relationships" r:id="rId2"/>
          </a:graphicData>
        </a:graphic>
      </p:graphicFrame>
      <p:sp>
        <p:nvSpPr>
          <p:cNvPr id="35" name="Rectangle 34">
            <a:extLst>
              <a:ext uri="{FF2B5EF4-FFF2-40B4-BE49-F238E27FC236}">
                <a16:creationId xmlns:a16="http://schemas.microsoft.com/office/drawing/2014/main" id="{22965A5C-3A4E-4045-8FAE-B08EFD8AB4F0}"/>
              </a:ext>
            </a:extLst>
          </p:cNvPr>
          <p:cNvSpPr/>
          <p:nvPr/>
        </p:nvSpPr>
        <p:spPr>
          <a:xfrm>
            <a:off x="6125020" y="3712579"/>
            <a:ext cx="2958355"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effectifs salariés de la Branche par région</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grpSp>
        <p:nvGrpSpPr>
          <p:cNvPr id="36" name="Groupe 35">
            <a:extLst>
              <a:ext uri="{FF2B5EF4-FFF2-40B4-BE49-F238E27FC236}">
                <a16:creationId xmlns:a16="http://schemas.microsoft.com/office/drawing/2014/main" id="{161F2C4B-73D6-4AD8-A3D3-D49FB42DC157}"/>
              </a:ext>
            </a:extLst>
          </p:cNvPr>
          <p:cNvGrpSpPr/>
          <p:nvPr/>
        </p:nvGrpSpPr>
        <p:grpSpPr>
          <a:xfrm>
            <a:off x="6481220" y="4417739"/>
            <a:ext cx="2157960" cy="2251004"/>
            <a:chOff x="3714977" y="1681364"/>
            <a:chExt cx="4322749" cy="4556181"/>
          </a:xfrm>
          <a:solidFill>
            <a:schemeClr val="bg1"/>
          </a:solidFill>
        </p:grpSpPr>
        <p:sp>
          <p:nvSpPr>
            <p:cNvPr id="37" name="Freeform 4">
              <a:extLst>
                <a:ext uri="{FF2B5EF4-FFF2-40B4-BE49-F238E27FC236}">
                  <a16:creationId xmlns:a16="http://schemas.microsoft.com/office/drawing/2014/main" id="{A963285B-0C8C-411C-960B-057783CD4F16}"/>
                </a:ext>
              </a:extLst>
            </p:cNvPr>
            <p:cNvSpPr>
              <a:spLocks/>
            </p:cNvSpPr>
            <p:nvPr/>
          </p:nvSpPr>
          <p:spPr bwMode="auto">
            <a:xfrm>
              <a:off x="6451393" y="2141330"/>
              <a:ext cx="1579290" cy="1381611"/>
            </a:xfrm>
            <a:custGeom>
              <a:avLst/>
              <a:gdLst>
                <a:gd name="T0" fmla="*/ 4213 w 7624"/>
                <a:gd name="T1" fmla="*/ 1654 h 6422"/>
                <a:gd name="T2" fmla="*/ 3901 w 7624"/>
                <a:gd name="T3" fmla="*/ 1568 h 6422"/>
                <a:gd name="T4" fmla="*/ 3490 w 7624"/>
                <a:gd name="T5" fmla="*/ 1450 h 6422"/>
                <a:gd name="T6" fmla="*/ 3221 w 7624"/>
                <a:gd name="T7" fmla="*/ 1589 h 6422"/>
                <a:gd name="T8" fmla="*/ 2960 w 7624"/>
                <a:gd name="T9" fmla="*/ 1316 h 6422"/>
                <a:gd name="T10" fmla="*/ 2724 w 7624"/>
                <a:gd name="T11" fmla="*/ 1132 h 6422"/>
                <a:gd name="T12" fmla="*/ 2225 w 7624"/>
                <a:gd name="T13" fmla="*/ 904 h 6422"/>
                <a:gd name="T14" fmla="*/ 2149 w 7624"/>
                <a:gd name="T15" fmla="*/ 424 h 6422"/>
                <a:gd name="T16" fmla="*/ 2253 w 7624"/>
                <a:gd name="T17" fmla="*/ 62 h 6422"/>
                <a:gd name="T18" fmla="*/ 1985 w 7624"/>
                <a:gd name="T19" fmla="*/ 170 h 6422"/>
                <a:gd name="T20" fmla="*/ 1573 w 7624"/>
                <a:gd name="T21" fmla="*/ 575 h 6422"/>
                <a:gd name="T22" fmla="*/ 1251 w 7624"/>
                <a:gd name="T23" fmla="*/ 533 h 6422"/>
                <a:gd name="T24" fmla="*/ 1230 w 7624"/>
                <a:gd name="T25" fmla="*/ 894 h 6422"/>
                <a:gd name="T26" fmla="*/ 1086 w 7624"/>
                <a:gd name="T27" fmla="*/ 1300 h 6422"/>
                <a:gd name="T28" fmla="*/ 990 w 7624"/>
                <a:gd name="T29" fmla="*/ 1872 h 6422"/>
                <a:gd name="T30" fmla="*/ 741 w 7624"/>
                <a:gd name="T31" fmla="*/ 1911 h 6422"/>
                <a:gd name="T32" fmla="*/ 378 w 7624"/>
                <a:gd name="T33" fmla="*/ 2172 h 6422"/>
                <a:gd name="T34" fmla="*/ 291 w 7624"/>
                <a:gd name="T35" fmla="*/ 2578 h 6422"/>
                <a:gd name="T36" fmla="*/ 320 w 7624"/>
                <a:gd name="T37" fmla="*/ 2781 h 6422"/>
                <a:gd name="T38" fmla="*/ 119 w 7624"/>
                <a:gd name="T39" fmla="*/ 3231 h 6422"/>
                <a:gd name="T40" fmla="*/ 0 w 7624"/>
                <a:gd name="T41" fmla="*/ 3400 h 6422"/>
                <a:gd name="T42" fmla="*/ 238 w 7624"/>
                <a:gd name="T43" fmla="*/ 3792 h 6422"/>
                <a:gd name="T44" fmla="*/ 5 w 7624"/>
                <a:gd name="T45" fmla="*/ 4016 h 6422"/>
                <a:gd name="T46" fmla="*/ 164 w 7624"/>
                <a:gd name="T47" fmla="*/ 4410 h 6422"/>
                <a:gd name="T48" fmla="*/ 440 w 7624"/>
                <a:gd name="T49" fmla="*/ 4955 h 6422"/>
                <a:gd name="T50" fmla="*/ 659 w 7624"/>
                <a:gd name="T51" fmla="*/ 5030 h 6422"/>
                <a:gd name="T52" fmla="*/ 1351 w 7624"/>
                <a:gd name="T53" fmla="*/ 5398 h 6422"/>
                <a:gd name="T54" fmla="*/ 1552 w 7624"/>
                <a:gd name="T55" fmla="*/ 5373 h 6422"/>
                <a:gd name="T56" fmla="*/ 1979 w 7624"/>
                <a:gd name="T57" fmla="*/ 5184 h 6422"/>
                <a:gd name="T58" fmla="*/ 2130 w 7624"/>
                <a:gd name="T59" fmla="*/ 5203 h 6422"/>
                <a:gd name="T60" fmla="*/ 2290 w 7624"/>
                <a:gd name="T61" fmla="*/ 5338 h 6422"/>
                <a:gd name="T62" fmla="*/ 2379 w 7624"/>
                <a:gd name="T63" fmla="*/ 5491 h 6422"/>
                <a:gd name="T64" fmla="*/ 2565 w 7624"/>
                <a:gd name="T65" fmla="*/ 5590 h 6422"/>
                <a:gd name="T66" fmla="*/ 2494 w 7624"/>
                <a:gd name="T67" fmla="*/ 5806 h 6422"/>
                <a:gd name="T68" fmla="*/ 2948 w 7624"/>
                <a:gd name="T69" fmla="*/ 6074 h 6422"/>
                <a:gd name="T70" fmla="*/ 3066 w 7624"/>
                <a:gd name="T71" fmla="*/ 6247 h 6422"/>
                <a:gd name="T72" fmla="*/ 3302 w 7624"/>
                <a:gd name="T73" fmla="*/ 6074 h 6422"/>
                <a:gd name="T74" fmla="*/ 3647 w 7624"/>
                <a:gd name="T75" fmla="*/ 5991 h 6422"/>
                <a:gd name="T76" fmla="*/ 3780 w 7624"/>
                <a:gd name="T77" fmla="*/ 5624 h 6422"/>
                <a:gd name="T78" fmla="*/ 3975 w 7624"/>
                <a:gd name="T79" fmla="*/ 5543 h 6422"/>
                <a:gd name="T80" fmla="*/ 4055 w 7624"/>
                <a:gd name="T81" fmla="*/ 5359 h 6422"/>
                <a:gd name="T82" fmla="*/ 4649 w 7624"/>
                <a:gd name="T83" fmla="*/ 5301 h 6422"/>
                <a:gd name="T84" fmla="*/ 5066 w 7624"/>
                <a:gd name="T85" fmla="*/ 5380 h 6422"/>
                <a:gd name="T86" fmla="*/ 5597 w 7624"/>
                <a:gd name="T87" fmla="*/ 5554 h 6422"/>
                <a:gd name="T88" fmla="*/ 5933 w 7624"/>
                <a:gd name="T89" fmla="*/ 5725 h 6422"/>
                <a:gd name="T90" fmla="*/ 6061 w 7624"/>
                <a:gd name="T91" fmla="*/ 6074 h 6422"/>
                <a:gd name="T92" fmla="*/ 6247 w 7624"/>
                <a:gd name="T93" fmla="*/ 6303 h 6422"/>
                <a:gd name="T94" fmla="*/ 6515 w 7624"/>
                <a:gd name="T95" fmla="*/ 6422 h 6422"/>
                <a:gd name="T96" fmla="*/ 6639 w 7624"/>
                <a:gd name="T97" fmla="*/ 6263 h 6422"/>
                <a:gd name="T98" fmla="*/ 6760 w 7624"/>
                <a:gd name="T99" fmla="*/ 6135 h 6422"/>
                <a:gd name="T100" fmla="*/ 6736 w 7624"/>
                <a:gd name="T101" fmla="*/ 5752 h 6422"/>
                <a:gd name="T102" fmla="*/ 6766 w 7624"/>
                <a:gd name="T103" fmla="*/ 4739 h 6422"/>
                <a:gd name="T104" fmla="*/ 7056 w 7624"/>
                <a:gd name="T105" fmla="*/ 3573 h 6422"/>
                <a:gd name="T106" fmla="*/ 7624 w 7624"/>
                <a:gd name="T107" fmla="*/ 2617 h 6422"/>
                <a:gd name="T108" fmla="*/ 6708 w 7624"/>
                <a:gd name="T109" fmla="*/ 2478 h 6422"/>
                <a:gd name="T110" fmla="*/ 6131 w 7624"/>
                <a:gd name="T111" fmla="*/ 2345 h 6422"/>
                <a:gd name="T112" fmla="*/ 5758 w 7624"/>
                <a:gd name="T113" fmla="*/ 2347 h 6422"/>
                <a:gd name="T114" fmla="*/ 5551 w 7624"/>
                <a:gd name="T115" fmla="*/ 2139 h 6422"/>
                <a:gd name="T116" fmla="*/ 5431 w 7624"/>
                <a:gd name="T117" fmla="*/ 2316 h 6422"/>
                <a:gd name="T118" fmla="*/ 5008 w 7624"/>
                <a:gd name="T119" fmla="*/ 1929 h 6422"/>
                <a:gd name="T120" fmla="*/ 4823 w 7624"/>
                <a:gd name="T121" fmla="*/ 1619 h 6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24" h="6422">
                  <a:moveTo>
                    <a:pt x="4388" y="1517"/>
                  </a:moveTo>
                  <a:lnTo>
                    <a:pt x="4213" y="1654"/>
                  </a:lnTo>
                  <a:lnTo>
                    <a:pt x="4103" y="1657"/>
                  </a:lnTo>
                  <a:lnTo>
                    <a:pt x="3901" y="1568"/>
                  </a:lnTo>
                  <a:lnTo>
                    <a:pt x="3759" y="1450"/>
                  </a:lnTo>
                  <a:lnTo>
                    <a:pt x="3490" y="1450"/>
                  </a:lnTo>
                  <a:lnTo>
                    <a:pt x="3440" y="1559"/>
                  </a:lnTo>
                  <a:lnTo>
                    <a:pt x="3221" y="1589"/>
                  </a:lnTo>
                  <a:lnTo>
                    <a:pt x="3085" y="1303"/>
                  </a:lnTo>
                  <a:lnTo>
                    <a:pt x="2960" y="1316"/>
                  </a:lnTo>
                  <a:lnTo>
                    <a:pt x="2960" y="1189"/>
                  </a:lnTo>
                  <a:lnTo>
                    <a:pt x="2724" y="1132"/>
                  </a:lnTo>
                  <a:lnTo>
                    <a:pt x="2458" y="899"/>
                  </a:lnTo>
                  <a:lnTo>
                    <a:pt x="2225" y="904"/>
                  </a:lnTo>
                  <a:lnTo>
                    <a:pt x="2260" y="650"/>
                  </a:lnTo>
                  <a:lnTo>
                    <a:pt x="2149" y="424"/>
                  </a:lnTo>
                  <a:lnTo>
                    <a:pt x="2149" y="261"/>
                  </a:lnTo>
                  <a:lnTo>
                    <a:pt x="2253" y="62"/>
                  </a:lnTo>
                  <a:lnTo>
                    <a:pt x="2148" y="0"/>
                  </a:lnTo>
                  <a:lnTo>
                    <a:pt x="1985" y="170"/>
                  </a:lnTo>
                  <a:lnTo>
                    <a:pt x="1918" y="422"/>
                  </a:lnTo>
                  <a:lnTo>
                    <a:pt x="1573" y="575"/>
                  </a:lnTo>
                  <a:lnTo>
                    <a:pt x="1363" y="506"/>
                  </a:lnTo>
                  <a:lnTo>
                    <a:pt x="1251" y="533"/>
                  </a:lnTo>
                  <a:lnTo>
                    <a:pt x="1282" y="757"/>
                  </a:lnTo>
                  <a:lnTo>
                    <a:pt x="1230" y="894"/>
                  </a:lnTo>
                  <a:lnTo>
                    <a:pt x="1282" y="1016"/>
                  </a:lnTo>
                  <a:lnTo>
                    <a:pt x="1086" y="1300"/>
                  </a:lnTo>
                  <a:lnTo>
                    <a:pt x="977" y="1310"/>
                  </a:lnTo>
                  <a:lnTo>
                    <a:pt x="990" y="1872"/>
                  </a:lnTo>
                  <a:lnTo>
                    <a:pt x="953" y="1985"/>
                  </a:lnTo>
                  <a:lnTo>
                    <a:pt x="741" y="1911"/>
                  </a:lnTo>
                  <a:lnTo>
                    <a:pt x="429" y="2069"/>
                  </a:lnTo>
                  <a:lnTo>
                    <a:pt x="378" y="2172"/>
                  </a:lnTo>
                  <a:lnTo>
                    <a:pt x="506" y="2491"/>
                  </a:lnTo>
                  <a:lnTo>
                    <a:pt x="291" y="2578"/>
                  </a:lnTo>
                  <a:lnTo>
                    <a:pt x="354" y="2673"/>
                  </a:lnTo>
                  <a:lnTo>
                    <a:pt x="320" y="2781"/>
                  </a:lnTo>
                  <a:lnTo>
                    <a:pt x="419" y="2830"/>
                  </a:lnTo>
                  <a:lnTo>
                    <a:pt x="119" y="3231"/>
                  </a:lnTo>
                  <a:lnTo>
                    <a:pt x="100" y="3310"/>
                  </a:lnTo>
                  <a:lnTo>
                    <a:pt x="0" y="3400"/>
                  </a:lnTo>
                  <a:lnTo>
                    <a:pt x="138" y="3725"/>
                  </a:lnTo>
                  <a:lnTo>
                    <a:pt x="238" y="3792"/>
                  </a:lnTo>
                  <a:lnTo>
                    <a:pt x="121" y="3986"/>
                  </a:lnTo>
                  <a:lnTo>
                    <a:pt x="5" y="4016"/>
                  </a:lnTo>
                  <a:lnTo>
                    <a:pt x="23" y="4352"/>
                  </a:lnTo>
                  <a:lnTo>
                    <a:pt x="164" y="4410"/>
                  </a:lnTo>
                  <a:lnTo>
                    <a:pt x="341" y="4629"/>
                  </a:lnTo>
                  <a:lnTo>
                    <a:pt x="440" y="4955"/>
                  </a:lnTo>
                  <a:lnTo>
                    <a:pt x="517" y="4867"/>
                  </a:lnTo>
                  <a:lnTo>
                    <a:pt x="659" y="5030"/>
                  </a:lnTo>
                  <a:lnTo>
                    <a:pt x="856" y="5461"/>
                  </a:lnTo>
                  <a:lnTo>
                    <a:pt x="1351" y="5398"/>
                  </a:lnTo>
                  <a:lnTo>
                    <a:pt x="1466" y="5450"/>
                  </a:lnTo>
                  <a:lnTo>
                    <a:pt x="1552" y="5373"/>
                  </a:lnTo>
                  <a:lnTo>
                    <a:pt x="1794" y="5338"/>
                  </a:lnTo>
                  <a:lnTo>
                    <a:pt x="1979" y="5184"/>
                  </a:lnTo>
                  <a:lnTo>
                    <a:pt x="2130" y="5205"/>
                  </a:lnTo>
                  <a:lnTo>
                    <a:pt x="2130" y="5203"/>
                  </a:lnTo>
                  <a:lnTo>
                    <a:pt x="2268" y="5230"/>
                  </a:lnTo>
                  <a:lnTo>
                    <a:pt x="2290" y="5338"/>
                  </a:lnTo>
                  <a:lnTo>
                    <a:pt x="2393" y="5379"/>
                  </a:lnTo>
                  <a:lnTo>
                    <a:pt x="2379" y="5491"/>
                  </a:lnTo>
                  <a:lnTo>
                    <a:pt x="2494" y="5501"/>
                  </a:lnTo>
                  <a:lnTo>
                    <a:pt x="2565" y="5590"/>
                  </a:lnTo>
                  <a:lnTo>
                    <a:pt x="2605" y="5711"/>
                  </a:lnTo>
                  <a:lnTo>
                    <a:pt x="2494" y="5806"/>
                  </a:lnTo>
                  <a:lnTo>
                    <a:pt x="2586" y="5995"/>
                  </a:lnTo>
                  <a:lnTo>
                    <a:pt x="2948" y="6074"/>
                  </a:lnTo>
                  <a:lnTo>
                    <a:pt x="3066" y="6135"/>
                  </a:lnTo>
                  <a:lnTo>
                    <a:pt x="3066" y="6247"/>
                  </a:lnTo>
                  <a:lnTo>
                    <a:pt x="3255" y="6172"/>
                  </a:lnTo>
                  <a:lnTo>
                    <a:pt x="3302" y="6074"/>
                  </a:lnTo>
                  <a:lnTo>
                    <a:pt x="3560" y="5921"/>
                  </a:lnTo>
                  <a:lnTo>
                    <a:pt x="3647" y="5991"/>
                  </a:lnTo>
                  <a:lnTo>
                    <a:pt x="3768" y="5951"/>
                  </a:lnTo>
                  <a:lnTo>
                    <a:pt x="3780" y="5624"/>
                  </a:lnTo>
                  <a:lnTo>
                    <a:pt x="3863" y="5529"/>
                  </a:lnTo>
                  <a:lnTo>
                    <a:pt x="3975" y="5543"/>
                  </a:lnTo>
                  <a:lnTo>
                    <a:pt x="4064" y="5417"/>
                  </a:lnTo>
                  <a:lnTo>
                    <a:pt x="4055" y="5359"/>
                  </a:lnTo>
                  <a:lnTo>
                    <a:pt x="4374" y="5133"/>
                  </a:lnTo>
                  <a:lnTo>
                    <a:pt x="4649" y="5301"/>
                  </a:lnTo>
                  <a:lnTo>
                    <a:pt x="4874" y="5238"/>
                  </a:lnTo>
                  <a:lnTo>
                    <a:pt x="5066" y="5380"/>
                  </a:lnTo>
                  <a:lnTo>
                    <a:pt x="5268" y="5293"/>
                  </a:lnTo>
                  <a:lnTo>
                    <a:pt x="5597" y="5554"/>
                  </a:lnTo>
                  <a:lnTo>
                    <a:pt x="5634" y="5529"/>
                  </a:lnTo>
                  <a:lnTo>
                    <a:pt x="5933" y="5725"/>
                  </a:lnTo>
                  <a:lnTo>
                    <a:pt x="5951" y="6081"/>
                  </a:lnTo>
                  <a:lnTo>
                    <a:pt x="6061" y="6074"/>
                  </a:lnTo>
                  <a:lnTo>
                    <a:pt x="6144" y="6280"/>
                  </a:lnTo>
                  <a:lnTo>
                    <a:pt x="6247" y="6303"/>
                  </a:lnTo>
                  <a:lnTo>
                    <a:pt x="6215" y="6421"/>
                  </a:lnTo>
                  <a:lnTo>
                    <a:pt x="6515" y="6422"/>
                  </a:lnTo>
                  <a:lnTo>
                    <a:pt x="6620" y="6382"/>
                  </a:lnTo>
                  <a:lnTo>
                    <a:pt x="6639" y="6263"/>
                  </a:lnTo>
                  <a:lnTo>
                    <a:pt x="6751" y="6256"/>
                  </a:lnTo>
                  <a:lnTo>
                    <a:pt x="6760" y="6135"/>
                  </a:lnTo>
                  <a:lnTo>
                    <a:pt x="6848" y="6056"/>
                  </a:lnTo>
                  <a:lnTo>
                    <a:pt x="6736" y="5752"/>
                  </a:lnTo>
                  <a:lnTo>
                    <a:pt x="6841" y="5146"/>
                  </a:lnTo>
                  <a:lnTo>
                    <a:pt x="6766" y="4739"/>
                  </a:lnTo>
                  <a:lnTo>
                    <a:pt x="6999" y="4191"/>
                  </a:lnTo>
                  <a:lnTo>
                    <a:pt x="7056" y="3573"/>
                  </a:lnTo>
                  <a:lnTo>
                    <a:pt x="7468" y="3037"/>
                  </a:lnTo>
                  <a:lnTo>
                    <a:pt x="7624" y="2617"/>
                  </a:lnTo>
                  <a:lnTo>
                    <a:pt x="7288" y="2499"/>
                  </a:lnTo>
                  <a:lnTo>
                    <a:pt x="6708" y="2478"/>
                  </a:lnTo>
                  <a:lnTo>
                    <a:pt x="6380" y="2184"/>
                  </a:lnTo>
                  <a:lnTo>
                    <a:pt x="6131" y="2345"/>
                  </a:lnTo>
                  <a:lnTo>
                    <a:pt x="5860" y="2298"/>
                  </a:lnTo>
                  <a:lnTo>
                    <a:pt x="5758" y="2347"/>
                  </a:lnTo>
                  <a:lnTo>
                    <a:pt x="5671" y="2195"/>
                  </a:lnTo>
                  <a:lnTo>
                    <a:pt x="5551" y="2139"/>
                  </a:lnTo>
                  <a:lnTo>
                    <a:pt x="5441" y="2200"/>
                  </a:lnTo>
                  <a:lnTo>
                    <a:pt x="5431" y="2316"/>
                  </a:lnTo>
                  <a:lnTo>
                    <a:pt x="5322" y="2288"/>
                  </a:lnTo>
                  <a:lnTo>
                    <a:pt x="5008" y="1929"/>
                  </a:lnTo>
                  <a:lnTo>
                    <a:pt x="4940" y="1699"/>
                  </a:lnTo>
                  <a:lnTo>
                    <a:pt x="4823" y="1619"/>
                  </a:lnTo>
                  <a:lnTo>
                    <a:pt x="4388" y="1517"/>
                  </a:lnTo>
                  <a:close/>
                </a:path>
              </a:pathLst>
            </a:custGeom>
            <a:grpFill/>
            <a:ln w="9525">
              <a:solidFill>
                <a:schemeClr val="accent1"/>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solidFill>
                    <a:srgbClr val="E7E6E6"/>
                  </a:solidFill>
                </a:ln>
                <a:solidFill>
                  <a:srgbClr val="FF0000"/>
                </a:solidFill>
                <a:effectLst/>
                <a:uLnTx/>
                <a:uFillTx/>
              </a:endParaRPr>
            </a:p>
          </p:txBody>
        </p:sp>
        <p:sp>
          <p:nvSpPr>
            <p:cNvPr id="38" name="Freeform 5">
              <a:extLst>
                <a:ext uri="{FF2B5EF4-FFF2-40B4-BE49-F238E27FC236}">
                  <a16:creationId xmlns:a16="http://schemas.microsoft.com/office/drawing/2014/main" id="{216C53D0-6677-4ED4-9E41-BF687A20C177}"/>
                </a:ext>
              </a:extLst>
            </p:cNvPr>
            <p:cNvSpPr>
              <a:spLocks/>
            </p:cNvSpPr>
            <p:nvPr/>
          </p:nvSpPr>
          <p:spPr bwMode="auto">
            <a:xfrm>
              <a:off x="5785208" y="1681364"/>
              <a:ext cx="931748" cy="1154857"/>
            </a:xfrm>
            <a:custGeom>
              <a:avLst/>
              <a:gdLst>
                <a:gd name="T0" fmla="*/ 1088 w 4499"/>
                <a:gd name="T1" fmla="*/ 159 h 5369"/>
                <a:gd name="T2" fmla="*/ 323 w 4499"/>
                <a:gd name="T3" fmla="*/ 524 h 5369"/>
                <a:gd name="T4" fmla="*/ 435 w 4499"/>
                <a:gd name="T5" fmla="*/ 1370 h 5369"/>
                <a:gd name="T6" fmla="*/ 298 w 4499"/>
                <a:gd name="T7" fmla="*/ 1532 h 5369"/>
                <a:gd name="T8" fmla="*/ 409 w 4499"/>
                <a:gd name="T9" fmla="*/ 1748 h 5369"/>
                <a:gd name="T10" fmla="*/ 247 w 4499"/>
                <a:gd name="T11" fmla="*/ 1921 h 5369"/>
                <a:gd name="T12" fmla="*/ 258 w 4499"/>
                <a:gd name="T13" fmla="*/ 2081 h 5369"/>
                <a:gd name="T14" fmla="*/ 2 w 4499"/>
                <a:gd name="T15" fmla="*/ 2431 h 5369"/>
                <a:gd name="T16" fmla="*/ 629 w 4499"/>
                <a:gd name="T17" fmla="*/ 3182 h 5369"/>
                <a:gd name="T18" fmla="*/ 565 w 4499"/>
                <a:gd name="T19" fmla="*/ 3711 h 5369"/>
                <a:gd name="T20" fmla="*/ 649 w 4499"/>
                <a:gd name="T21" fmla="*/ 4357 h 5369"/>
                <a:gd name="T22" fmla="*/ 554 w 4499"/>
                <a:gd name="T23" fmla="*/ 4585 h 5369"/>
                <a:gd name="T24" fmla="*/ 1023 w 4499"/>
                <a:gd name="T25" fmla="*/ 4555 h 5369"/>
                <a:gd name="T26" fmla="*/ 1474 w 4499"/>
                <a:gd name="T27" fmla="*/ 4580 h 5369"/>
                <a:gd name="T28" fmla="*/ 2171 w 4499"/>
                <a:gd name="T29" fmla="*/ 4870 h 5369"/>
                <a:gd name="T30" fmla="*/ 2350 w 4499"/>
                <a:gd name="T31" fmla="*/ 4848 h 5369"/>
                <a:gd name="T32" fmla="*/ 2772 w 4499"/>
                <a:gd name="T33" fmla="*/ 4760 h 5369"/>
                <a:gd name="T34" fmla="*/ 2816 w 4499"/>
                <a:gd name="T35" fmla="*/ 4970 h 5369"/>
                <a:gd name="T36" fmla="*/ 3336 w 4499"/>
                <a:gd name="T37" fmla="*/ 5369 h 5369"/>
                <a:gd name="T38" fmla="*/ 3537 w 4499"/>
                <a:gd name="T39" fmla="*/ 4919 h 5369"/>
                <a:gd name="T40" fmla="*/ 3508 w 4499"/>
                <a:gd name="T41" fmla="*/ 4716 h 5369"/>
                <a:gd name="T42" fmla="*/ 3595 w 4499"/>
                <a:gd name="T43" fmla="*/ 4310 h 5369"/>
                <a:gd name="T44" fmla="*/ 3958 w 4499"/>
                <a:gd name="T45" fmla="*/ 4049 h 5369"/>
                <a:gd name="T46" fmla="*/ 4207 w 4499"/>
                <a:gd name="T47" fmla="*/ 4010 h 5369"/>
                <a:gd name="T48" fmla="*/ 4303 w 4499"/>
                <a:gd name="T49" fmla="*/ 3438 h 5369"/>
                <a:gd name="T50" fmla="*/ 4447 w 4499"/>
                <a:gd name="T51" fmla="*/ 3032 h 5369"/>
                <a:gd name="T52" fmla="*/ 4468 w 4499"/>
                <a:gd name="T53" fmla="*/ 2671 h 5369"/>
                <a:gd name="T54" fmla="*/ 4310 w 4499"/>
                <a:gd name="T55" fmla="*/ 2625 h 5369"/>
                <a:gd name="T56" fmla="*/ 4322 w 4499"/>
                <a:gd name="T57" fmla="*/ 2170 h 5369"/>
                <a:gd name="T58" fmla="*/ 4294 w 4499"/>
                <a:gd name="T59" fmla="*/ 1940 h 5369"/>
                <a:gd name="T60" fmla="*/ 3895 w 4499"/>
                <a:gd name="T61" fmla="*/ 1790 h 5369"/>
                <a:gd name="T62" fmla="*/ 3593 w 4499"/>
                <a:gd name="T63" fmla="*/ 1816 h 5369"/>
                <a:gd name="T64" fmla="*/ 3294 w 4499"/>
                <a:gd name="T65" fmla="*/ 1408 h 5369"/>
                <a:gd name="T66" fmla="*/ 3136 w 4499"/>
                <a:gd name="T67" fmla="*/ 1385 h 5369"/>
                <a:gd name="T68" fmla="*/ 2891 w 4499"/>
                <a:gd name="T69" fmla="*/ 1011 h 5369"/>
                <a:gd name="T70" fmla="*/ 2754 w 4499"/>
                <a:gd name="T71" fmla="*/ 720 h 5369"/>
                <a:gd name="T72" fmla="*/ 2308 w 4499"/>
                <a:gd name="T73" fmla="*/ 890 h 5369"/>
                <a:gd name="T74" fmla="*/ 2078 w 4499"/>
                <a:gd name="T75" fmla="*/ 634 h 5369"/>
                <a:gd name="T76" fmla="*/ 1896 w 4499"/>
                <a:gd name="T77" fmla="*/ 527 h 5369"/>
                <a:gd name="T78" fmla="*/ 1838 w 4499"/>
                <a:gd name="T79" fmla="*/ 67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99" h="5369">
                  <a:moveTo>
                    <a:pt x="1729" y="0"/>
                  </a:moveTo>
                  <a:lnTo>
                    <a:pt x="1088" y="159"/>
                  </a:lnTo>
                  <a:lnTo>
                    <a:pt x="550" y="329"/>
                  </a:lnTo>
                  <a:lnTo>
                    <a:pt x="323" y="524"/>
                  </a:lnTo>
                  <a:lnTo>
                    <a:pt x="321" y="1233"/>
                  </a:lnTo>
                  <a:lnTo>
                    <a:pt x="435" y="1370"/>
                  </a:lnTo>
                  <a:lnTo>
                    <a:pt x="326" y="1301"/>
                  </a:lnTo>
                  <a:lnTo>
                    <a:pt x="298" y="1532"/>
                  </a:lnTo>
                  <a:lnTo>
                    <a:pt x="316" y="1683"/>
                  </a:lnTo>
                  <a:lnTo>
                    <a:pt x="409" y="1748"/>
                  </a:lnTo>
                  <a:lnTo>
                    <a:pt x="261" y="1804"/>
                  </a:lnTo>
                  <a:lnTo>
                    <a:pt x="247" y="1921"/>
                  </a:lnTo>
                  <a:lnTo>
                    <a:pt x="367" y="2138"/>
                  </a:lnTo>
                  <a:lnTo>
                    <a:pt x="258" y="2081"/>
                  </a:lnTo>
                  <a:lnTo>
                    <a:pt x="0" y="2429"/>
                  </a:lnTo>
                  <a:lnTo>
                    <a:pt x="2" y="2431"/>
                  </a:lnTo>
                  <a:lnTo>
                    <a:pt x="496" y="2851"/>
                  </a:lnTo>
                  <a:lnTo>
                    <a:pt x="629" y="3182"/>
                  </a:lnTo>
                  <a:lnTo>
                    <a:pt x="510" y="3366"/>
                  </a:lnTo>
                  <a:lnTo>
                    <a:pt x="565" y="3711"/>
                  </a:lnTo>
                  <a:lnTo>
                    <a:pt x="510" y="4026"/>
                  </a:lnTo>
                  <a:lnTo>
                    <a:pt x="649" y="4357"/>
                  </a:lnTo>
                  <a:lnTo>
                    <a:pt x="491" y="4457"/>
                  </a:lnTo>
                  <a:lnTo>
                    <a:pt x="554" y="4585"/>
                  </a:lnTo>
                  <a:lnTo>
                    <a:pt x="775" y="4629"/>
                  </a:lnTo>
                  <a:lnTo>
                    <a:pt x="1023" y="4555"/>
                  </a:lnTo>
                  <a:lnTo>
                    <a:pt x="1384" y="4643"/>
                  </a:lnTo>
                  <a:lnTo>
                    <a:pt x="1474" y="4580"/>
                  </a:lnTo>
                  <a:lnTo>
                    <a:pt x="1899" y="4830"/>
                  </a:lnTo>
                  <a:lnTo>
                    <a:pt x="2171" y="4870"/>
                  </a:lnTo>
                  <a:lnTo>
                    <a:pt x="2250" y="4785"/>
                  </a:lnTo>
                  <a:lnTo>
                    <a:pt x="2350" y="4848"/>
                  </a:lnTo>
                  <a:lnTo>
                    <a:pt x="2668" y="4732"/>
                  </a:lnTo>
                  <a:lnTo>
                    <a:pt x="2772" y="4760"/>
                  </a:lnTo>
                  <a:lnTo>
                    <a:pt x="2840" y="4858"/>
                  </a:lnTo>
                  <a:lnTo>
                    <a:pt x="2816" y="4970"/>
                  </a:lnTo>
                  <a:lnTo>
                    <a:pt x="2968" y="5133"/>
                  </a:lnTo>
                  <a:lnTo>
                    <a:pt x="3336" y="5369"/>
                  </a:lnTo>
                  <a:lnTo>
                    <a:pt x="3636" y="4968"/>
                  </a:lnTo>
                  <a:lnTo>
                    <a:pt x="3537" y="4919"/>
                  </a:lnTo>
                  <a:lnTo>
                    <a:pt x="3571" y="4811"/>
                  </a:lnTo>
                  <a:lnTo>
                    <a:pt x="3508" y="4716"/>
                  </a:lnTo>
                  <a:lnTo>
                    <a:pt x="3723" y="4629"/>
                  </a:lnTo>
                  <a:lnTo>
                    <a:pt x="3595" y="4310"/>
                  </a:lnTo>
                  <a:lnTo>
                    <a:pt x="3646" y="4207"/>
                  </a:lnTo>
                  <a:lnTo>
                    <a:pt x="3958" y="4049"/>
                  </a:lnTo>
                  <a:lnTo>
                    <a:pt x="4170" y="4123"/>
                  </a:lnTo>
                  <a:lnTo>
                    <a:pt x="4207" y="4010"/>
                  </a:lnTo>
                  <a:lnTo>
                    <a:pt x="4194" y="3448"/>
                  </a:lnTo>
                  <a:lnTo>
                    <a:pt x="4303" y="3438"/>
                  </a:lnTo>
                  <a:lnTo>
                    <a:pt x="4499" y="3154"/>
                  </a:lnTo>
                  <a:lnTo>
                    <a:pt x="4447" y="3032"/>
                  </a:lnTo>
                  <a:lnTo>
                    <a:pt x="4499" y="2895"/>
                  </a:lnTo>
                  <a:lnTo>
                    <a:pt x="4468" y="2671"/>
                  </a:lnTo>
                  <a:lnTo>
                    <a:pt x="4455" y="2672"/>
                  </a:lnTo>
                  <a:lnTo>
                    <a:pt x="4310" y="2625"/>
                  </a:lnTo>
                  <a:lnTo>
                    <a:pt x="4441" y="2378"/>
                  </a:lnTo>
                  <a:lnTo>
                    <a:pt x="4322" y="2170"/>
                  </a:lnTo>
                  <a:lnTo>
                    <a:pt x="4403" y="1916"/>
                  </a:lnTo>
                  <a:lnTo>
                    <a:pt x="4294" y="1940"/>
                  </a:lnTo>
                  <a:lnTo>
                    <a:pt x="4131" y="1746"/>
                  </a:lnTo>
                  <a:lnTo>
                    <a:pt x="3895" y="1790"/>
                  </a:lnTo>
                  <a:lnTo>
                    <a:pt x="3679" y="1739"/>
                  </a:lnTo>
                  <a:lnTo>
                    <a:pt x="3593" y="1816"/>
                  </a:lnTo>
                  <a:lnTo>
                    <a:pt x="3508" y="1459"/>
                  </a:lnTo>
                  <a:lnTo>
                    <a:pt x="3294" y="1408"/>
                  </a:lnTo>
                  <a:lnTo>
                    <a:pt x="3250" y="1301"/>
                  </a:lnTo>
                  <a:lnTo>
                    <a:pt x="3136" y="1385"/>
                  </a:lnTo>
                  <a:lnTo>
                    <a:pt x="3012" y="1343"/>
                  </a:lnTo>
                  <a:lnTo>
                    <a:pt x="2891" y="1011"/>
                  </a:lnTo>
                  <a:lnTo>
                    <a:pt x="2910" y="893"/>
                  </a:lnTo>
                  <a:lnTo>
                    <a:pt x="2754" y="720"/>
                  </a:lnTo>
                  <a:lnTo>
                    <a:pt x="2525" y="739"/>
                  </a:lnTo>
                  <a:lnTo>
                    <a:pt x="2308" y="890"/>
                  </a:lnTo>
                  <a:lnTo>
                    <a:pt x="2190" y="839"/>
                  </a:lnTo>
                  <a:lnTo>
                    <a:pt x="2078" y="634"/>
                  </a:lnTo>
                  <a:lnTo>
                    <a:pt x="1948" y="632"/>
                  </a:lnTo>
                  <a:lnTo>
                    <a:pt x="1896" y="527"/>
                  </a:lnTo>
                  <a:lnTo>
                    <a:pt x="1938" y="303"/>
                  </a:lnTo>
                  <a:lnTo>
                    <a:pt x="1838" y="67"/>
                  </a:lnTo>
                  <a:lnTo>
                    <a:pt x="1729" y="0"/>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39" name="Freeform 6">
              <a:extLst>
                <a:ext uri="{FF2B5EF4-FFF2-40B4-BE49-F238E27FC236}">
                  <a16:creationId xmlns:a16="http://schemas.microsoft.com/office/drawing/2014/main" id="{3D9710C9-3FE4-4710-8ECB-656037696A04}"/>
                </a:ext>
              </a:extLst>
            </p:cNvPr>
            <p:cNvSpPr>
              <a:spLocks/>
            </p:cNvSpPr>
            <p:nvPr/>
          </p:nvSpPr>
          <p:spPr bwMode="auto">
            <a:xfrm>
              <a:off x="5804680" y="2640019"/>
              <a:ext cx="696015" cy="580440"/>
            </a:xfrm>
            <a:custGeom>
              <a:avLst/>
              <a:gdLst>
                <a:gd name="T0" fmla="*/ 1379 w 3360"/>
                <a:gd name="T1" fmla="*/ 123 h 2699"/>
                <a:gd name="T2" fmla="*/ 1289 w 3360"/>
                <a:gd name="T3" fmla="*/ 186 h 2699"/>
                <a:gd name="T4" fmla="*/ 928 w 3360"/>
                <a:gd name="T5" fmla="*/ 98 h 2699"/>
                <a:gd name="T6" fmla="*/ 680 w 3360"/>
                <a:gd name="T7" fmla="*/ 172 h 2699"/>
                <a:gd name="T8" fmla="*/ 459 w 3360"/>
                <a:gd name="T9" fmla="*/ 128 h 2699"/>
                <a:gd name="T10" fmla="*/ 396 w 3360"/>
                <a:gd name="T11" fmla="*/ 0 h 2699"/>
                <a:gd name="T12" fmla="*/ 242 w 3360"/>
                <a:gd name="T13" fmla="*/ 373 h 2699"/>
                <a:gd name="T14" fmla="*/ 91 w 3360"/>
                <a:gd name="T15" fmla="*/ 371 h 2699"/>
                <a:gd name="T16" fmla="*/ 0 w 3360"/>
                <a:gd name="T17" fmla="*/ 471 h 2699"/>
                <a:gd name="T18" fmla="*/ 70 w 3360"/>
                <a:gd name="T19" fmla="*/ 701 h 2699"/>
                <a:gd name="T20" fmla="*/ 214 w 3360"/>
                <a:gd name="T21" fmla="*/ 962 h 2699"/>
                <a:gd name="T22" fmla="*/ 233 w 3360"/>
                <a:gd name="T23" fmla="*/ 1389 h 2699"/>
                <a:gd name="T24" fmla="*/ 475 w 3360"/>
                <a:gd name="T25" fmla="*/ 1601 h 2699"/>
                <a:gd name="T26" fmla="*/ 524 w 3360"/>
                <a:gd name="T27" fmla="*/ 1821 h 2699"/>
                <a:gd name="T28" fmla="*/ 613 w 3360"/>
                <a:gd name="T29" fmla="*/ 1907 h 2699"/>
                <a:gd name="T30" fmla="*/ 734 w 3360"/>
                <a:gd name="T31" fmla="*/ 1881 h 2699"/>
                <a:gd name="T32" fmla="*/ 844 w 3360"/>
                <a:gd name="T33" fmla="*/ 2298 h 2699"/>
                <a:gd name="T34" fmla="*/ 846 w 3360"/>
                <a:gd name="T35" fmla="*/ 2298 h 2699"/>
                <a:gd name="T36" fmla="*/ 1118 w 3360"/>
                <a:gd name="T37" fmla="*/ 2268 h 2699"/>
                <a:gd name="T38" fmla="*/ 1193 w 3360"/>
                <a:gd name="T39" fmla="*/ 2158 h 2699"/>
                <a:gd name="T40" fmla="*/ 1253 w 3360"/>
                <a:gd name="T41" fmla="*/ 2261 h 2699"/>
                <a:gd name="T42" fmla="*/ 1361 w 3360"/>
                <a:gd name="T43" fmla="*/ 2193 h 2699"/>
                <a:gd name="T44" fmla="*/ 1508 w 3360"/>
                <a:gd name="T45" fmla="*/ 2214 h 2699"/>
                <a:gd name="T46" fmla="*/ 1535 w 3360"/>
                <a:gd name="T47" fmla="*/ 2336 h 2699"/>
                <a:gd name="T48" fmla="*/ 1699 w 3360"/>
                <a:gd name="T49" fmla="*/ 2504 h 2699"/>
                <a:gd name="T50" fmla="*/ 1678 w 3360"/>
                <a:gd name="T51" fmla="*/ 2611 h 2699"/>
                <a:gd name="T52" fmla="*/ 1575 w 3360"/>
                <a:gd name="T53" fmla="*/ 2671 h 2699"/>
                <a:gd name="T54" fmla="*/ 1936 w 3360"/>
                <a:gd name="T55" fmla="*/ 2699 h 2699"/>
                <a:gd name="T56" fmla="*/ 2376 w 3360"/>
                <a:gd name="T57" fmla="*/ 2592 h 2699"/>
                <a:gd name="T58" fmla="*/ 2530 w 3360"/>
                <a:gd name="T59" fmla="*/ 2382 h 2699"/>
                <a:gd name="T60" fmla="*/ 2537 w 3360"/>
                <a:gd name="T61" fmla="*/ 2154 h 2699"/>
                <a:gd name="T62" fmla="*/ 3145 w 3360"/>
                <a:gd name="T63" fmla="*/ 2033 h 2699"/>
                <a:gd name="T64" fmla="*/ 3127 w 3360"/>
                <a:gd name="T65" fmla="*/ 1697 h 2699"/>
                <a:gd name="T66" fmla="*/ 3243 w 3360"/>
                <a:gd name="T67" fmla="*/ 1667 h 2699"/>
                <a:gd name="T68" fmla="*/ 3360 w 3360"/>
                <a:gd name="T69" fmla="*/ 1473 h 2699"/>
                <a:gd name="T70" fmla="*/ 3260 w 3360"/>
                <a:gd name="T71" fmla="*/ 1406 h 2699"/>
                <a:gd name="T72" fmla="*/ 3122 w 3360"/>
                <a:gd name="T73" fmla="*/ 1081 h 2699"/>
                <a:gd name="T74" fmla="*/ 3222 w 3360"/>
                <a:gd name="T75" fmla="*/ 991 h 2699"/>
                <a:gd name="T76" fmla="*/ 3241 w 3360"/>
                <a:gd name="T77" fmla="*/ 912 h 2699"/>
                <a:gd name="T78" fmla="*/ 2873 w 3360"/>
                <a:gd name="T79" fmla="*/ 676 h 2699"/>
                <a:gd name="T80" fmla="*/ 2721 w 3360"/>
                <a:gd name="T81" fmla="*/ 513 h 2699"/>
                <a:gd name="T82" fmla="*/ 2745 w 3360"/>
                <a:gd name="T83" fmla="*/ 401 h 2699"/>
                <a:gd name="T84" fmla="*/ 2677 w 3360"/>
                <a:gd name="T85" fmla="*/ 303 h 2699"/>
                <a:gd name="T86" fmla="*/ 2573 w 3360"/>
                <a:gd name="T87" fmla="*/ 275 h 2699"/>
                <a:gd name="T88" fmla="*/ 2255 w 3360"/>
                <a:gd name="T89" fmla="*/ 391 h 2699"/>
                <a:gd name="T90" fmla="*/ 2155 w 3360"/>
                <a:gd name="T91" fmla="*/ 328 h 2699"/>
                <a:gd name="T92" fmla="*/ 2076 w 3360"/>
                <a:gd name="T93" fmla="*/ 413 h 2699"/>
                <a:gd name="T94" fmla="*/ 1804 w 3360"/>
                <a:gd name="T95" fmla="*/ 373 h 2699"/>
                <a:gd name="T96" fmla="*/ 1379 w 3360"/>
                <a:gd name="T97" fmla="*/ 123 h 2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0" h="2699">
                  <a:moveTo>
                    <a:pt x="1379" y="123"/>
                  </a:moveTo>
                  <a:lnTo>
                    <a:pt x="1289" y="186"/>
                  </a:lnTo>
                  <a:lnTo>
                    <a:pt x="928" y="98"/>
                  </a:lnTo>
                  <a:lnTo>
                    <a:pt x="680" y="172"/>
                  </a:lnTo>
                  <a:lnTo>
                    <a:pt x="459" y="128"/>
                  </a:lnTo>
                  <a:lnTo>
                    <a:pt x="396" y="0"/>
                  </a:lnTo>
                  <a:lnTo>
                    <a:pt x="242" y="373"/>
                  </a:lnTo>
                  <a:lnTo>
                    <a:pt x="91" y="371"/>
                  </a:lnTo>
                  <a:lnTo>
                    <a:pt x="0" y="471"/>
                  </a:lnTo>
                  <a:lnTo>
                    <a:pt x="70" y="701"/>
                  </a:lnTo>
                  <a:lnTo>
                    <a:pt x="214" y="962"/>
                  </a:lnTo>
                  <a:lnTo>
                    <a:pt x="233" y="1389"/>
                  </a:lnTo>
                  <a:lnTo>
                    <a:pt x="475" y="1601"/>
                  </a:lnTo>
                  <a:lnTo>
                    <a:pt x="524" y="1821"/>
                  </a:lnTo>
                  <a:lnTo>
                    <a:pt x="613" y="1907"/>
                  </a:lnTo>
                  <a:lnTo>
                    <a:pt x="734" y="1881"/>
                  </a:lnTo>
                  <a:lnTo>
                    <a:pt x="844" y="2298"/>
                  </a:lnTo>
                  <a:lnTo>
                    <a:pt x="846" y="2298"/>
                  </a:lnTo>
                  <a:lnTo>
                    <a:pt x="1118" y="2268"/>
                  </a:lnTo>
                  <a:lnTo>
                    <a:pt x="1193" y="2158"/>
                  </a:lnTo>
                  <a:lnTo>
                    <a:pt x="1253" y="2261"/>
                  </a:lnTo>
                  <a:lnTo>
                    <a:pt x="1361" y="2193"/>
                  </a:lnTo>
                  <a:lnTo>
                    <a:pt x="1508" y="2214"/>
                  </a:lnTo>
                  <a:lnTo>
                    <a:pt x="1535" y="2336"/>
                  </a:lnTo>
                  <a:lnTo>
                    <a:pt x="1699" y="2504"/>
                  </a:lnTo>
                  <a:lnTo>
                    <a:pt x="1678" y="2611"/>
                  </a:lnTo>
                  <a:lnTo>
                    <a:pt x="1575" y="2671"/>
                  </a:lnTo>
                  <a:lnTo>
                    <a:pt x="1936" y="2699"/>
                  </a:lnTo>
                  <a:lnTo>
                    <a:pt x="2376" y="2592"/>
                  </a:lnTo>
                  <a:lnTo>
                    <a:pt x="2530" y="2382"/>
                  </a:lnTo>
                  <a:lnTo>
                    <a:pt x="2537" y="2154"/>
                  </a:lnTo>
                  <a:lnTo>
                    <a:pt x="3145" y="2033"/>
                  </a:lnTo>
                  <a:lnTo>
                    <a:pt x="3127" y="1697"/>
                  </a:lnTo>
                  <a:lnTo>
                    <a:pt x="3243" y="1667"/>
                  </a:lnTo>
                  <a:lnTo>
                    <a:pt x="3360" y="1473"/>
                  </a:lnTo>
                  <a:lnTo>
                    <a:pt x="3260" y="1406"/>
                  </a:lnTo>
                  <a:lnTo>
                    <a:pt x="3122" y="1081"/>
                  </a:lnTo>
                  <a:lnTo>
                    <a:pt x="3222" y="991"/>
                  </a:lnTo>
                  <a:lnTo>
                    <a:pt x="3241" y="912"/>
                  </a:lnTo>
                  <a:lnTo>
                    <a:pt x="2873" y="676"/>
                  </a:lnTo>
                  <a:lnTo>
                    <a:pt x="2721" y="513"/>
                  </a:lnTo>
                  <a:lnTo>
                    <a:pt x="2745" y="401"/>
                  </a:lnTo>
                  <a:lnTo>
                    <a:pt x="2677" y="303"/>
                  </a:lnTo>
                  <a:lnTo>
                    <a:pt x="2573" y="275"/>
                  </a:lnTo>
                  <a:lnTo>
                    <a:pt x="2255" y="391"/>
                  </a:lnTo>
                  <a:lnTo>
                    <a:pt x="2155" y="328"/>
                  </a:lnTo>
                  <a:lnTo>
                    <a:pt x="2076" y="413"/>
                  </a:lnTo>
                  <a:lnTo>
                    <a:pt x="1804" y="373"/>
                  </a:lnTo>
                  <a:lnTo>
                    <a:pt x="1379" y="123"/>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0" name="Freeform 7">
              <a:extLst>
                <a:ext uri="{FF2B5EF4-FFF2-40B4-BE49-F238E27FC236}">
                  <a16:creationId xmlns:a16="http://schemas.microsoft.com/office/drawing/2014/main" id="{BB3799CB-9A26-461D-AC1F-22E65296715D}"/>
                </a:ext>
              </a:extLst>
            </p:cNvPr>
            <p:cNvSpPr>
              <a:spLocks/>
            </p:cNvSpPr>
            <p:nvPr/>
          </p:nvSpPr>
          <p:spPr bwMode="auto">
            <a:xfrm>
              <a:off x="6269931" y="3077607"/>
              <a:ext cx="1454174" cy="1157438"/>
            </a:xfrm>
            <a:custGeom>
              <a:avLst/>
              <a:gdLst>
                <a:gd name="T0" fmla="*/ 2342 w 7020"/>
                <a:gd name="T1" fmla="*/ 1098 h 5380"/>
                <a:gd name="T2" fmla="*/ 1732 w 7020"/>
                <a:gd name="T3" fmla="*/ 1109 h 5380"/>
                <a:gd name="T4" fmla="*/ 1393 w 7020"/>
                <a:gd name="T5" fmla="*/ 515 h 5380"/>
                <a:gd name="T6" fmla="*/ 1217 w 7020"/>
                <a:gd name="T7" fmla="*/ 277 h 5380"/>
                <a:gd name="T8" fmla="*/ 899 w 7020"/>
                <a:gd name="T9" fmla="*/ 0 h 5380"/>
                <a:gd name="T10" fmla="*/ 284 w 7020"/>
                <a:gd name="T11" fmla="*/ 349 h 5380"/>
                <a:gd name="T12" fmla="*/ 394 w 7020"/>
                <a:gd name="T13" fmla="*/ 857 h 5380"/>
                <a:gd name="T14" fmla="*/ 228 w 7020"/>
                <a:gd name="T15" fmla="*/ 1275 h 5380"/>
                <a:gd name="T16" fmla="*/ 208 w 7020"/>
                <a:gd name="T17" fmla="*/ 1484 h 5380"/>
                <a:gd name="T18" fmla="*/ 119 w 7020"/>
                <a:gd name="T19" fmla="*/ 1727 h 5380"/>
                <a:gd name="T20" fmla="*/ 94 w 7020"/>
                <a:gd name="T21" fmla="*/ 2025 h 5380"/>
                <a:gd name="T22" fmla="*/ 114 w 7020"/>
                <a:gd name="T23" fmla="*/ 2375 h 5380"/>
                <a:gd name="T24" fmla="*/ 154 w 7020"/>
                <a:gd name="T25" fmla="*/ 2687 h 5380"/>
                <a:gd name="T26" fmla="*/ 287 w 7020"/>
                <a:gd name="T27" fmla="*/ 3216 h 5380"/>
                <a:gd name="T28" fmla="*/ 366 w 7020"/>
                <a:gd name="T29" fmla="*/ 3524 h 5380"/>
                <a:gd name="T30" fmla="*/ 539 w 7020"/>
                <a:gd name="T31" fmla="*/ 4123 h 5380"/>
                <a:gd name="T32" fmla="*/ 904 w 7020"/>
                <a:gd name="T33" fmla="*/ 4062 h 5380"/>
                <a:gd name="T34" fmla="*/ 1309 w 7020"/>
                <a:gd name="T35" fmla="*/ 3970 h 5380"/>
                <a:gd name="T36" fmla="*/ 1881 w 7020"/>
                <a:gd name="T37" fmla="*/ 4617 h 5380"/>
                <a:gd name="T38" fmla="*/ 1927 w 7020"/>
                <a:gd name="T39" fmla="*/ 4927 h 5380"/>
                <a:gd name="T40" fmla="*/ 1782 w 7020"/>
                <a:gd name="T41" fmla="*/ 5228 h 5380"/>
                <a:gd name="T42" fmla="*/ 2298 w 7020"/>
                <a:gd name="T43" fmla="*/ 5296 h 5380"/>
                <a:gd name="T44" fmla="*/ 2605 w 7020"/>
                <a:gd name="T45" fmla="*/ 5228 h 5380"/>
                <a:gd name="T46" fmla="*/ 2710 w 7020"/>
                <a:gd name="T47" fmla="*/ 5037 h 5380"/>
                <a:gd name="T48" fmla="*/ 2883 w 7020"/>
                <a:gd name="T49" fmla="*/ 5040 h 5380"/>
                <a:gd name="T50" fmla="*/ 3045 w 7020"/>
                <a:gd name="T51" fmla="*/ 5011 h 5380"/>
                <a:gd name="T52" fmla="*/ 3502 w 7020"/>
                <a:gd name="T53" fmla="*/ 4491 h 5380"/>
                <a:gd name="T54" fmla="*/ 3943 w 7020"/>
                <a:gd name="T55" fmla="*/ 4499 h 5380"/>
                <a:gd name="T56" fmla="*/ 4134 w 7020"/>
                <a:gd name="T57" fmla="*/ 4627 h 5380"/>
                <a:gd name="T58" fmla="*/ 4418 w 7020"/>
                <a:gd name="T59" fmla="*/ 4932 h 5380"/>
                <a:gd name="T60" fmla="*/ 4535 w 7020"/>
                <a:gd name="T61" fmla="*/ 5044 h 5380"/>
                <a:gd name="T62" fmla="*/ 4825 w 7020"/>
                <a:gd name="T63" fmla="*/ 4937 h 5380"/>
                <a:gd name="T64" fmla="*/ 4994 w 7020"/>
                <a:gd name="T65" fmla="*/ 5039 h 5380"/>
                <a:gd name="T66" fmla="*/ 5394 w 7020"/>
                <a:gd name="T67" fmla="*/ 4653 h 5380"/>
                <a:gd name="T68" fmla="*/ 5527 w 7020"/>
                <a:gd name="T69" fmla="*/ 4175 h 5380"/>
                <a:gd name="T70" fmla="*/ 5958 w 7020"/>
                <a:gd name="T71" fmla="*/ 3368 h 5380"/>
                <a:gd name="T72" fmla="*/ 6755 w 7020"/>
                <a:gd name="T73" fmla="*/ 2566 h 5380"/>
                <a:gd name="T74" fmla="*/ 6837 w 7020"/>
                <a:gd name="T75" fmla="*/ 2372 h 5380"/>
                <a:gd name="T76" fmla="*/ 6706 w 7020"/>
                <a:gd name="T77" fmla="*/ 2114 h 5380"/>
                <a:gd name="T78" fmla="*/ 7009 w 7020"/>
                <a:gd name="T79" fmla="*/ 1927 h 5380"/>
                <a:gd name="T80" fmla="*/ 6937 w 7020"/>
                <a:gd name="T81" fmla="*/ 1722 h 5380"/>
                <a:gd name="T82" fmla="*/ 6809 w 7020"/>
                <a:gd name="T83" fmla="*/ 1373 h 5380"/>
                <a:gd name="T84" fmla="*/ 6473 w 7020"/>
                <a:gd name="T85" fmla="*/ 1202 h 5380"/>
                <a:gd name="T86" fmla="*/ 5942 w 7020"/>
                <a:gd name="T87" fmla="*/ 1028 h 5380"/>
                <a:gd name="T88" fmla="*/ 5525 w 7020"/>
                <a:gd name="T89" fmla="*/ 949 h 5380"/>
                <a:gd name="T90" fmla="*/ 4931 w 7020"/>
                <a:gd name="T91" fmla="*/ 1007 h 5380"/>
                <a:gd name="T92" fmla="*/ 4851 w 7020"/>
                <a:gd name="T93" fmla="*/ 1191 h 5380"/>
                <a:gd name="T94" fmla="*/ 4656 w 7020"/>
                <a:gd name="T95" fmla="*/ 1272 h 5380"/>
                <a:gd name="T96" fmla="*/ 4523 w 7020"/>
                <a:gd name="T97" fmla="*/ 1639 h 5380"/>
                <a:gd name="T98" fmla="*/ 4178 w 7020"/>
                <a:gd name="T99" fmla="*/ 1722 h 5380"/>
                <a:gd name="T100" fmla="*/ 4133 w 7020"/>
                <a:gd name="T101" fmla="*/ 1820 h 5380"/>
                <a:gd name="T102" fmla="*/ 4133 w 7020"/>
                <a:gd name="T103" fmla="*/ 1820 h 5380"/>
                <a:gd name="T104" fmla="*/ 3942 w 7020"/>
                <a:gd name="T105" fmla="*/ 1895 h 5380"/>
                <a:gd name="T106" fmla="*/ 3824 w 7020"/>
                <a:gd name="T107" fmla="*/ 1722 h 5380"/>
                <a:gd name="T108" fmla="*/ 3370 w 7020"/>
                <a:gd name="T109" fmla="*/ 1454 h 5380"/>
                <a:gd name="T110" fmla="*/ 3441 w 7020"/>
                <a:gd name="T111" fmla="*/ 1238 h 5380"/>
                <a:gd name="T112" fmla="*/ 3255 w 7020"/>
                <a:gd name="T113" fmla="*/ 1139 h 5380"/>
                <a:gd name="T114" fmla="*/ 3166 w 7020"/>
                <a:gd name="T115" fmla="*/ 986 h 5380"/>
                <a:gd name="T116" fmla="*/ 3006 w 7020"/>
                <a:gd name="T117" fmla="*/ 851 h 5380"/>
                <a:gd name="T118" fmla="*/ 2855 w 7020"/>
                <a:gd name="T119" fmla="*/ 832 h 5380"/>
                <a:gd name="T120" fmla="*/ 2428 w 7020"/>
                <a:gd name="T121" fmla="*/ 1021 h 5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20" h="5380">
                  <a:moveTo>
                    <a:pt x="2428" y="1021"/>
                  </a:moveTo>
                  <a:lnTo>
                    <a:pt x="2342" y="1098"/>
                  </a:lnTo>
                  <a:lnTo>
                    <a:pt x="2227" y="1046"/>
                  </a:lnTo>
                  <a:lnTo>
                    <a:pt x="1732" y="1109"/>
                  </a:lnTo>
                  <a:lnTo>
                    <a:pt x="1535" y="678"/>
                  </a:lnTo>
                  <a:lnTo>
                    <a:pt x="1393" y="515"/>
                  </a:lnTo>
                  <a:lnTo>
                    <a:pt x="1316" y="603"/>
                  </a:lnTo>
                  <a:lnTo>
                    <a:pt x="1217" y="277"/>
                  </a:lnTo>
                  <a:lnTo>
                    <a:pt x="1040" y="58"/>
                  </a:lnTo>
                  <a:lnTo>
                    <a:pt x="899" y="0"/>
                  </a:lnTo>
                  <a:lnTo>
                    <a:pt x="291" y="121"/>
                  </a:lnTo>
                  <a:lnTo>
                    <a:pt x="284" y="349"/>
                  </a:lnTo>
                  <a:lnTo>
                    <a:pt x="130" y="559"/>
                  </a:lnTo>
                  <a:lnTo>
                    <a:pt x="394" y="857"/>
                  </a:lnTo>
                  <a:lnTo>
                    <a:pt x="410" y="1083"/>
                  </a:lnTo>
                  <a:lnTo>
                    <a:pt x="228" y="1275"/>
                  </a:lnTo>
                  <a:lnTo>
                    <a:pt x="271" y="1391"/>
                  </a:lnTo>
                  <a:lnTo>
                    <a:pt x="208" y="1484"/>
                  </a:lnTo>
                  <a:lnTo>
                    <a:pt x="0" y="1613"/>
                  </a:lnTo>
                  <a:lnTo>
                    <a:pt x="119" y="1727"/>
                  </a:lnTo>
                  <a:lnTo>
                    <a:pt x="207" y="1999"/>
                  </a:lnTo>
                  <a:lnTo>
                    <a:pt x="94" y="2025"/>
                  </a:lnTo>
                  <a:lnTo>
                    <a:pt x="37" y="2119"/>
                  </a:lnTo>
                  <a:lnTo>
                    <a:pt x="114" y="2375"/>
                  </a:lnTo>
                  <a:lnTo>
                    <a:pt x="47" y="2601"/>
                  </a:lnTo>
                  <a:lnTo>
                    <a:pt x="154" y="2687"/>
                  </a:lnTo>
                  <a:lnTo>
                    <a:pt x="277" y="2983"/>
                  </a:lnTo>
                  <a:lnTo>
                    <a:pt x="287" y="3216"/>
                  </a:lnTo>
                  <a:lnTo>
                    <a:pt x="377" y="3293"/>
                  </a:lnTo>
                  <a:lnTo>
                    <a:pt x="366" y="3524"/>
                  </a:lnTo>
                  <a:lnTo>
                    <a:pt x="313" y="3872"/>
                  </a:lnTo>
                  <a:lnTo>
                    <a:pt x="539" y="4123"/>
                  </a:lnTo>
                  <a:lnTo>
                    <a:pt x="792" y="4128"/>
                  </a:lnTo>
                  <a:lnTo>
                    <a:pt x="904" y="4062"/>
                  </a:lnTo>
                  <a:lnTo>
                    <a:pt x="1074" y="4207"/>
                  </a:lnTo>
                  <a:lnTo>
                    <a:pt x="1309" y="3970"/>
                  </a:lnTo>
                  <a:lnTo>
                    <a:pt x="1573" y="4501"/>
                  </a:lnTo>
                  <a:lnTo>
                    <a:pt x="1881" y="4617"/>
                  </a:lnTo>
                  <a:lnTo>
                    <a:pt x="1946" y="4710"/>
                  </a:lnTo>
                  <a:lnTo>
                    <a:pt x="1927" y="4927"/>
                  </a:lnTo>
                  <a:lnTo>
                    <a:pt x="1782" y="5109"/>
                  </a:lnTo>
                  <a:lnTo>
                    <a:pt x="1782" y="5228"/>
                  </a:lnTo>
                  <a:lnTo>
                    <a:pt x="1983" y="5356"/>
                  </a:lnTo>
                  <a:lnTo>
                    <a:pt x="2298" y="5296"/>
                  </a:lnTo>
                  <a:lnTo>
                    <a:pt x="2381" y="5380"/>
                  </a:lnTo>
                  <a:lnTo>
                    <a:pt x="2605" y="5228"/>
                  </a:lnTo>
                  <a:lnTo>
                    <a:pt x="2617" y="5111"/>
                  </a:lnTo>
                  <a:lnTo>
                    <a:pt x="2710" y="5037"/>
                  </a:lnTo>
                  <a:lnTo>
                    <a:pt x="2794" y="5105"/>
                  </a:lnTo>
                  <a:lnTo>
                    <a:pt x="2883" y="5040"/>
                  </a:lnTo>
                  <a:lnTo>
                    <a:pt x="2982" y="5102"/>
                  </a:lnTo>
                  <a:lnTo>
                    <a:pt x="3045" y="5011"/>
                  </a:lnTo>
                  <a:lnTo>
                    <a:pt x="3269" y="5312"/>
                  </a:lnTo>
                  <a:lnTo>
                    <a:pt x="3502" y="4491"/>
                  </a:lnTo>
                  <a:lnTo>
                    <a:pt x="3731" y="4548"/>
                  </a:lnTo>
                  <a:lnTo>
                    <a:pt x="3943" y="4499"/>
                  </a:lnTo>
                  <a:lnTo>
                    <a:pt x="4133" y="4627"/>
                  </a:lnTo>
                  <a:lnTo>
                    <a:pt x="4134" y="4627"/>
                  </a:lnTo>
                  <a:lnTo>
                    <a:pt x="4302" y="4932"/>
                  </a:lnTo>
                  <a:lnTo>
                    <a:pt x="4418" y="4932"/>
                  </a:lnTo>
                  <a:lnTo>
                    <a:pt x="4420" y="5051"/>
                  </a:lnTo>
                  <a:lnTo>
                    <a:pt x="4535" y="5044"/>
                  </a:lnTo>
                  <a:lnTo>
                    <a:pt x="4693" y="4874"/>
                  </a:lnTo>
                  <a:lnTo>
                    <a:pt x="4825" y="4937"/>
                  </a:lnTo>
                  <a:lnTo>
                    <a:pt x="4840" y="5044"/>
                  </a:lnTo>
                  <a:lnTo>
                    <a:pt x="4994" y="5039"/>
                  </a:lnTo>
                  <a:lnTo>
                    <a:pt x="5208" y="4911"/>
                  </a:lnTo>
                  <a:lnTo>
                    <a:pt x="5394" y="4653"/>
                  </a:lnTo>
                  <a:lnTo>
                    <a:pt x="5387" y="4650"/>
                  </a:lnTo>
                  <a:lnTo>
                    <a:pt x="5527" y="4175"/>
                  </a:lnTo>
                  <a:lnTo>
                    <a:pt x="5990" y="3750"/>
                  </a:lnTo>
                  <a:lnTo>
                    <a:pt x="5958" y="3368"/>
                  </a:lnTo>
                  <a:lnTo>
                    <a:pt x="6294" y="3135"/>
                  </a:lnTo>
                  <a:lnTo>
                    <a:pt x="6755" y="2566"/>
                  </a:lnTo>
                  <a:lnTo>
                    <a:pt x="6746" y="2454"/>
                  </a:lnTo>
                  <a:lnTo>
                    <a:pt x="6837" y="2372"/>
                  </a:lnTo>
                  <a:lnTo>
                    <a:pt x="6667" y="2230"/>
                  </a:lnTo>
                  <a:lnTo>
                    <a:pt x="6706" y="2114"/>
                  </a:lnTo>
                  <a:lnTo>
                    <a:pt x="6855" y="1946"/>
                  </a:lnTo>
                  <a:lnTo>
                    <a:pt x="7009" y="1927"/>
                  </a:lnTo>
                  <a:lnTo>
                    <a:pt x="7020" y="1928"/>
                  </a:lnTo>
                  <a:lnTo>
                    <a:pt x="6937" y="1722"/>
                  </a:lnTo>
                  <a:lnTo>
                    <a:pt x="6827" y="1729"/>
                  </a:lnTo>
                  <a:lnTo>
                    <a:pt x="6809" y="1373"/>
                  </a:lnTo>
                  <a:lnTo>
                    <a:pt x="6510" y="1177"/>
                  </a:lnTo>
                  <a:lnTo>
                    <a:pt x="6473" y="1202"/>
                  </a:lnTo>
                  <a:lnTo>
                    <a:pt x="6144" y="941"/>
                  </a:lnTo>
                  <a:lnTo>
                    <a:pt x="5942" y="1028"/>
                  </a:lnTo>
                  <a:lnTo>
                    <a:pt x="5750" y="886"/>
                  </a:lnTo>
                  <a:lnTo>
                    <a:pt x="5525" y="949"/>
                  </a:lnTo>
                  <a:lnTo>
                    <a:pt x="5250" y="781"/>
                  </a:lnTo>
                  <a:lnTo>
                    <a:pt x="4931" y="1007"/>
                  </a:lnTo>
                  <a:lnTo>
                    <a:pt x="4940" y="1065"/>
                  </a:lnTo>
                  <a:lnTo>
                    <a:pt x="4851" y="1191"/>
                  </a:lnTo>
                  <a:lnTo>
                    <a:pt x="4739" y="1177"/>
                  </a:lnTo>
                  <a:lnTo>
                    <a:pt x="4656" y="1272"/>
                  </a:lnTo>
                  <a:lnTo>
                    <a:pt x="4644" y="1599"/>
                  </a:lnTo>
                  <a:lnTo>
                    <a:pt x="4523" y="1639"/>
                  </a:lnTo>
                  <a:lnTo>
                    <a:pt x="4436" y="1569"/>
                  </a:lnTo>
                  <a:lnTo>
                    <a:pt x="4178" y="1722"/>
                  </a:lnTo>
                  <a:lnTo>
                    <a:pt x="4131" y="1820"/>
                  </a:lnTo>
                  <a:lnTo>
                    <a:pt x="4133" y="1820"/>
                  </a:lnTo>
                  <a:lnTo>
                    <a:pt x="4239" y="1755"/>
                  </a:lnTo>
                  <a:lnTo>
                    <a:pt x="4133" y="1820"/>
                  </a:lnTo>
                  <a:lnTo>
                    <a:pt x="4131" y="1820"/>
                  </a:lnTo>
                  <a:lnTo>
                    <a:pt x="3942" y="1895"/>
                  </a:lnTo>
                  <a:lnTo>
                    <a:pt x="3942" y="1783"/>
                  </a:lnTo>
                  <a:lnTo>
                    <a:pt x="3824" y="1722"/>
                  </a:lnTo>
                  <a:lnTo>
                    <a:pt x="3462" y="1643"/>
                  </a:lnTo>
                  <a:lnTo>
                    <a:pt x="3370" y="1454"/>
                  </a:lnTo>
                  <a:lnTo>
                    <a:pt x="3481" y="1359"/>
                  </a:lnTo>
                  <a:lnTo>
                    <a:pt x="3441" y="1238"/>
                  </a:lnTo>
                  <a:lnTo>
                    <a:pt x="3370" y="1149"/>
                  </a:lnTo>
                  <a:lnTo>
                    <a:pt x="3255" y="1139"/>
                  </a:lnTo>
                  <a:lnTo>
                    <a:pt x="3269" y="1027"/>
                  </a:lnTo>
                  <a:lnTo>
                    <a:pt x="3166" y="986"/>
                  </a:lnTo>
                  <a:lnTo>
                    <a:pt x="3144" y="878"/>
                  </a:lnTo>
                  <a:lnTo>
                    <a:pt x="3006" y="851"/>
                  </a:lnTo>
                  <a:lnTo>
                    <a:pt x="3006" y="853"/>
                  </a:lnTo>
                  <a:lnTo>
                    <a:pt x="2855" y="832"/>
                  </a:lnTo>
                  <a:lnTo>
                    <a:pt x="2670" y="986"/>
                  </a:lnTo>
                  <a:lnTo>
                    <a:pt x="2428" y="1021"/>
                  </a:lnTo>
                  <a:close/>
                </a:path>
              </a:pathLst>
            </a:custGeom>
            <a:grpFill/>
            <a:ln w="95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1" name="Freeform 8">
              <a:extLst>
                <a:ext uri="{FF2B5EF4-FFF2-40B4-BE49-F238E27FC236}">
                  <a16:creationId xmlns:a16="http://schemas.microsoft.com/office/drawing/2014/main" id="{319037FD-F687-4480-8008-CE5AF910BDE3}"/>
                </a:ext>
              </a:extLst>
            </p:cNvPr>
            <p:cNvSpPr>
              <a:spLocks/>
            </p:cNvSpPr>
            <p:nvPr/>
          </p:nvSpPr>
          <p:spPr bwMode="auto">
            <a:xfrm>
              <a:off x="5313326" y="2790613"/>
              <a:ext cx="1041537" cy="1353213"/>
            </a:xfrm>
            <a:custGeom>
              <a:avLst/>
              <a:gdLst>
                <a:gd name="T0" fmla="*/ 3947 w 5028"/>
                <a:gd name="T1" fmla="*/ 1970 h 6288"/>
                <a:gd name="T2" fmla="*/ 4071 w 5028"/>
                <a:gd name="T3" fmla="*/ 1803 h 6288"/>
                <a:gd name="T4" fmla="*/ 3880 w 5028"/>
                <a:gd name="T5" fmla="*/ 1513 h 6288"/>
                <a:gd name="T6" fmla="*/ 3625 w 5028"/>
                <a:gd name="T7" fmla="*/ 1560 h 6288"/>
                <a:gd name="T8" fmla="*/ 3490 w 5028"/>
                <a:gd name="T9" fmla="*/ 1567 h 6288"/>
                <a:gd name="T10" fmla="*/ 3216 w 5028"/>
                <a:gd name="T11" fmla="*/ 1597 h 6288"/>
                <a:gd name="T12" fmla="*/ 2985 w 5028"/>
                <a:gd name="T13" fmla="*/ 1206 h 6288"/>
                <a:gd name="T14" fmla="*/ 2847 w 5028"/>
                <a:gd name="T15" fmla="*/ 900 h 6288"/>
                <a:gd name="T16" fmla="*/ 2586 w 5028"/>
                <a:gd name="T17" fmla="*/ 261 h 6288"/>
                <a:gd name="T18" fmla="*/ 2206 w 5028"/>
                <a:gd name="T19" fmla="*/ 273 h 6288"/>
                <a:gd name="T20" fmla="*/ 1980 w 5028"/>
                <a:gd name="T21" fmla="*/ 434 h 6288"/>
                <a:gd name="T22" fmla="*/ 1659 w 5028"/>
                <a:gd name="T23" fmla="*/ 497 h 6288"/>
                <a:gd name="T24" fmla="*/ 1330 w 5028"/>
                <a:gd name="T25" fmla="*/ 641 h 6288"/>
                <a:gd name="T26" fmla="*/ 1521 w 5028"/>
                <a:gd name="T27" fmla="*/ 938 h 6288"/>
                <a:gd name="T28" fmla="*/ 1535 w 5028"/>
                <a:gd name="T29" fmla="*/ 1297 h 6288"/>
                <a:gd name="T30" fmla="*/ 1281 w 5028"/>
                <a:gd name="T31" fmla="*/ 1793 h 6288"/>
                <a:gd name="T32" fmla="*/ 1363 w 5028"/>
                <a:gd name="T33" fmla="*/ 1943 h 6288"/>
                <a:gd name="T34" fmla="*/ 1347 w 5028"/>
                <a:gd name="T35" fmla="*/ 2017 h 6288"/>
                <a:gd name="T36" fmla="*/ 1337 w 5028"/>
                <a:gd name="T37" fmla="*/ 2187 h 6288"/>
                <a:gd name="T38" fmla="*/ 1105 w 5028"/>
                <a:gd name="T39" fmla="*/ 2823 h 6288"/>
                <a:gd name="T40" fmla="*/ 955 w 5028"/>
                <a:gd name="T41" fmla="*/ 3001 h 6288"/>
                <a:gd name="T42" fmla="*/ 543 w 5028"/>
                <a:gd name="T43" fmla="*/ 3166 h 6288"/>
                <a:gd name="T44" fmla="*/ 322 w 5028"/>
                <a:gd name="T45" fmla="*/ 3196 h 6288"/>
                <a:gd name="T46" fmla="*/ 226 w 5028"/>
                <a:gd name="T47" fmla="*/ 3654 h 6288"/>
                <a:gd name="T48" fmla="*/ 2 w 5028"/>
                <a:gd name="T49" fmla="*/ 4259 h 6288"/>
                <a:gd name="T50" fmla="*/ 226 w 5028"/>
                <a:gd name="T51" fmla="*/ 4511 h 6288"/>
                <a:gd name="T52" fmla="*/ 392 w 5028"/>
                <a:gd name="T53" fmla="*/ 4740 h 6288"/>
                <a:gd name="T54" fmla="*/ 897 w 5028"/>
                <a:gd name="T55" fmla="*/ 4779 h 6288"/>
                <a:gd name="T56" fmla="*/ 1051 w 5028"/>
                <a:gd name="T57" fmla="*/ 4782 h 6288"/>
                <a:gd name="T58" fmla="*/ 1422 w 5028"/>
                <a:gd name="T59" fmla="*/ 5418 h 6288"/>
                <a:gd name="T60" fmla="*/ 1573 w 5028"/>
                <a:gd name="T61" fmla="*/ 5817 h 6288"/>
                <a:gd name="T62" fmla="*/ 1790 w 5028"/>
                <a:gd name="T63" fmla="*/ 6033 h 6288"/>
                <a:gd name="T64" fmla="*/ 1829 w 5028"/>
                <a:gd name="T65" fmla="*/ 6192 h 6288"/>
                <a:gd name="T66" fmla="*/ 2160 w 5028"/>
                <a:gd name="T67" fmla="*/ 6194 h 6288"/>
                <a:gd name="T68" fmla="*/ 2337 w 5028"/>
                <a:gd name="T69" fmla="*/ 6176 h 6288"/>
                <a:gd name="T70" fmla="*/ 2863 w 5028"/>
                <a:gd name="T71" fmla="*/ 6036 h 6288"/>
                <a:gd name="T72" fmla="*/ 3490 w 5028"/>
                <a:gd name="T73" fmla="*/ 6110 h 6288"/>
                <a:gd name="T74" fmla="*/ 3682 w 5028"/>
                <a:gd name="T75" fmla="*/ 6115 h 6288"/>
                <a:gd name="T76" fmla="*/ 4164 w 5028"/>
                <a:gd name="T77" fmla="*/ 5844 h 6288"/>
                <a:gd name="T78" fmla="*/ 4164 w 5028"/>
                <a:gd name="T79" fmla="*/ 5539 h 6288"/>
                <a:gd name="T80" fmla="*/ 4585 w 5028"/>
                <a:gd name="T81" fmla="*/ 5351 h 6288"/>
                <a:gd name="T82" fmla="*/ 4931 w 5028"/>
                <a:gd name="T83" fmla="*/ 5204 h 6288"/>
                <a:gd name="T84" fmla="*/ 4995 w 5028"/>
                <a:gd name="T85" fmla="*/ 4625 h 6288"/>
                <a:gd name="T86" fmla="*/ 4895 w 5028"/>
                <a:gd name="T87" fmla="*/ 4315 h 6288"/>
                <a:gd name="T88" fmla="*/ 4665 w 5028"/>
                <a:gd name="T89" fmla="*/ 3933 h 6288"/>
                <a:gd name="T90" fmla="*/ 4655 w 5028"/>
                <a:gd name="T91" fmla="*/ 3451 h 6288"/>
                <a:gd name="T92" fmla="*/ 4825 w 5028"/>
                <a:gd name="T93" fmla="*/ 3331 h 6288"/>
                <a:gd name="T94" fmla="*/ 4618 w 5028"/>
                <a:gd name="T95" fmla="*/ 2945 h 6288"/>
                <a:gd name="T96" fmla="*/ 4889 w 5028"/>
                <a:gd name="T97" fmla="*/ 2723 h 6288"/>
                <a:gd name="T98" fmla="*/ 5028 w 5028"/>
                <a:gd name="T99" fmla="*/ 2415 h 6288"/>
                <a:gd name="T100" fmla="*/ 4748 w 5028"/>
                <a:gd name="T101" fmla="*/ 1891 h 6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28" h="6288">
                  <a:moveTo>
                    <a:pt x="4308" y="1998"/>
                  </a:moveTo>
                  <a:lnTo>
                    <a:pt x="3947" y="1970"/>
                  </a:lnTo>
                  <a:lnTo>
                    <a:pt x="4050" y="1910"/>
                  </a:lnTo>
                  <a:lnTo>
                    <a:pt x="4071" y="1803"/>
                  </a:lnTo>
                  <a:lnTo>
                    <a:pt x="3907" y="1635"/>
                  </a:lnTo>
                  <a:lnTo>
                    <a:pt x="3880" y="1513"/>
                  </a:lnTo>
                  <a:lnTo>
                    <a:pt x="3733" y="1492"/>
                  </a:lnTo>
                  <a:lnTo>
                    <a:pt x="3625" y="1560"/>
                  </a:lnTo>
                  <a:lnTo>
                    <a:pt x="3565" y="1457"/>
                  </a:lnTo>
                  <a:lnTo>
                    <a:pt x="3490" y="1567"/>
                  </a:lnTo>
                  <a:lnTo>
                    <a:pt x="3218" y="1597"/>
                  </a:lnTo>
                  <a:lnTo>
                    <a:pt x="3216" y="1597"/>
                  </a:lnTo>
                  <a:lnTo>
                    <a:pt x="3106" y="1180"/>
                  </a:lnTo>
                  <a:lnTo>
                    <a:pt x="2985" y="1206"/>
                  </a:lnTo>
                  <a:lnTo>
                    <a:pt x="2896" y="1120"/>
                  </a:lnTo>
                  <a:lnTo>
                    <a:pt x="2847" y="900"/>
                  </a:lnTo>
                  <a:lnTo>
                    <a:pt x="2605" y="688"/>
                  </a:lnTo>
                  <a:lnTo>
                    <a:pt x="2586" y="261"/>
                  </a:lnTo>
                  <a:lnTo>
                    <a:pt x="2442" y="0"/>
                  </a:lnTo>
                  <a:lnTo>
                    <a:pt x="2206" y="273"/>
                  </a:lnTo>
                  <a:lnTo>
                    <a:pt x="2216" y="381"/>
                  </a:lnTo>
                  <a:lnTo>
                    <a:pt x="1980" y="434"/>
                  </a:lnTo>
                  <a:lnTo>
                    <a:pt x="1867" y="371"/>
                  </a:lnTo>
                  <a:lnTo>
                    <a:pt x="1659" y="497"/>
                  </a:lnTo>
                  <a:lnTo>
                    <a:pt x="1424" y="539"/>
                  </a:lnTo>
                  <a:lnTo>
                    <a:pt x="1330" y="641"/>
                  </a:lnTo>
                  <a:lnTo>
                    <a:pt x="1335" y="768"/>
                  </a:lnTo>
                  <a:lnTo>
                    <a:pt x="1521" y="938"/>
                  </a:lnTo>
                  <a:lnTo>
                    <a:pt x="1515" y="1117"/>
                  </a:lnTo>
                  <a:lnTo>
                    <a:pt x="1535" y="1297"/>
                  </a:lnTo>
                  <a:lnTo>
                    <a:pt x="1239" y="1499"/>
                  </a:lnTo>
                  <a:lnTo>
                    <a:pt x="1281" y="1793"/>
                  </a:lnTo>
                  <a:lnTo>
                    <a:pt x="1282" y="1795"/>
                  </a:lnTo>
                  <a:lnTo>
                    <a:pt x="1363" y="1943"/>
                  </a:lnTo>
                  <a:lnTo>
                    <a:pt x="1347" y="2015"/>
                  </a:lnTo>
                  <a:lnTo>
                    <a:pt x="1347" y="2017"/>
                  </a:lnTo>
                  <a:lnTo>
                    <a:pt x="1268" y="2098"/>
                  </a:lnTo>
                  <a:lnTo>
                    <a:pt x="1337" y="2187"/>
                  </a:lnTo>
                  <a:lnTo>
                    <a:pt x="1351" y="2404"/>
                  </a:lnTo>
                  <a:lnTo>
                    <a:pt x="1105" y="2823"/>
                  </a:lnTo>
                  <a:lnTo>
                    <a:pt x="979" y="2863"/>
                  </a:lnTo>
                  <a:lnTo>
                    <a:pt x="955" y="3001"/>
                  </a:lnTo>
                  <a:lnTo>
                    <a:pt x="653" y="3178"/>
                  </a:lnTo>
                  <a:lnTo>
                    <a:pt x="543" y="3166"/>
                  </a:lnTo>
                  <a:lnTo>
                    <a:pt x="562" y="3295"/>
                  </a:lnTo>
                  <a:lnTo>
                    <a:pt x="322" y="3196"/>
                  </a:lnTo>
                  <a:lnTo>
                    <a:pt x="293" y="3290"/>
                  </a:lnTo>
                  <a:lnTo>
                    <a:pt x="226" y="3654"/>
                  </a:lnTo>
                  <a:lnTo>
                    <a:pt x="0" y="4257"/>
                  </a:lnTo>
                  <a:lnTo>
                    <a:pt x="2" y="4259"/>
                  </a:lnTo>
                  <a:lnTo>
                    <a:pt x="214" y="4387"/>
                  </a:lnTo>
                  <a:lnTo>
                    <a:pt x="226" y="4511"/>
                  </a:lnTo>
                  <a:lnTo>
                    <a:pt x="342" y="4502"/>
                  </a:lnTo>
                  <a:lnTo>
                    <a:pt x="392" y="4740"/>
                  </a:lnTo>
                  <a:lnTo>
                    <a:pt x="503" y="4796"/>
                  </a:lnTo>
                  <a:lnTo>
                    <a:pt x="897" y="4779"/>
                  </a:lnTo>
                  <a:lnTo>
                    <a:pt x="839" y="4665"/>
                  </a:lnTo>
                  <a:lnTo>
                    <a:pt x="1051" y="4782"/>
                  </a:lnTo>
                  <a:lnTo>
                    <a:pt x="1060" y="4905"/>
                  </a:lnTo>
                  <a:lnTo>
                    <a:pt x="1422" y="5418"/>
                  </a:lnTo>
                  <a:lnTo>
                    <a:pt x="1391" y="5647"/>
                  </a:lnTo>
                  <a:lnTo>
                    <a:pt x="1573" y="5817"/>
                  </a:lnTo>
                  <a:lnTo>
                    <a:pt x="1689" y="5817"/>
                  </a:lnTo>
                  <a:lnTo>
                    <a:pt x="1790" y="6033"/>
                  </a:lnTo>
                  <a:lnTo>
                    <a:pt x="1888" y="6082"/>
                  </a:lnTo>
                  <a:lnTo>
                    <a:pt x="1829" y="6192"/>
                  </a:lnTo>
                  <a:lnTo>
                    <a:pt x="1932" y="6234"/>
                  </a:lnTo>
                  <a:lnTo>
                    <a:pt x="2160" y="6194"/>
                  </a:lnTo>
                  <a:lnTo>
                    <a:pt x="2225" y="6288"/>
                  </a:lnTo>
                  <a:lnTo>
                    <a:pt x="2337" y="6176"/>
                  </a:lnTo>
                  <a:lnTo>
                    <a:pt x="2787" y="6134"/>
                  </a:lnTo>
                  <a:lnTo>
                    <a:pt x="2863" y="6036"/>
                  </a:lnTo>
                  <a:lnTo>
                    <a:pt x="3383" y="6141"/>
                  </a:lnTo>
                  <a:lnTo>
                    <a:pt x="3490" y="6110"/>
                  </a:lnTo>
                  <a:lnTo>
                    <a:pt x="3682" y="6117"/>
                  </a:lnTo>
                  <a:lnTo>
                    <a:pt x="3682" y="6115"/>
                  </a:lnTo>
                  <a:lnTo>
                    <a:pt x="3819" y="5882"/>
                  </a:lnTo>
                  <a:lnTo>
                    <a:pt x="4164" y="5844"/>
                  </a:lnTo>
                  <a:lnTo>
                    <a:pt x="4231" y="5749"/>
                  </a:lnTo>
                  <a:lnTo>
                    <a:pt x="4164" y="5539"/>
                  </a:lnTo>
                  <a:lnTo>
                    <a:pt x="4252" y="5465"/>
                  </a:lnTo>
                  <a:lnTo>
                    <a:pt x="4585" y="5351"/>
                  </a:lnTo>
                  <a:lnTo>
                    <a:pt x="4772" y="5204"/>
                  </a:lnTo>
                  <a:lnTo>
                    <a:pt x="4931" y="5204"/>
                  </a:lnTo>
                  <a:lnTo>
                    <a:pt x="4984" y="4856"/>
                  </a:lnTo>
                  <a:lnTo>
                    <a:pt x="4995" y="4625"/>
                  </a:lnTo>
                  <a:lnTo>
                    <a:pt x="4905" y="4548"/>
                  </a:lnTo>
                  <a:lnTo>
                    <a:pt x="4895" y="4315"/>
                  </a:lnTo>
                  <a:lnTo>
                    <a:pt x="4772" y="4019"/>
                  </a:lnTo>
                  <a:lnTo>
                    <a:pt x="4665" y="3933"/>
                  </a:lnTo>
                  <a:lnTo>
                    <a:pt x="4732" y="3707"/>
                  </a:lnTo>
                  <a:lnTo>
                    <a:pt x="4655" y="3451"/>
                  </a:lnTo>
                  <a:lnTo>
                    <a:pt x="4712" y="3357"/>
                  </a:lnTo>
                  <a:lnTo>
                    <a:pt x="4825" y="3331"/>
                  </a:lnTo>
                  <a:lnTo>
                    <a:pt x="4737" y="3059"/>
                  </a:lnTo>
                  <a:lnTo>
                    <a:pt x="4618" y="2945"/>
                  </a:lnTo>
                  <a:lnTo>
                    <a:pt x="4826" y="2816"/>
                  </a:lnTo>
                  <a:lnTo>
                    <a:pt x="4889" y="2723"/>
                  </a:lnTo>
                  <a:lnTo>
                    <a:pt x="4846" y="2607"/>
                  </a:lnTo>
                  <a:lnTo>
                    <a:pt x="5028" y="2415"/>
                  </a:lnTo>
                  <a:lnTo>
                    <a:pt x="5012" y="2189"/>
                  </a:lnTo>
                  <a:lnTo>
                    <a:pt x="4748" y="1891"/>
                  </a:lnTo>
                  <a:lnTo>
                    <a:pt x="4308" y="1998"/>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2" name="Freeform 9">
              <a:extLst>
                <a:ext uri="{FF2B5EF4-FFF2-40B4-BE49-F238E27FC236}">
                  <a16:creationId xmlns:a16="http://schemas.microsoft.com/office/drawing/2014/main" id="{0452205F-7B89-4E0A-B290-8CB20FF1AA49}"/>
                </a:ext>
              </a:extLst>
            </p:cNvPr>
            <p:cNvSpPr>
              <a:spLocks noEditPoints="1"/>
            </p:cNvSpPr>
            <p:nvPr/>
          </p:nvSpPr>
          <p:spPr bwMode="auto">
            <a:xfrm>
              <a:off x="5997326" y="3910618"/>
              <a:ext cx="1807153" cy="1374297"/>
            </a:xfrm>
            <a:custGeom>
              <a:avLst/>
              <a:gdLst>
                <a:gd name="T0" fmla="*/ 929 w 8725"/>
                <a:gd name="T1" fmla="*/ 545 h 6389"/>
                <a:gd name="T2" fmla="*/ 380 w 8725"/>
                <a:gd name="T3" fmla="*/ 911 h 6389"/>
                <a:gd name="T4" fmla="*/ 715 w 8725"/>
                <a:gd name="T5" fmla="*/ 1258 h 6389"/>
                <a:gd name="T6" fmla="*/ 927 w 8725"/>
                <a:gd name="T7" fmla="*/ 2013 h 6389"/>
                <a:gd name="T8" fmla="*/ 783 w 8725"/>
                <a:gd name="T9" fmla="*/ 2785 h 6389"/>
                <a:gd name="T10" fmla="*/ 547 w 8725"/>
                <a:gd name="T11" fmla="*/ 3351 h 6389"/>
                <a:gd name="T12" fmla="*/ 295 w 8725"/>
                <a:gd name="T13" fmla="*/ 3948 h 6389"/>
                <a:gd name="T14" fmla="*/ 70 w 8725"/>
                <a:gd name="T15" fmla="*/ 4203 h 6389"/>
                <a:gd name="T16" fmla="*/ 37 w 8725"/>
                <a:gd name="T17" fmla="*/ 4626 h 6389"/>
                <a:gd name="T18" fmla="*/ 247 w 8725"/>
                <a:gd name="T19" fmla="*/ 5284 h 6389"/>
                <a:gd name="T20" fmla="*/ 852 w 8725"/>
                <a:gd name="T21" fmla="*/ 5028 h 6389"/>
                <a:gd name="T22" fmla="*/ 1361 w 8725"/>
                <a:gd name="T23" fmla="*/ 4662 h 6389"/>
                <a:gd name="T24" fmla="*/ 1486 w 8725"/>
                <a:gd name="T25" fmla="*/ 5009 h 6389"/>
                <a:gd name="T26" fmla="*/ 1929 w 8725"/>
                <a:gd name="T27" fmla="*/ 4675 h 6389"/>
                <a:gd name="T28" fmla="*/ 2383 w 8725"/>
                <a:gd name="T29" fmla="*/ 4703 h 6389"/>
                <a:gd name="T30" fmla="*/ 2752 w 8725"/>
                <a:gd name="T31" fmla="*/ 4648 h 6389"/>
                <a:gd name="T32" fmla="*/ 3464 w 8725"/>
                <a:gd name="T33" fmla="*/ 5869 h 6389"/>
                <a:gd name="T34" fmla="*/ 4054 w 8725"/>
                <a:gd name="T35" fmla="*/ 6016 h 6389"/>
                <a:gd name="T36" fmla="*/ 4499 w 8725"/>
                <a:gd name="T37" fmla="*/ 6062 h 6389"/>
                <a:gd name="T38" fmla="*/ 4862 w 8725"/>
                <a:gd name="T39" fmla="*/ 6112 h 6389"/>
                <a:gd name="T40" fmla="*/ 5398 w 8725"/>
                <a:gd name="T41" fmla="*/ 5927 h 6389"/>
                <a:gd name="T42" fmla="*/ 5788 w 8725"/>
                <a:gd name="T43" fmla="*/ 6300 h 6389"/>
                <a:gd name="T44" fmla="*/ 6253 w 8725"/>
                <a:gd name="T45" fmla="*/ 6198 h 6389"/>
                <a:gd name="T46" fmla="*/ 5908 w 8725"/>
                <a:gd name="T47" fmla="*/ 5781 h 6389"/>
                <a:gd name="T48" fmla="*/ 6139 w 8725"/>
                <a:gd name="T49" fmla="*/ 5531 h 6389"/>
                <a:gd name="T50" fmla="*/ 6218 w 8725"/>
                <a:gd name="T51" fmla="*/ 5079 h 6389"/>
                <a:gd name="T52" fmla="*/ 6494 w 8725"/>
                <a:gd name="T53" fmla="*/ 4813 h 6389"/>
                <a:gd name="T54" fmla="*/ 7244 w 8725"/>
                <a:gd name="T55" fmla="*/ 4503 h 6389"/>
                <a:gd name="T56" fmla="*/ 7207 w 8725"/>
                <a:gd name="T57" fmla="*/ 4195 h 6389"/>
                <a:gd name="T58" fmla="*/ 7505 w 8725"/>
                <a:gd name="T59" fmla="*/ 4016 h 6389"/>
                <a:gd name="T60" fmla="*/ 7824 w 8725"/>
                <a:gd name="T61" fmla="*/ 3892 h 6389"/>
                <a:gd name="T62" fmla="*/ 8661 w 8725"/>
                <a:gd name="T63" fmla="*/ 3421 h 6389"/>
                <a:gd name="T64" fmla="*/ 8435 w 8725"/>
                <a:gd name="T65" fmla="*/ 2913 h 6389"/>
                <a:gd name="T66" fmla="*/ 8157 w 8725"/>
                <a:gd name="T67" fmla="*/ 2485 h 6389"/>
                <a:gd name="T68" fmla="*/ 8031 w 8725"/>
                <a:gd name="T69" fmla="*/ 2249 h 6389"/>
                <a:gd name="T70" fmla="*/ 8262 w 8725"/>
                <a:gd name="T71" fmla="*/ 1631 h 6389"/>
                <a:gd name="T72" fmla="*/ 7901 w 8725"/>
                <a:gd name="T73" fmla="*/ 883 h 6389"/>
                <a:gd name="T74" fmla="*/ 7456 w 8725"/>
                <a:gd name="T75" fmla="*/ 767 h 6389"/>
                <a:gd name="T76" fmla="*/ 7013 w 8725"/>
                <a:gd name="T77" fmla="*/ 1104 h 6389"/>
                <a:gd name="T78" fmla="*/ 6556 w 8725"/>
                <a:gd name="T79" fmla="*/ 1473 h 6389"/>
                <a:gd name="T80" fmla="*/ 6803 w 8725"/>
                <a:gd name="T81" fmla="*/ 1133 h 6389"/>
                <a:gd name="T82" fmla="*/ 6524 w 8725"/>
                <a:gd name="T83" fmla="*/ 1039 h 6389"/>
                <a:gd name="T84" fmla="*/ 6141 w 8725"/>
                <a:gd name="T85" fmla="*/ 1065 h 6389"/>
                <a:gd name="T86" fmla="*/ 5736 w 8725"/>
                <a:gd name="T87" fmla="*/ 1179 h 6389"/>
                <a:gd name="T88" fmla="*/ 5450 w 8725"/>
                <a:gd name="T89" fmla="*/ 755 h 6389"/>
                <a:gd name="T90" fmla="*/ 5047 w 8725"/>
                <a:gd name="T91" fmla="*/ 676 h 6389"/>
                <a:gd name="T92" fmla="*/ 4361 w 8725"/>
                <a:gd name="T93" fmla="*/ 1139 h 6389"/>
                <a:gd name="T94" fmla="*/ 4110 w 8725"/>
                <a:gd name="T95" fmla="*/ 1233 h 6389"/>
                <a:gd name="T96" fmla="*/ 3921 w 8725"/>
                <a:gd name="T97" fmla="*/ 1356 h 6389"/>
                <a:gd name="T98" fmla="*/ 3299 w 8725"/>
                <a:gd name="T99" fmla="*/ 1484 h 6389"/>
                <a:gd name="T100" fmla="*/ 3243 w 8725"/>
                <a:gd name="T101" fmla="*/ 1055 h 6389"/>
                <a:gd name="T102" fmla="*/ 2889 w 8725"/>
                <a:gd name="T103" fmla="*/ 629 h 6389"/>
                <a:gd name="T104" fmla="*/ 2220 w 8725"/>
                <a:gd name="T105" fmla="*/ 190 h 6389"/>
                <a:gd name="T106" fmla="*/ 1629 w 8725"/>
                <a:gd name="T107" fmla="*/ 0 h 6389"/>
                <a:gd name="T108" fmla="*/ 950 w 8725"/>
                <a:gd name="T109" fmla="*/ 261 h 6389"/>
                <a:gd name="T110" fmla="*/ 4972 w 8725"/>
                <a:gd name="T111" fmla="*/ 5955 h 6389"/>
                <a:gd name="T112" fmla="*/ 5047 w 8725"/>
                <a:gd name="T113" fmla="*/ 5661 h 6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5" h="6389">
                  <a:moveTo>
                    <a:pt x="950" y="261"/>
                  </a:moveTo>
                  <a:lnTo>
                    <a:pt x="862" y="335"/>
                  </a:lnTo>
                  <a:lnTo>
                    <a:pt x="929" y="545"/>
                  </a:lnTo>
                  <a:lnTo>
                    <a:pt x="862" y="640"/>
                  </a:lnTo>
                  <a:lnTo>
                    <a:pt x="517" y="678"/>
                  </a:lnTo>
                  <a:lnTo>
                    <a:pt x="380" y="911"/>
                  </a:lnTo>
                  <a:lnTo>
                    <a:pt x="380" y="913"/>
                  </a:lnTo>
                  <a:lnTo>
                    <a:pt x="424" y="1065"/>
                  </a:lnTo>
                  <a:lnTo>
                    <a:pt x="715" y="1258"/>
                  </a:lnTo>
                  <a:lnTo>
                    <a:pt x="857" y="1585"/>
                  </a:lnTo>
                  <a:lnTo>
                    <a:pt x="838" y="1746"/>
                  </a:lnTo>
                  <a:lnTo>
                    <a:pt x="927" y="2013"/>
                  </a:lnTo>
                  <a:lnTo>
                    <a:pt x="561" y="2351"/>
                  </a:lnTo>
                  <a:lnTo>
                    <a:pt x="736" y="2568"/>
                  </a:lnTo>
                  <a:lnTo>
                    <a:pt x="783" y="2785"/>
                  </a:lnTo>
                  <a:lnTo>
                    <a:pt x="715" y="2883"/>
                  </a:lnTo>
                  <a:lnTo>
                    <a:pt x="790" y="3429"/>
                  </a:lnTo>
                  <a:lnTo>
                    <a:pt x="547" y="3351"/>
                  </a:lnTo>
                  <a:lnTo>
                    <a:pt x="521" y="3487"/>
                  </a:lnTo>
                  <a:lnTo>
                    <a:pt x="223" y="3860"/>
                  </a:lnTo>
                  <a:lnTo>
                    <a:pt x="295" y="3948"/>
                  </a:lnTo>
                  <a:lnTo>
                    <a:pt x="202" y="4023"/>
                  </a:lnTo>
                  <a:lnTo>
                    <a:pt x="193" y="4160"/>
                  </a:lnTo>
                  <a:lnTo>
                    <a:pt x="70" y="4203"/>
                  </a:lnTo>
                  <a:lnTo>
                    <a:pt x="130" y="4335"/>
                  </a:lnTo>
                  <a:lnTo>
                    <a:pt x="0" y="4410"/>
                  </a:lnTo>
                  <a:lnTo>
                    <a:pt x="37" y="4626"/>
                  </a:lnTo>
                  <a:lnTo>
                    <a:pt x="188" y="4862"/>
                  </a:lnTo>
                  <a:lnTo>
                    <a:pt x="119" y="5088"/>
                  </a:lnTo>
                  <a:lnTo>
                    <a:pt x="247" y="5284"/>
                  </a:lnTo>
                  <a:lnTo>
                    <a:pt x="452" y="5158"/>
                  </a:lnTo>
                  <a:lnTo>
                    <a:pt x="701" y="5219"/>
                  </a:lnTo>
                  <a:lnTo>
                    <a:pt x="852" y="5028"/>
                  </a:lnTo>
                  <a:lnTo>
                    <a:pt x="971" y="4673"/>
                  </a:lnTo>
                  <a:lnTo>
                    <a:pt x="1156" y="4505"/>
                  </a:lnTo>
                  <a:lnTo>
                    <a:pt x="1361" y="4662"/>
                  </a:lnTo>
                  <a:lnTo>
                    <a:pt x="1410" y="4829"/>
                  </a:lnTo>
                  <a:lnTo>
                    <a:pt x="1505" y="4890"/>
                  </a:lnTo>
                  <a:lnTo>
                    <a:pt x="1486" y="5009"/>
                  </a:lnTo>
                  <a:lnTo>
                    <a:pt x="1587" y="5210"/>
                  </a:lnTo>
                  <a:lnTo>
                    <a:pt x="1859" y="4585"/>
                  </a:lnTo>
                  <a:lnTo>
                    <a:pt x="1929" y="4675"/>
                  </a:lnTo>
                  <a:lnTo>
                    <a:pt x="2234" y="4412"/>
                  </a:lnTo>
                  <a:lnTo>
                    <a:pt x="2323" y="4478"/>
                  </a:lnTo>
                  <a:lnTo>
                    <a:pt x="2383" y="4703"/>
                  </a:lnTo>
                  <a:lnTo>
                    <a:pt x="2635" y="4752"/>
                  </a:lnTo>
                  <a:lnTo>
                    <a:pt x="2640" y="4640"/>
                  </a:lnTo>
                  <a:lnTo>
                    <a:pt x="2752" y="4648"/>
                  </a:lnTo>
                  <a:lnTo>
                    <a:pt x="3106" y="4951"/>
                  </a:lnTo>
                  <a:lnTo>
                    <a:pt x="3189" y="5307"/>
                  </a:lnTo>
                  <a:lnTo>
                    <a:pt x="3464" y="5869"/>
                  </a:lnTo>
                  <a:lnTo>
                    <a:pt x="3770" y="6065"/>
                  </a:lnTo>
                  <a:lnTo>
                    <a:pt x="4047" y="5892"/>
                  </a:lnTo>
                  <a:lnTo>
                    <a:pt x="4054" y="6016"/>
                  </a:lnTo>
                  <a:lnTo>
                    <a:pt x="4152" y="5927"/>
                  </a:lnTo>
                  <a:lnTo>
                    <a:pt x="4259" y="5927"/>
                  </a:lnTo>
                  <a:lnTo>
                    <a:pt x="4499" y="6062"/>
                  </a:lnTo>
                  <a:lnTo>
                    <a:pt x="4494" y="5918"/>
                  </a:lnTo>
                  <a:lnTo>
                    <a:pt x="4723" y="5944"/>
                  </a:lnTo>
                  <a:lnTo>
                    <a:pt x="4862" y="6112"/>
                  </a:lnTo>
                  <a:lnTo>
                    <a:pt x="5205" y="5958"/>
                  </a:lnTo>
                  <a:lnTo>
                    <a:pt x="5300" y="6014"/>
                  </a:lnTo>
                  <a:lnTo>
                    <a:pt x="5398" y="5927"/>
                  </a:lnTo>
                  <a:lnTo>
                    <a:pt x="5417" y="6154"/>
                  </a:lnTo>
                  <a:lnTo>
                    <a:pt x="5785" y="6188"/>
                  </a:lnTo>
                  <a:lnTo>
                    <a:pt x="5788" y="6300"/>
                  </a:lnTo>
                  <a:lnTo>
                    <a:pt x="5993" y="6389"/>
                  </a:lnTo>
                  <a:lnTo>
                    <a:pt x="6162" y="6202"/>
                  </a:lnTo>
                  <a:lnTo>
                    <a:pt x="6253" y="6198"/>
                  </a:lnTo>
                  <a:lnTo>
                    <a:pt x="6293" y="6189"/>
                  </a:lnTo>
                  <a:lnTo>
                    <a:pt x="6300" y="6004"/>
                  </a:lnTo>
                  <a:lnTo>
                    <a:pt x="5908" y="5781"/>
                  </a:lnTo>
                  <a:lnTo>
                    <a:pt x="5848" y="5675"/>
                  </a:lnTo>
                  <a:lnTo>
                    <a:pt x="5976" y="5477"/>
                  </a:lnTo>
                  <a:lnTo>
                    <a:pt x="6139" y="5531"/>
                  </a:lnTo>
                  <a:lnTo>
                    <a:pt x="6237" y="5433"/>
                  </a:lnTo>
                  <a:lnTo>
                    <a:pt x="6119" y="5345"/>
                  </a:lnTo>
                  <a:lnTo>
                    <a:pt x="6218" y="5079"/>
                  </a:lnTo>
                  <a:lnTo>
                    <a:pt x="6444" y="5065"/>
                  </a:lnTo>
                  <a:lnTo>
                    <a:pt x="6458" y="4934"/>
                  </a:lnTo>
                  <a:lnTo>
                    <a:pt x="6494" y="4813"/>
                  </a:lnTo>
                  <a:lnTo>
                    <a:pt x="6712" y="4766"/>
                  </a:lnTo>
                  <a:lnTo>
                    <a:pt x="6747" y="4654"/>
                  </a:lnTo>
                  <a:lnTo>
                    <a:pt x="7244" y="4503"/>
                  </a:lnTo>
                  <a:lnTo>
                    <a:pt x="7365" y="4547"/>
                  </a:lnTo>
                  <a:lnTo>
                    <a:pt x="7381" y="4316"/>
                  </a:lnTo>
                  <a:lnTo>
                    <a:pt x="7207" y="4195"/>
                  </a:lnTo>
                  <a:lnTo>
                    <a:pt x="7139" y="4030"/>
                  </a:lnTo>
                  <a:lnTo>
                    <a:pt x="7200" y="3879"/>
                  </a:lnTo>
                  <a:lnTo>
                    <a:pt x="7505" y="4016"/>
                  </a:lnTo>
                  <a:lnTo>
                    <a:pt x="7584" y="3939"/>
                  </a:lnTo>
                  <a:lnTo>
                    <a:pt x="7822" y="3892"/>
                  </a:lnTo>
                  <a:lnTo>
                    <a:pt x="7824" y="3892"/>
                  </a:lnTo>
                  <a:lnTo>
                    <a:pt x="7822" y="3890"/>
                  </a:lnTo>
                  <a:lnTo>
                    <a:pt x="8583" y="3564"/>
                  </a:lnTo>
                  <a:lnTo>
                    <a:pt x="8661" y="3421"/>
                  </a:lnTo>
                  <a:lnTo>
                    <a:pt x="8614" y="3317"/>
                  </a:lnTo>
                  <a:lnTo>
                    <a:pt x="8725" y="3114"/>
                  </a:lnTo>
                  <a:lnTo>
                    <a:pt x="8435" y="2913"/>
                  </a:lnTo>
                  <a:lnTo>
                    <a:pt x="8350" y="2697"/>
                  </a:lnTo>
                  <a:lnTo>
                    <a:pt x="8378" y="2575"/>
                  </a:lnTo>
                  <a:lnTo>
                    <a:pt x="8157" y="2485"/>
                  </a:lnTo>
                  <a:lnTo>
                    <a:pt x="8045" y="2380"/>
                  </a:lnTo>
                  <a:lnTo>
                    <a:pt x="8026" y="2254"/>
                  </a:lnTo>
                  <a:lnTo>
                    <a:pt x="8031" y="2249"/>
                  </a:lnTo>
                  <a:lnTo>
                    <a:pt x="8357" y="1932"/>
                  </a:lnTo>
                  <a:lnTo>
                    <a:pt x="8395" y="1809"/>
                  </a:lnTo>
                  <a:lnTo>
                    <a:pt x="8262" y="1631"/>
                  </a:lnTo>
                  <a:lnTo>
                    <a:pt x="7955" y="1340"/>
                  </a:lnTo>
                  <a:lnTo>
                    <a:pt x="8047" y="1097"/>
                  </a:lnTo>
                  <a:lnTo>
                    <a:pt x="7901" y="883"/>
                  </a:lnTo>
                  <a:lnTo>
                    <a:pt x="7920" y="771"/>
                  </a:lnTo>
                  <a:lnTo>
                    <a:pt x="7787" y="745"/>
                  </a:lnTo>
                  <a:lnTo>
                    <a:pt x="7456" y="767"/>
                  </a:lnTo>
                  <a:lnTo>
                    <a:pt x="7258" y="932"/>
                  </a:lnTo>
                  <a:lnTo>
                    <a:pt x="7123" y="876"/>
                  </a:lnTo>
                  <a:lnTo>
                    <a:pt x="7013" y="1104"/>
                  </a:lnTo>
                  <a:lnTo>
                    <a:pt x="7106" y="1225"/>
                  </a:lnTo>
                  <a:lnTo>
                    <a:pt x="6833" y="1436"/>
                  </a:lnTo>
                  <a:lnTo>
                    <a:pt x="6556" y="1473"/>
                  </a:lnTo>
                  <a:lnTo>
                    <a:pt x="6556" y="1470"/>
                  </a:lnTo>
                  <a:lnTo>
                    <a:pt x="6577" y="1274"/>
                  </a:lnTo>
                  <a:lnTo>
                    <a:pt x="6803" y="1133"/>
                  </a:lnTo>
                  <a:lnTo>
                    <a:pt x="6847" y="860"/>
                  </a:lnTo>
                  <a:lnTo>
                    <a:pt x="6710" y="781"/>
                  </a:lnTo>
                  <a:lnTo>
                    <a:pt x="6524" y="1039"/>
                  </a:lnTo>
                  <a:lnTo>
                    <a:pt x="6310" y="1167"/>
                  </a:lnTo>
                  <a:lnTo>
                    <a:pt x="6156" y="1172"/>
                  </a:lnTo>
                  <a:lnTo>
                    <a:pt x="6141" y="1065"/>
                  </a:lnTo>
                  <a:lnTo>
                    <a:pt x="6009" y="1002"/>
                  </a:lnTo>
                  <a:lnTo>
                    <a:pt x="5851" y="1172"/>
                  </a:lnTo>
                  <a:lnTo>
                    <a:pt x="5736" y="1179"/>
                  </a:lnTo>
                  <a:lnTo>
                    <a:pt x="5734" y="1060"/>
                  </a:lnTo>
                  <a:lnTo>
                    <a:pt x="5618" y="1060"/>
                  </a:lnTo>
                  <a:lnTo>
                    <a:pt x="5450" y="755"/>
                  </a:lnTo>
                  <a:lnTo>
                    <a:pt x="5449" y="755"/>
                  </a:lnTo>
                  <a:lnTo>
                    <a:pt x="5259" y="627"/>
                  </a:lnTo>
                  <a:lnTo>
                    <a:pt x="5047" y="676"/>
                  </a:lnTo>
                  <a:lnTo>
                    <a:pt x="4818" y="619"/>
                  </a:lnTo>
                  <a:lnTo>
                    <a:pt x="4585" y="1440"/>
                  </a:lnTo>
                  <a:lnTo>
                    <a:pt x="4361" y="1139"/>
                  </a:lnTo>
                  <a:lnTo>
                    <a:pt x="4298" y="1230"/>
                  </a:lnTo>
                  <a:lnTo>
                    <a:pt x="4199" y="1168"/>
                  </a:lnTo>
                  <a:lnTo>
                    <a:pt x="4110" y="1233"/>
                  </a:lnTo>
                  <a:lnTo>
                    <a:pt x="4026" y="1165"/>
                  </a:lnTo>
                  <a:lnTo>
                    <a:pt x="3933" y="1239"/>
                  </a:lnTo>
                  <a:lnTo>
                    <a:pt x="3921" y="1356"/>
                  </a:lnTo>
                  <a:lnTo>
                    <a:pt x="3697" y="1508"/>
                  </a:lnTo>
                  <a:lnTo>
                    <a:pt x="3614" y="1424"/>
                  </a:lnTo>
                  <a:lnTo>
                    <a:pt x="3299" y="1484"/>
                  </a:lnTo>
                  <a:lnTo>
                    <a:pt x="3098" y="1356"/>
                  </a:lnTo>
                  <a:lnTo>
                    <a:pt x="3098" y="1237"/>
                  </a:lnTo>
                  <a:lnTo>
                    <a:pt x="3243" y="1055"/>
                  </a:lnTo>
                  <a:lnTo>
                    <a:pt x="3262" y="838"/>
                  </a:lnTo>
                  <a:lnTo>
                    <a:pt x="3197" y="745"/>
                  </a:lnTo>
                  <a:lnTo>
                    <a:pt x="2889" y="629"/>
                  </a:lnTo>
                  <a:lnTo>
                    <a:pt x="2625" y="98"/>
                  </a:lnTo>
                  <a:lnTo>
                    <a:pt x="2390" y="335"/>
                  </a:lnTo>
                  <a:lnTo>
                    <a:pt x="2220" y="190"/>
                  </a:lnTo>
                  <a:lnTo>
                    <a:pt x="2108" y="256"/>
                  </a:lnTo>
                  <a:lnTo>
                    <a:pt x="1855" y="251"/>
                  </a:lnTo>
                  <a:lnTo>
                    <a:pt x="1629" y="0"/>
                  </a:lnTo>
                  <a:lnTo>
                    <a:pt x="1470" y="0"/>
                  </a:lnTo>
                  <a:lnTo>
                    <a:pt x="1283" y="147"/>
                  </a:lnTo>
                  <a:lnTo>
                    <a:pt x="950" y="261"/>
                  </a:lnTo>
                  <a:close/>
                  <a:moveTo>
                    <a:pt x="5224" y="5767"/>
                  </a:moveTo>
                  <a:lnTo>
                    <a:pt x="5130" y="5907"/>
                  </a:lnTo>
                  <a:lnTo>
                    <a:pt x="4972" y="5955"/>
                  </a:lnTo>
                  <a:lnTo>
                    <a:pt x="4893" y="5869"/>
                  </a:lnTo>
                  <a:lnTo>
                    <a:pt x="4944" y="5748"/>
                  </a:lnTo>
                  <a:lnTo>
                    <a:pt x="5047" y="5661"/>
                  </a:lnTo>
                  <a:lnTo>
                    <a:pt x="5224" y="5767"/>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3" name="Freeform 10">
              <a:extLst>
                <a:ext uri="{FF2B5EF4-FFF2-40B4-BE49-F238E27FC236}">
                  <a16:creationId xmlns:a16="http://schemas.microsoft.com/office/drawing/2014/main" id="{F84E6EDD-4D26-4300-A986-E96A4CE51B7D}"/>
                </a:ext>
              </a:extLst>
            </p:cNvPr>
            <p:cNvSpPr>
              <a:spLocks noEditPoints="1"/>
            </p:cNvSpPr>
            <p:nvPr/>
          </p:nvSpPr>
          <p:spPr bwMode="auto">
            <a:xfrm>
              <a:off x="4594525" y="3707096"/>
              <a:ext cx="1594621" cy="2270989"/>
            </a:xfrm>
            <a:custGeom>
              <a:avLst/>
              <a:gdLst>
                <a:gd name="T0" fmla="*/ 6853 w 7699"/>
                <a:gd name="T1" fmla="*/ 1882 h 10556"/>
                <a:gd name="T2" fmla="*/ 5807 w 7699"/>
                <a:gd name="T3" fmla="*/ 1917 h 10556"/>
                <a:gd name="T4" fmla="*/ 5402 w 7699"/>
                <a:gd name="T5" fmla="*/ 1975 h 10556"/>
                <a:gd name="T6" fmla="*/ 5260 w 7699"/>
                <a:gd name="T7" fmla="*/ 1774 h 10556"/>
                <a:gd name="T8" fmla="*/ 4861 w 7699"/>
                <a:gd name="T9" fmla="*/ 1388 h 10556"/>
                <a:gd name="T10" fmla="*/ 4521 w 7699"/>
                <a:gd name="T11" fmla="*/ 523 h 10556"/>
                <a:gd name="T12" fmla="*/ 3973 w 7699"/>
                <a:gd name="T13" fmla="*/ 537 h 10556"/>
                <a:gd name="T14" fmla="*/ 3696 w 7699"/>
                <a:gd name="T15" fmla="*/ 252 h 10556"/>
                <a:gd name="T16" fmla="*/ 3207 w 7699"/>
                <a:gd name="T17" fmla="*/ 234 h 10556"/>
                <a:gd name="T18" fmla="*/ 2519 w 7699"/>
                <a:gd name="T19" fmla="*/ 184 h 10556"/>
                <a:gd name="T20" fmla="*/ 1979 w 7699"/>
                <a:gd name="T21" fmla="*/ 627 h 10556"/>
                <a:gd name="T22" fmla="*/ 2323 w 7699"/>
                <a:gd name="T23" fmla="*/ 1786 h 10556"/>
                <a:gd name="T24" fmla="*/ 1970 w 7699"/>
                <a:gd name="T25" fmla="*/ 1970 h 10556"/>
                <a:gd name="T26" fmla="*/ 1422 w 7699"/>
                <a:gd name="T27" fmla="*/ 2000 h 10556"/>
                <a:gd name="T28" fmla="*/ 1520 w 7699"/>
                <a:gd name="T29" fmla="*/ 2730 h 10556"/>
                <a:gd name="T30" fmla="*/ 1357 w 7699"/>
                <a:gd name="T31" fmla="*/ 3184 h 10556"/>
                <a:gd name="T32" fmla="*/ 1531 w 7699"/>
                <a:gd name="T33" fmla="*/ 3672 h 10556"/>
                <a:gd name="T34" fmla="*/ 2023 w 7699"/>
                <a:gd name="T35" fmla="*/ 4408 h 10556"/>
                <a:gd name="T36" fmla="*/ 1862 w 7699"/>
                <a:gd name="T37" fmla="*/ 4341 h 10556"/>
                <a:gd name="T38" fmla="*/ 1289 w 7699"/>
                <a:gd name="T39" fmla="*/ 4043 h 10556"/>
                <a:gd name="T40" fmla="*/ 1377 w 7699"/>
                <a:gd name="T41" fmla="*/ 5912 h 10556"/>
                <a:gd name="T42" fmla="*/ 1009 w 7699"/>
                <a:gd name="T43" fmla="*/ 6261 h 10556"/>
                <a:gd name="T44" fmla="*/ 429 w 7699"/>
                <a:gd name="T45" fmla="*/ 8693 h 10556"/>
                <a:gd name="T46" fmla="*/ 0 w 7699"/>
                <a:gd name="T47" fmla="*/ 9126 h 10556"/>
                <a:gd name="T48" fmla="*/ 336 w 7699"/>
                <a:gd name="T49" fmla="*/ 9273 h 10556"/>
                <a:gd name="T50" fmla="*/ 578 w 7699"/>
                <a:gd name="T51" fmla="*/ 9669 h 10556"/>
                <a:gd name="T52" fmla="*/ 678 w 7699"/>
                <a:gd name="T53" fmla="*/ 9908 h 10556"/>
                <a:gd name="T54" fmla="*/ 821 w 7699"/>
                <a:gd name="T55" fmla="*/ 9863 h 10556"/>
                <a:gd name="T56" fmla="*/ 1680 w 7699"/>
                <a:gd name="T57" fmla="*/ 10120 h 10556"/>
                <a:gd name="T58" fmla="*/ 2181 w 7699"/>
                <a:gd name="T59" fmla="*/ 10493 h 10556"/>
                <a:gd name="T60" fmla="*/ 2512 w 7699"/>
                <a:gd name="T61" fmla="*/ 10432 h 10556"/>
                <a:gd name="T62" fmla="*/ 2624 w 7699"/>
                <a:gd name="T63" fmla="*/ 9980 h 10556"/>
                <a:gd name="T64" fmla="*/ 3057 w 7699"/>
                <a:gd name="T65" fmla="*/ 9469 h 10556"/>
                <a:gd name="T66" fmla="*/ 3109 w 7699"/>
                <a:gd name="T67" fmla="*/ 9007 h 10556"/>
                <a:gd name="T68" fmla="*/ 2957 w 7699"/>
                <a:gd name="T69" fmla="*/ 8670 h 10556"/>
                <a:gd name="T70" fmla="*/ 2634 w 7699"/>
                <a:gd name="T71" fmla="*/ 8549 h 10556"/>
                <a:gd name="T72" fmla="*/ 3148 w 7699"/>
                <a:gd name="T73" fmla="*/ 7756 h 10556"/>
                <a:gd name="T74" fmla="*/ 3286 w 7699"/>
                <a:gd name="T75" fmla="*/ 7709 h 10556"/>
                <a:gd name="T76" fmla="*/ 3488 w 7699"/>
                <a:gd name="T77" fmla="*/ 7634 h 10556"/>
                <a:gd name="T78" fmla="*/ 4351 w 7699"/>
                <a:gd name="T79" fmla="*/ 7588 h 10556"/>
                <a:gd name="T80" fmla="*/ 4707 w 7699"/>
                <a:gd name="T81" fmla="*/ 7360 h 10556"/>
                <a:gd name="T82" fmla="*/ 4735 w 7699"/>
                <a:gd name="T83" fmla="*/ 6982 h 10556"/>
                <a:gd name="T84" fmla="*/ 4926 w 7699"/>
                <a:gd name="T85" fmla="*/ 6430 h 10556"/>
                <a:gd name="T86" fmla="*/ 5481 w 7699"/>
                <a:gd name="T87" fmla="*/ 5919 h 10556"/>
                <a:gd name="T88" fmla="*/ 5690 w 7699"/>
                <a:gd name="T89" fmla="*/ 5443 h 10556"/>
                <a:gd name="T90" fmla="*/ 6299 w 7699"/>
                <a:gd name="T91" fmla="*/ 5453 h 10556"/>
                <a:gd name="T92" fmla="*/ 6902 w 7699"/>
                <a:gd name="T93" fmla="*/ 5280 h 10556"/>
                <a:gd name="T94" fmla="*/ 6974 w 7699"/>
                <a:gd name="T95" fmla="*/ 4968 h 10556"/>
                <a:gd name="T96" fmla="*/ 7293 w 7699"/>
                <a:gd name="T97" fmla="*/ 4432 h 10556"/>
                <a:gd name="T98" fmla="*/ 7487 w 7699"/>
                <a:gd name="T99" fmla="*/ 3828 h 10556"/>
                <a:gd name="T100" fmla="*/ 7333 w 7699"/>
                <a:gd name="T101" fmla="*/ 3296 h 10556"/>
                <a:gd name="T102" fmla="*/ 7629 w 7699"/>
                <a:gd name="T103" fmla="*/ 2530 h 10556"/>
                <a:gd name="T104" fmla="*/ 7152 w 7699"/>
                <a:gd name="T105" fmla="*/ 1858 h 10556"/>
                <a:gd name="T106" fmla="*/ 2862 w 7699"/>
                <a:gd name="T107" fmla="*/ 9397 h 10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99" h="10556">
                  <a:moveTo>
                    <a:pt x="7152" y="1858"/>
                  </a:moveTo>
                  <a:lnTo>
                    <a:pt x="6960" y="1851"/>
                  </a:lnTo>
                  <a:lnTo>
                    <a:pt x="6853" y="1882"/>
                  </a:lnTo>
                  <a:lnTo>
                    <a:pt x="6333" y="1777"/>
                  </a:lnTo>
                  <a:lnTo>
                    <a:pt x="6257" y="1875"/>
                  </a:lnTo>
                  <a:lnTo>
                    <a:pt x="5807" y="1917"/>
                  </a:lnTo>
                  <a:lnTo>
                    <a:pt x="5695" y="2029"/>
                  </a:lnTo>
                  <a:lnTo>
                    <a:pt x="5630" y="1935"/>
                  </a:lnTo>
                  <a:lnTo>
                    <a:pt x="5402" y="1975"/>
                  </a:lnTo>
                  <a:lnTo>
                    <a:pt x="5299" y="1933"/>
                  </a:lnTo>
                  <a:lnTo>
                    <a:pt x="5358" y="1823"/>
                  </a:lnTo>
                  <a:lnTo>
                    <a:pt x="5260" y="1774"/>
                  </a:lnTo>
                  <a:lnTo>
                    <a:pt x="5159" y="1558"/>
                  </a:lnTo>
                  <a:lnTo>
                    <a:pt x="5043" y="1558"/>
                  </a:lnTo>
                  <a:lnTo>
                    <a:pt x="4861" y="1388"/>
                  </a:lnTo>
                  <a:lnTo>
                    <a:pt x="4892" y="1159"/>
                  </a:lnTo>
                  <a:lnTo>
                    <a:pt x="4530" y="646"/>
                  </a:lnTo>
                  <a:lnTo>
                    <a:pt x="4521" y="523"/>
                  </a:lnTo>
                  <a:lnTo>
                    <a:pt x="4309" y="406"/>
                  </a:lnTo>
                  <a:lnTo>
                    <a:pt x="4367" y="520"/>
                  </a:lnTo>
                  <a:lnTo>
                    <a:pt x="3973" y="537"/>
                  </a:lnTo>
                  <a:lnTo>
                    <a:pt x="3862" y="481"/>
                  </a:lnTo>
                  <a:lnTo>
                    <a:pt x="3812" y="243"/>
                  </a:lnTo>
                  <a:lnTo>
                    <a:pt x="3696" y="252"/>
                  </a:lnTo>
                  <a:lnTo>
                    <a:pt x="3684" y="128"/>
                  </a:lnTo>
                  <a:lnTo>
                    <a:pt x="3472" y="0"/>
                  </a:lnTo>
                  <a:lnTo>
                    <a:pt x="3207" y="234"/>
                  </a:lnTo>
                  <a:lnTo>
                    <a:pt x="3120" y="145"/>
                  </a:lnTo>
                  <a:lnTo>
                    <a:pt x="2739" y="152"/>
                  </a:lnTo>
                  <a:lnTo>
                    <a:pt x="2519" y="184"/>
                  </a:lnTo>
                  <a:lnTo>
                    <a:pt x="2373" y="371"/>
                  </a:lnTo>
                  <a:lnTo>
                    <a:pt x="1892" y="402"/>
                  </a:lnTo>
                  <a:lnTo>
                    <a:pt x="1979" y="627"/>
                  </a:lnTo>
                  <a:lnTo>
                    <a:pt x="2146" y="788"/>
                  </a:lnTo>
                  <a:lnTo>
                    <a:pt x="2333" y="1494"/>
                  </a:lnTo>
                  <a:lnTo>
                    <a:pt x="2323" y="1786"/>
                  </a:lnTo>
                  <a:lnTo>
                    <a:pt x="2421" y="1863"/>
                  </a:lnTo>
                  <a:lnTo>
                    <a:pt x="2063" y="2038"/>
                  </a:lnTo>
                  <a:lnTo>
                    <a:pt x="1970" y="1970"/>
                  </a:lnTo>
                  <a:lnTo>
                    <a:pt x="1715" y="1980"/>
                  </a:lnTo>
                  <a:lnTo>
                    <a:pt x="1769" y="1865"/>
                  </a:lnTo>
                  <a:lnTo>
                    <a:pt x="1422" y="2000"/>
                  </a:lnTo>
                  <a:lnTo>
                    <a:pt x="1243" y="2378"/>
                  </a:lnTo>
                  <a:lnTo>
                    <a:pt x="1357" y="2415"/>
                  </a:lnTo>
                  <a:lnTo>
                    <a:pt x="1520" y="2730"/>
                  </a:lnTo>
                  <a:lnTo>
                    <a:pt x="1412" y="2747"/>
                  </a:lnTo>
                  <a:lnTo>
                    <a:pt x="1475" y="2958"/>
                  </a:lnTo>
                  <a:lnTo>
                    <a:pt x="1357" y="3184"/>
                  </a:lnTo>
                  <a:lnTo>
                    <a:pt x="1172" y="3311"/>
                  </a:lnTo>
                  <a:lnTo>
                    <a:pt x="1221" y="3479"/>
                  </a:lnTo>
                  <a:lnTo>
                    <a:pt x="1531" y="3672"/>
                  </a:lnTo>
                  <a:lnTo>
                    <a:pt x="1939" y="4113"/>
                  </a:lnTo>
                  <a:lnTo>
                    <a:pt x="2023" y="4406"/>
                  </a:lnTo>
                  <a:lnTo>
                    <a:pt x="2023" y="4408"/>
                  </a:lnTo>
                  <a:lnTo>
                    <a:pt x="2044" y="4516"/>
                  </a:lnTo>
                  <a:lnTo>
                    <a:pt x="1960" y="4648"/>
                  </a:lnTo>
                  <a:lnTo>
                    <a:pt x="1862" y="4341"/>
                  </a:lnTo>
                  <a:lnTo>
                    <a:pt x="1441" y="3926"/>
                  </a:lnTo>
                  <a:lnTo>
                    <a:pt x="1405" y="3817"/>
                  </a:lnTo>
                  <a:lnTo>
                    <a:pt x="1289" y="4043"/>
                  </a:lnTo>
                  <a:lnTo>
                    <a:pt x="1045" y="6017"/>
                  </a:lnTo>
                  <a:lnTo>
                    <a:pt x="1201" y="5711"/>
                  </a:lnTo>
                  <a:lnTo>
                    <a:pt x="1377" y="5912"/>
                  </a:lnTo>
                  <a:lnTo>
                    <a:pt x="1385" y="6024"/>
                  </a:lnTo>
                  <a:lnTo>
                    <a:pt x="1135" y="5989"/>
                  </a:lnTo>
                  <a:lnTo>
                    <a:pt x="1009" y="6261"/>
                  </a:lnTo>
                  <a:lnTo>
                    <a:pt x="1010" y="6446"/>
                  </a:lnTo>
                  <a:lnTo>
                    <a:pt x="579" y="8415"/>
                  </a:lnTo>
                  <a:lnTo>
                    <a:pt x="429" y="8693"/>
                  </a:lnTo>
                  <a:lnTo>
                    <a:pt x="427" y="8695"/>
                  </a:lnTo>
                  <a:lnTo>
                    <a:pt x="247" y="8944"/>
                  </a:lnTo>
                  <a:lnTo>
                    <a:pt x="0" y="9126"/>
                  </a:lnTo>
                  <a:lnTo>
                    <a:pt x="227" y="9231"/>
                  </a:lnTo>
                  <a:lnTo>
                    <a:pt x="247" y="9355"/>
                  </a:lnTo>
                  <a:lnTo>
                    <a:pt x="336" y="9273"/>
                  </a:lnTo>
                  <a:lnTo>
                    <a:pt x="595" y="9324"/>
                  </a:lnTo>
                  <a:lnTo>
                    <a:pt x="653" y="9436"/>
                  </a:lnTo>
                  <a:lnTo>
                    <a:pt x="578" y="9669"/>
                  </a:lnTo>
                  <a:lnTo>
                    <a:pt x="474" y="9760"/>
                  </a:lnTo>
                  <a:lnTo>
                    <a:pt x="523" y="9872"/>
                  </a:lnTo>
                  <a:lnTo>
                    <a:pt x="678" y="9908"/>
                  </a:lnTo>
                  <a:lnTo>
                    <a:pt x="697" y="9767"/>
                  </a:lnTo>
                  <a:lnTo>
                    <a:pt x="812" y="9730"/>
                  </a:lnTo>
                  <a:lnTo>
                    <a:pt x="821" y="9863"/>
                  </a:lnTo>
                  <a:lnTo>
                    <a:pt x="1052" y="9987"/>
                  </a:lnTo>
                  <a:lnTo>
                    <a:pt x="1433" y="10134"/>
                  </a:lnTo>
                  <a:lnTo>
                    <a:pt x="1680" y="10120"/>
                  </a:lnTo>
                  <a:lnTo>
                    <a:pt x="1781" y="10306"/>
                  </a:lnTo>
                  <a:lnTo>
                    <a:pt x="2090" y="10556"/>
                  </a:lnTo>
                  <a:lnTo>
                    <a:pt x="2181" y="10493"/>
                  </a:lnTo>
                  <a:lnTo>
                    <a:pt x="2272" y="10549"/>
                  </a:lnTo>
                  <a:lnTo>
                    <a:pt x="2506" y="10429"/>
                  </a:lnTo>
                  <a:lnTo>
                    <a:pt x="2512" y="10432"/>
                  </a:lnTo>
                  <a:lnTo>
                    <a:pt x="2512" y="10429"/>
                  </a:lnTo>
                  <a:lnTo>
                    <a:pt x="2561" y="10091"/>
                  </a:lnTo>
                  <a:lnTo>
                    <a:pt x="2624" y="9980"/>
                  </a:lnTo>
                  <a:lnTo>
                    <a:pt x="2755" y="9949"/>
                  </a:lnTo>
                  <a:lnTo>
                    <a:pt x="2739" y="9833"/>
                  </a:lnTo>
                  <a:lnTo>
                    <a:pt x="3057" y="9469"/>
                  </a:lnTo>
                  <a:lnTo>
                    <a:pt x="3025" y="9348"/>
                  </a:lnTo>
                  <a:lnTo>
                    <a:pt x="3130" y="9292"/>
                  </a:lnTo>
                  <a:lnTo>
                    <a:pt x="3109" y="9007"/>
                  </a:lnTo>
                  <a:lnTo>
                    <a:pt x="2997" y="9007"/>
                  </a:lnTo>
                  <a:lnTo>
                    <a:pt x="3055" y="8898"/>
                  </a:lnTo>
                  <a:lnTo>
                    <a:pt x="2957" y="8670"/>
                  </a:lnTo>
                  <a:lnTo>
                    <a:pt x="2957" y="8669"/>
                  </a:lnTo>
                  <a:lnTo>
                    <a:pt x="2696" y="8656"/>
                  </a:lnTo>
                  <a:lnTo>
                    <a:pt x="2634" y="8549"/>
                  </a:lnTo>
                  <a:lnTo>
                    <a:pt x="2803" y="8113"/>
                  </a:lnTo>
                  <a:lnTo>
                    <a:pt x="2783" y="7863"/>
                  </a:lnTo>
                  <a:lnTo>
                    <a:pt x="3148" y="7756"/>
                  </a:lnTo>
                  <a:lnTo>
                    <a:pt x="3176" y="7873"/>
                  </a:lnTo>
                  <a:lnTo>
                    <a:pt x="3276" y="7823"/>
                  </a:lnTo>
                  <a:lnTo>
                    <a:pt x="3286" y="7709"/>
                  </a:lnTo>
                  <a:lnTo>
                    <a:pt x="3286" y="7707"/>
                  </a:lnTo>
                  <a:lnTo>
                    <a:pt x="3433" y="7732"/>
                  </a:lnTo>
                  <a:lnTo>
                    <a:pt x="3488" y="7634"/>
                  </a:lnTo>
                  <a:lnTo>
                    <a:pt x="3815" y="7662"/>
                  </a:lnTo>
                  <a:lnTo>
                    <a:pt x="4013" y="7549"/>
                  </a:lnTo>
                  <a:lnTo>
                    <a:pt x="4351" y="7588"/>
                  </a:lnTo>
                  <a:lnTo>
                    <a:pt x="4456" y="7535"/>
                  </a:lnTo>
                  <a:lnTo>
                    <a:pt x="4596" y="7350"/>
                  </a:lnTo>
                  <a:lnTo>
                    <a:pt x="4707" y="7360"/>
                  </a:lnTo>
                  <a:lnTo>
                    <a:pt x="4656" y="7252"/>
                  </a:lnTo>
                  <a:lnTo>
                    <a:pt x="4829" y="7036"/>
                  </a:lnTo>
                  <a:lnTo>
                    <a:pt x="4735" y="6982"/>
                  </a:lnTo>
                  <a:lnTo>
                    <a:pt x="4735" y="6866"/>
                  </a:lnTo>
                  <a:lnTo>
                    <a:pt x="5029" y="6789"/>
                  </a:lnTo>
                  <a:lnTo>
                    <a:pt x="4926" y="6430"/>
                  </a:lnTo>
                  <a:lnTo>
                    <a:pt x="5059" y="6306"/>
                  </a:lnTo>
                  <a:lnTo>
                    <a:pt x="5243" y="6054"/>
                  </a:lnTo>
                  <a:lnTo>
                    <a:pt x="5481" y="5919"/>
                  </a:lnTo>
                  <a:lnTo>
                    <a:pt x="5457" y="5779"/>
                  </a:lnTo>
                  <a:lnTo>
                    <a:pt x="5634" y="5653"/>
                  </a:lnTo>
                  <a:lnTo>
                    <a:pt x="5690" y="5443"/>
                  </a:lnTo>
                  <a:lnTo>
                    <a:pt x="5716" y="5245"/>
                  </a:lnTo>
                  <a:lnTo>
                    <a:pt x="6035" y="5217"/>
                  </a:lnTo>
                  <a:lnTo>
                    <a:pt x="6299" y="5453"/>
                  </a:lnTo>
                  <a:lnTo>
                    <a:pt x="6506" y="5350"/>
                  </a:lnTo>
                  <a:lnTo>
                    <a:pt x="6772" y="5355"/>
                  </a:lnTo>
                  <a:lnTo>
                    <a:pt x="6902" y="5280"/>
                  </a:lnTo>
                  <a:lnTo>
                    <a:pt x="6842" y="5148"/>
                  </a:lnTo>
                  <a:lnTo>
                    <a:pt x="6965" y="5105"/>
                  </a:lnTo>
                  <a:lnTo>
                    <a:pt x="6974" y="4968"/>
                  </a:lnTo>
                  <a:lnTo>
                    <a:pt x="7067" y="4893"/>
                  </a:lnTo>
                  <a:lnTo>
                    <a:pt x="6995" y="4805"/>
                  </a:lnTo>
                  <a:lnTo>
                    <a:pt x="7293" y="4432"/>
                  </a:lnTo>
                  <a:lnTo>
                    <a:pt x="7319" y="4296"/>
                  </a:lnTo>
                  <a:lnTo>
                    <a:pt x="7562" y="4374"/>
                  </a:lnTo>
                  <a:lnTo>
                    <a:pt x="7487" y="3828"/>
                  </a:lnTo>
                  <a:lnTo>
                    <a:pt x="7555" y="3730"/>
                  </a:lnTo>
                  <a:lnTo>
                    <a:pt x="7508" y="3513"/>
                  </a:lnTo>
                  <a:lnTo>
                    <a:pt x="7333" y="3296"/>
                  </a:lnTo>
                  <a:lnTo>
                    <a:pt x="7699" y="2958"/>
                  </a:lnTo>
                  <a:lnTo>
                    <a:pt x="7610" y="2691"/>
                  </a:lnTo>
                  <a:lnTo>
                    <a:pt x="7629" y="2530"/>
                  </a:lnTo>
                  <a:lnTo>
                    <a:pt x="7487" y="2203"/>
                  </a:lnTo>
                  <a:lnTo>
                    <a:pt x="7196" y="2010"/>
                  </a:lnTo>
                  <a:lnTo>
                    <a:pt x="7152" y="1858"/>
                  </a:lnTo>
                  <a:close/>
                  <a:moveTo>
                    <a:pt x="2946" y="9353"/>
                  </a:moveTo>
                  <a:lnTo>
                    <a:pt x="2950" y="9460"/>
                  </a:lnTo>
                  <a:lnTo>
                    <a:pt x="2862" y="9397"/>
                  </a:lnTo>
                  <a:lnTo>
                    <a:pt x="2946" y="9353"/>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4" name="Freeform 11">
              <a:extLst>
                <a:ext uri="{FF2B5EF4-FFF2-40B4-BE49-F238E27FC236}">
                  <a16:creationId xmlns:a16="http://schemas.microsoft.com/office/drawing/2014/main" id="{82D31FC3-C047-413D-B788-580F8DE281D0}"/>
                </a:ext>
              </a:extLst>
            </p:cNvPr>
            <p:cNvSpPr>
              <a:spLocks/>
            </p:cNvSpPr>
            <p:nvPr/>
          </p:nvSpPr>
          <p:spPr bwMode="auto">
            <a:xfrm>
              <a:off x="4697683" y="2203719"/>
              <a:ext cx="1221755" cy="973280"/>
            </a:xfrm>
            <a:custGeom>
              <a:avLst/>
              <a:gdLst>
                <a:gd name="T0" fmla="*/ 1263 w 5897"/>
                <a:gd name="T1" fmla="*/ 1620 h 4524"/>
                <a:gd name="T2" fmla="*/ 1107 w 5897"/>
                <a:gd name="T3" fmla="*/ 897 h 4524"/>
                <a:gd name="T4" fmla="*/ 811 w 5897"/>
                <a:gd name="T5" fmla="*/ 762 h 4524"/>
                <a:gd name="T6" fmla="*/ 455 w 5897"/>
                <a:gd name="T7" fmla="*/ 849 h 4524"/>
                <a:gd name="T8" fmla="*/ 0 w 5897"/>
                <a:gd name="T9" fmla="*/ 776 h 4524"/>
                <a:gd name="T10" fmla="*/ 150 w 5897"/>
                <a:gd name="T11" fmla="*/ 1042 h 4524"/>
                <a:gd name="T12" fmla="*/ 175 w 5897"/>
                <a:gd name="T13" fmla="*/ 1522 h 4524"/>
                <a:gd name="T14" fmla="*/ 457 w 5897"/>
                <a:gd name="T15" fmla="*/ 2278 h 4524"/>
                <a:gd name="T16" fmla="*/ 513 w 5897"/>
                <a:gd name="T17" fmla="*/ 2623 h 4524"/>
                <a:gd name="T18" fmla="*/ 588 w 5897"/>
                <a:gd name="T19" fmla="*/ 3217 h 4524"/>
                <a:gd name="T20" fmla="*/ 790 w 5897"/>
                <a:gd name="T21" fmla="*/ 3205 h 4524"/>
                <a:gd name="T22" fmla="*/ 473 w 5897"/>
                <a:gd name="T23" fmla="*/ 3352 h 4524"/>
                <a:gd name="T24" fmla="*/ 764 w 5897"/>
                <a:gd name="T25" fmla="*/ 3764 h 4524"/>
                <a:gd name="T26" fmla="*/ 1258 w 5897"/>
                <a:gd name="T27" fmla="*/ 3667 h 4524"/>
                <a:gd name="T28" fmla="*/ 1729 w 5897"/>
                <a:gd name="T29" fmla="*/ 3846 h 4524"/>
                <a:gd name="T30" fmla="*/ 1922 w 5897"/>
                <a:gd name="T31" fmla="*/ 3849 h 4524"/>
                <a:gd name="T32" fmla="*/ 2545 w 5897"/>
                <a:gd name="T33" fmla="*/ 3722 h 4524"/>
                <a:gd name="T34" fmla="*/ 2680 w 5897"/>
                <a:gd name="T35" fmla="*/ 3623 h 4524"/>
                <a:gd name="T36" fmla="*/ 2883 w 5897"/>
                <a:gd name="T37" fmla="*/ 3921 h 4524"/>
                <a:gd name="T38" fmla="*/ 3003 w 5897"/>
                <a:gd name="T39" fmla="*/ 4040 h 4524"/>
                <a:gd name="T40" fmla="*/ 3544 w 5897"/>
                <a:gd name="T41" fmla="*/ 3870 h 4524"/>
                <a:gd name="T42" fmla="*/ 3891 w 5897"/>
                <a:gd name="T43" fmla="*/ 4396 h 4524"/>
                <a:gd name="T44" fmla="*/ 4127 w 5897"/>
                <a:gd name="T45" fmla="*/ 4494 h 4524"/>
                <a:gd name="T46" fmla="*/ 4253 w 5897"/>
                <a:gd name="T47" fmla="*/ 4524 h 4524"/>
                <a:gd name="T48" fmla="*/ 4210 w 5897"/>
                <a:gd name="T49" fmla="*/ 4228 h 4524"/>
                <a:gd name="T50" fmla="*/ 4486 w 5897"/>
                <a:gd name="T51" fmla="*/ 3846 h 4524"/>
                <a:gd name="T52" fmla="*/ 4306 w 5897"/>
                <a:gd name="T53" fmla="*/ 3497 h 4524"/>
                <a:gd name="T54" fmla="*/ 4395 w 5897"/>
                <a:gd name="T55" fmla="*/ 3268 h 4524"/>
                <a:gd name="T56" fmla="*/ 4838 w 5897"/>
                <a:gd name="T57" fmla="*/ 3100 h 4524"/>
                <a:gd name="T58" fmla="*/ 5187 w 5897"/>
                <a:gd name="T59" fmla="*/ 3110 h 4524"/>
                <a:gd name="T60" fmla="*/ 5413 w 5897"/>
                <a:gd name="T61" fmla="*/ 2729 h 4524"/>
                <a:gd name="T62" fmla="*/ 5434 w 5897"/>
                <a:gd name="T63" fmla="*/ 2399 h 4524"/>
                <a:gd name="T64" fmla="*/ 5739 w 5897"/>
                <a:gd name="T65" fmla="*/ 2028 h 4524"/>
                <a:gd name="T66" fmla="*/ 5758 w 5897"/>
                <a:gd name="T67" fmla="*/ 1597 h 4524"/>
                <a:gd name="T68" fmla="*/ 5758 w 5897"/>
                <a:gd name="T69" fmla="*/ 937 h 4524"/>
                <a:gd name="T70" fmla="*/ 5744 w 5897"/>
                <a:gd name="T71" fmla="*/ 422 h 4524"/>
                <a:gd name="T72" fmla="*/ 5248 w 5897"/>
                <a:gd name="T73" fmla="*/ 0 h 4524"/>
                <a:gd name="T74" fmla="*/ 4816 w 5897"/>
                <a:gd name="T75" fmla="*/ 310 h 4524"/>
                <a:gd name="T76" fmla="*/ 3384 w 5897"/>
                <a:gd name="T77" fmla="*/ 827 h 4524"/>
                <a:gd name="T78" fmla="*/ 3223 w 5897"/>
                <a:gd name="T79" fmla="*/ 1412 h 4524"/>
                <a:gd name="T80" fmla="*/ 3579 w 5897"/>
                <a:gd name="T81" fmla="*/ 1492 h 4524"/>
                <a:gd name="T82" fmla="*/ 3243 w 5897"/>
                <a:gd name="T83" fmla="*/ 1580 h 4524"/>
                <a:gd name="T84" fmla="*/ 2671 w 5897"/>
                <a:gd name="T85" fmla="*/ 1853 h 4524"/>
                <a:gd name="T86" fmla="*/ 1848 w 5897"/>
                <a:gd name="T87" fmla="*/ 1659 h 4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97" h="4524">
                  <a:moveTo>
                    <a:pt x="1473" y="1527"/>
                  </a:moveTo>
                  <a:lnTo>
                    <a:pt x="1263" y="1620"/>
                  </a:lnTo>
                  <a:lnTo>
                    <a:pt x="1011" y="1205"/>
                  </a:lnTo>
                  <a:lnTo>
                    <a:pt x="1107" y="897"/>
                  </a:lnTo>
                  <a:lnTo>
                    <a:pt x="1067" y="788"/>
                  </a:lnTo>
                  <a:lnTo>
                    <a:pt x="811" y="762"/>
                  </a:lnTo>
                  <a:lnTo>
                    <a:pt x="713" y="832"/>
                  </a:lnTo>
                  <a:lnTo>
                    <a:pt x="455" y="849"/>
                  </a:lnTo>
                  <a:lnTo>
                    <a:pt x="9" y="667"/>
                  </a:lnTo>
                  <a:lnTo>
                    <a:pt x="0" y="776"/>
                  </a:lnTo>
                  <a:lnTo>
                    <a:pt x="129" y="849"/>
                  </a:lnTo>
                  <a:lnTo>
                    <a:pt x="150" y="1042"/>
                  </a:lnTo>
                  <a:lnTo>
                    <a:pt x="75" y="1121"/>
                  </a:lnTo>
                  <a:lnTo>
                    <a:pt x="175" y="1522"/>
                  </a:lnTo>
                  <a:lnTo>
                    <a:pt x="510" y="1881"/>
                  </a:lnTo>
                  <a:lnTo>
                    <a:pt x="457" y="2278"/>
                  </a:lnTo>
                  <a:lnTo>
                    <a:pt x="532" y="2387"/>
                  </a:lnTo>
                  <a:lnTo>
                    <a:pt x="513" y="2623"/>
                  </a:lnTo>
                  <a:lnTo>
                    <a:pt x="426" y="2848"/>
                  </a:lnTo>
                  <a:lnTo>
                    <a:pt x="588" y="3217"/>
                  </a:lnTo>
                  <a:lnTo>
                    <a:pt x="692" y="3268"/>
                  </a:lnTo>
                  <a:lnTo>
                    <a:pt x="790" y="3205"/>
                  </a:lnTo>
                  <a:lnTo>
                    <a:pt x="751" y="3322"/>
                  </a:lnTo>
                  <a:lnTo>
                    <a:pt x="473" y="3352"/>
                  </a:lnTo>
                  <a:lnTo>
                    <a:pt x="659" y="3727"/>
                  </a:lnTo>
                  <a:lnTo>
                    <a:pt x="764" y="3764"/>
                  </a:lnTo>
                  <a:lnTo>
                    <a:pt x="1044" y="3578"/>
                  </a:lnTo>
                  <a:lnTo>
                    <a:pt x="1258" y="3667"/>
                  </a:lnTo>
                  <a:lnTo>
                    <a:pt x="1598" y="3699"/>
                  </a:lnTo>
                  <a:lnTo>
                    <a:pt x="1729" y="3846"/>
                  </a:lnTo>
                  <a:lnTo>
                    <a:pt x="1824" y="3783"/>
                  </a:lnTo>
                  <a:lnTo>
                    <a:pt x="1922" y="3849"/>
                  </a:lnTo>
                  <a:lnTo>
                    <a:pt x="2188" y="3722"/>
                  </a:lnTo>
                  <a:lnTo>
                    <a:pt x="2545" y="3722"/>
                  </a:lnTo>
                  <a:lnTo>
                    <a:pt x="2572" y="3613"/>
                  </a:lnTo>
                  <a:lnTo>
                    <a:pt x="2680" y="3623"/>
                  </a:lnTo>
                  <a:lnTo>
                    <a:pt x="2757" y="3860"/>
                  </a:lnTo>
                  <a:lnTo>
                    <a:pt x="2883" y="3921"/>
                  </a:lnTo>
                  <a:lnTo>
                    <a:pt x="2883" y="4037"/>
                  </a:lnTo>
                  <a:lnTo>
                    <a:pt x="3003" y="4040"/>
                  </a:lnTo>
                  <a:lnTo>
                    <a:pt x="3435" y="3811"/>
                  </a:lnTo>
                  <a:lnTo>
                    <a:pt x="3544" y="3870"/>
                  </a:lnTo>
                  <a:lnTo>
                    <a:pt x="3605" y="4201"/>
                  </a:lnTo>
                  <a:lnTo>
                    <a:pt x="3891" y="4396"/>
                  </a:lnTo>
                  <a:lnTo>
                    <a:pt x="4003" y="4357"/>
                  </a:lnTo>
                  <a:lnTo>
                    <a:pt x="4127" y="4494"/>
                  </a:lnTo>
                  <a:lnTo>
                    <a:pt x="4252" y="4524"/>
                  </a:lnTo>
                  <a:lnTo>
                    <a:pt x="4253" y="4524"/>
                  </a:lnTo>
                  <a:lnTo>
                    <a:pt x="4252" y="4522"/>
                  </a:lnTo>
                  <a:lnTo>
                    <a:pt x="4210" y="4228"/>
                  </a:lnTo>
                  <a:lnTo>
                    <a:pt x="4506" y="4026"/>
                  </a:lnTo>
                  <a:lnTo>
                    <a:pt x="4486" y="3846"/>
                  </a:lnTo>
                  <a:lnTo>
                    <a:pt x="4492" y="3667"/>
                  </a:lnTo>
                  <a:lnTo>
                    <a:pt x="4306" y="3497"/>
                  </a:lnTo>
                  <a:lnTo>
                    <a:pt x="4301" y="3370"/>
                  </a:lnTo>
                  <a:lnTo>
                    <a:pt x="4395" y="3268"/>
                  </a:lnTo>
                  <a:lnTo>
                    <a:pt x="4630" y="3226"/>
                  </a:lnTo>
                  <a:lnTo>
                    <a:pt x="4838" y="3100"/>
                  </a:lnTo>
                  <a:lnTo>
                    <a:pt x="4951" y="3163"/>
                  </a:lnTo>
                  <a:lnTo>
                    <a:pt x="5187" y="3110"/>
                  </a:lnTo>
                  <a:lnTo>
                    <a:pt x="5177" y="3002"/>
                  </a:lnTo>
                  <a:lnTo>
                    <a:pt x="5413" y="2729"/>
                  </a:lnTo>
                  <a:lnTo>
                    <a:pt x="5343" y="2499"/>
                  </a:lnTo>
                  <a:lnTo>
                    <a:pt x="5434" y="2399"/>
                  </a:lnTo>
                  <a:lnTo>
                    <a:pt x="5585" y="2401"/>
                  </a:lnTo>
                  <a:lnTo>
                    <a:pt x="5739" y="2028"/>
                  </a:lnTo>
                  <a:lnTo>
                    <a:pt x="5897" y="1928"/>
                  </a:lnTo>
                  <a:lnTo>
                    <a:pt x="5758" y="1597"/>
                  </a:lnTo>
                  <a:lnTo>
                    <a:pt x="5813" y="1282"/>
                  </a:lnTo>
                  <a:lnTo>
                    <a:pt x="5758" y="937"/>
                  </a:lnTo>
                  <a:lnTo>
                    <a:pt x="5877" y="753"/>
                  </a:lnTo>
                  <a:lnTo>
                    <a:pt x="5744" y="422"/>
                  </a:lnTo>
                  <a:lnTo>
                    <a:pt x="5250" y="2"/>
                  </a:lnTo>
                  <a:lnTo>
                    <a:pt x="5248" y="0"/>
                  </a:lnTo>
                  <a:lnTo>
                    <a:pt x="5241" y="12"/>
                  </a:lnTo>
                  <a:lnTo>
                    <a:pt x="4816" y="310"/>
                  </a:lnTo>
                  <a:lnTo>
                    <a:pt x="3945" y="525"/>
                  </a:lnTo>
                  <a:lnTo>
                    <a:pt x="3384" y="827"/>
                  </a:lnTo>
                  <a:lnTo>
                    <a:pt x="3157" y="1324"/>
                  </a:lnTo>
                  <a:lnTo>
                    <a:pt x="3223" y="1412"/>
                  </a:lnTo>
                  <a:lnTo>
                    <a:pt x="3572" y="1490"/>
                  </a:lnTo>
                  <a:lnTo>
                    <a:pt x="3579" y="1492"/>
                  </a:lnTo>
                  <a:lnTo>
                    <a:pt x="3518" y="1517"/>
                  </a:lnTo>
                  <a:lnTo>
                    <a:pt x="3243" y="1580"/>
                  </a:lnTo>
                  <a:lnTo>
                    <a:pt x="3052" y="1746"/>
                  </a:lnTo>
                  <a:lnTo>
                    <a:pt x="2671" y="1853"/>
                  </a:lnTo>
                  <a:lnTo>
                    <a:pt x="2339" y="1713"/>
                  </a:lnTo>
                  <a:lnTo>
                    <a:pt x="1848" y="1659"/>
                  </a:lnTo>
                  <a:lnTo>
                    <a:pt x="1473" y="1527"/>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5" name="Freeform 12">
              <a:extLst>
                <a:ext uri="{FF2B5EF4-FFF2-40B4-BE49-F238E27FC236}">
                  <a16:creationId xmlns:a16="http://schemas.microsoft.com/office/drawing/2014/main" id="{D6F9DC07-ACD3-4D36-B6D9-D522E760E4E3}"/>
                </a:ext>
              </a:extLst>
            </p:cNvPr>
            <p:cNvSpPr>
              <a:spLocks/>
            </p:cNvSpPr>
            <p:nvPr/>
          </p:nvSpPr>
          <p:spPr bwMode="auto">
            <a:xfrm>
              <a:off x="3714977" y="2764796"/>
              <a:ext cx="1245785" cy="755561"/>
            </a:xfrm>
            <a:custGeom>
              <a:avLst/>
              <a:gdLst>
                <a:gd name="T0" fmla="*/ 3395 w 6014"/>
                <a:gd name="T1" fmla="*/ 956 h 3513"/>
                <a:gd name="T2" fmla="*/ 3197 w 6014"/>
                <a:gd name="T3" fmla="*/ 586 h 3513"/>
                <a:gd name="T4" fmla="*/ 2927 w 6014"/>
                <a:gd name="T5" fmla="*/ 142 h 3513"/>
                <a:gd name="T6" fmla="*/ 2796 w 6014"/>
                <a:gd name="T7" fmla="*/ 14 h 3513"/>
                <a:gd name="T8" fmla="*/ 2241 w 6014"/>
                <a:gd name="T9" fmla="*/ 143 h 3513"/>
                <a:gd name="T10" fmla="*/ 1994 w 6014"/>
                <a:gd name="T11" fmla="*/ 434 h 3513"/>
                <a:gd name="T12" fmla="*/ 1563 w 6014"/>
                <a:gd name="T13" fmla="*/ 360 h 3513"/>
                <a:gd name="T14" fmla="*/ 1388 w 6014"/>
                <a:gd name="T15" fmla="*/ 515 h 3513"/>
                <a:gd name="T16" fmla="*/ 757 w 6014"/>
                <a:gd name="T17" fmla="*/ 324 h 3513"/>
                <a:gd name="T18" fmla="*/ 130 w 6014"/>
                <a:gd name="T19" fmla="*/ 560 h 3513"/>
                <a:gd name="T20" fmla="*/ 68 w 6014"/>
                <a:gd name="T21" fmla="*/ 1100 h 3513"/>
                <a:gd name="T22" fmla="*/ 762 w 6014"/>
                <a:gd name="T23" fmla="*/ 958 h 3513"/>
                <a:gd name="T24" fmla="*/ 830 w 6014"/>
                <a:gd name="T25" fmla="*/ 1105 h 3513"/>
                <a:gd name="T26" fmla="*/ 804 w 6014"/>
                <a:gd name="T27" fmla="*/ 1292 h 3513"/>
                <a:gd name="T28" fmla="*/ 764 w 6014"/>
                <a:gd name="T29" fmla="*/ 1243 h 3513"/>
                <a:gd name="T30" fmla="*/ 322 w 6014"/>
                <a:gd name="T31" fmla="*/ 1145 h 3513"/>
                <a:gd name="T32" fmla="*/ 426 w 6014"/>
                <a:gd name="T33" fmla="*/ 1387 h 3513"/>
                <a:gd name="T34" fmla="*/ 783 w 6014"/>
                <a:gd name="T35" fmla="*/ 1644 h 3513"/>
                <a:gd name="T36" fmla="*/ 130 w 6014"/>
                <a:gd name="T37" fmla="*/ 1741 h 3513"/>
                <a:gd name="T38" fmla="*/ 590 w 6014"/>
                <a:gd name="T39" fmla="*/ 2222 h 3513"/>
                <a:gd name="T40" fmla="*/ 979 w 6014"/>
                <a:gd name="T41" fmla="*/ 2301 h 3513"/>
                <a:gd name="T42" fmla="*/ 950 w 6014"/>
                <a:gd name="T43" fmla="*/ 2170 h 3513"/>
                <a:gd name="T44" fmla="*/ 1060 w 6014"/>
                <a:gd name="T45" fmla="*/ 2154 h 3513"/>
                <a:gd name="T46" fmla="*/ 1097 w 6014"/>
                <a:gd name="T47" fmla="*/ 2362 h 3513"/>
                <a:gd name="T48" fmla="*/ 1575 w 6014"/>
                <a:gd name="T49" fmla="*/ 2506 h 3513"/>
                <a:gd name="T50" fmla="*/ 1589 w 6014"/>
                <a:gd name="T51" fmla="*/ 2506 h 3513"/>
                <a:gd name="T52" fmla="*/ 1780 w 6014"/>
                <a:gd name="T53" fmla="*/ 2606 h 3513"/>
                <a:gd name="T54" fmla="*/ 1964 w 6014"/>
                <a:gd name="T55" fmla="*/ 2728 h 3513"/>
                <a:gd name="T56" fmla="*/ 2171 w 6014"/>
                <a:gd name="T57" fmla="*/ 2735 h 3513"/>
                <a:gd name="T58" fmla="*/ 2291 w 6014"/>
                <a:gd name="T59" fmla="*/ 2648 h 3513"/>
                <a:gd name="T60" fmla="*/ 2411 w 6014"/>
                <a:gd name="T61" fmla="*/ 2896 h 3513"/>
                <a:gd name="T62" fmla="*/ 2430 w 6014"/>
                <a:gd name="T63" fmla="*/ 3008 h 3513"/>
                <a:gd name="T64" fmla="*/ 2568 w 6014"/>
                <a:gd name="T65" fmla="*/ 3355 h 3513"/>
                <a:gd name="T66" fmla="*/ 2752 w 6014"/>
                <a:gd name="T67" fmla="*/ 3119 h 3513"/>
                <a:gd name="T68" fmla="*/ 2922 w 6014"/>
                <a:gd name="T69" fmla="*/ 3152 h 3513"/>
                <a:gd name="T70" fmla="*/ 3209 w 6014"/>
                <a:gd name="T71" fmla="*/ 3170 h 3513"/>
                <a:gd name="T72" fmla="*/ 3071 w 6014"/>
                <a:gd name="T73" fmla="*/ 3383 h 3513"/>
                <a:gd name="T74" fmla="*/ 3549 w 6014"/>
                <a:gd name="T75" fmla="*/ 3411 h 3513"/>
                <a:gd name="T76" fmla="*/ 4233 w 6014"/>
                <a:gd name="T77" fmla="*/ 3098 h 3513"/>
                <a:gd name="T78" fmla="*/ 5017 w 6014"/>
                <a:gd name="T79" fmla="*/ 2837 h 3513"/>
                <a:gd name="T80" fmla="*/ 5657 w 6014"/>
                <a:gd name="T81" fmla="*/ 2739 h 3513"/>
                <a:gd name="T82" fmla="*/ 5941 w 6014"/>
                <a:gd name="T83" fmla="*/ 1628 h 3513"/>
                <a:gd name="T84" fmla="*/ 5790 w 6014"/>
                <a:gd name="T85" fmla="*/ 970 h 3513"/>
                <a:gd name="T86" fmla="*/ 5219 w 6014"/>
                <a:gd name="T87" fmla="*/ 744 h 3513"/>
                <a:gd name="T88" fmla="*/ 4648 w 6014"/>
                <a:gd name="T89" fmla="*/ 553 h 3513"/>
                <a:gd name="T90" fmla="*/ 4501 w 6014"/>
                <a:gd name="T91" fmla="*/ 851 h 3513"/>
                <a:gd name="T92" fmla="*/ 4318 w 6014"/>
                <a:gd name="T93" fmla="*/ 749 h 3513"/>
                <a:gd name="T94" fmla="*/ 4000 w 6014"/>
                <a:gd name="T95" fmla="*/ 697 h 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14" h="3513">
                  <a:moveTo>
                    <a:pt x="3957" y="593"/>
                  </a:moveTo>
                  <a:lnTo>
                    <a:pt x="3817" y="606"/>
                  </a:lnTo>
                  <a:lnTo>
                    <a:pt x="3395" y="956"/>
                  </a:lnTo>
                  <a:lnTo>
                    <a:pt x="3360" y="812"/>
                  </a:lnTo>
                  <a:lnTo>
                    <a:pt x="3201" y="709"/>
                  </a:lnTo>
                  <a:lnTo>
                    <a:pt x="3197" y="586"/>
                  </a:lnTo>
                  <a:lnTo>
                    <a:pt x="3018" y="278"/>
                  </a:lnTo>
                  <a:lnTo>
                    <a:pt x="2903" y="254"/>
                  </a:lnTo>
                  <a:lnTo>
                    <a:pt x="2927" y="142"/>
                  </a:lnTo>
                  <a:lnTo>
                    <a:pt x="2810" y="156"/>
                  </a:lnTo>
                  <a:lnTo>
                    <a:pt x="2743" y="273"/>
                  </a:lnTo>
                  <a:lnTo>
                    <a:pt x="2796" y="14"/>
                  </a:lnTo>
                  <a:lnTo>
                    <a:pt x="2610" y="140"/>
                  </a:lnTo>
                  <a:lnTo>
                    <a:pt x="2589" y="0"/>
                  </a:lnTo>
                  <a:lnTo>
                    <a:pt x="2241" y="143"/>
                  </a:lnTo>
                  <a:lnTo>
                    <a:pt x="2185" y="47"/>
                  </a:lnTo>
                  <a:lnTo>
                    <a:pt x="2006" y="191"/>
                  </a:lnTo>
                  <a:lnTo>
                    <a:pt x="1994" y="434"/>
                  </a:lnTo>
                  <a:lnTo>
                    <a:pt x="1866" y="453"/>
                  </a:lnTo>
                  <a:lnTo>
                    <a:pt x="1673" y="336"/>
                  </a:lnTo>
                  <a:lnTo>
                    <a:pt x="1563" y="360"/>
                  </a:lnTo>
                  <a:lnTo>
                    <a:pt x="1538" y="494"/>
                  </a:lnTo>
                  <a:lnTo>
                    <a:pt x="1451" y="387"/>
                  </a:lnTo>
                  <a:lnTo>
                    <a:pt x="1388" y="515"/>
                  </a:lnTo>
                  <a:lnTo>
                    <a:pt x="1382" y="259"/>
                  </a:lnTo>
                  <a:lnTo>
                    <a:pt x="816" y="427"/>
                  </a:lnTo>
                  <a:lnTo>
                    <a:pt x="757" y="324"/>
                  </a:lnTo>
                  <a:lnTo>
                    <a:pt x="356" y="541"/>
                  </a:lnTo>
                  <a:lnTo>
                    <a:pt x="457" y="593"/>
                  </a:lnTo>
                  <a:lnTo>
                    <a:pt x="130" y="560"/>
                  </a:lnTo>
                  <a:lnTo>
                    <a:pt x="54" y="655"/>
                  </a:lnTo>
                  <a:lnTo>
                    <a:pt x="0" y="1008"/>
                  </a:lnTo>
                  <a:lnTo>
                    <a:pt x="68" y="1100"/>
                  </a:lnTo>
                  <a:lnTo>
                    <a:pt x="177" y="1054"/>
                  </a:lnTo>
                  <a:lnTo>
                    <a:pt x="280" y="1101"/>
                  </a:lnTo>
                  <a:lnTo>
                    <a:pt x="762" y="958"/>
                  </a:lnTo>
                  <a:lnTo>
                    <a:pt x="617" y="1028"/>
                  </a:lnTo>
                  <a:lnTo>
                    <a:pt x="596" y="1161"/>
                  </a:lnTo>
                  <a:lnTo>
                    <a:pt x="830" y="1105"/>
                  </a:lnTo>
                  <a:lnTo>
                    <a:pt x="813" y="1217"/>
                  </a:lnTo>
                  <a:lnTo>
                    <a:pt x="927" y="1266"/>
                  </a:lnTo>
                  <a:lnTo>
                    <a:pt x="804" y="1292"/>
                  </a:lnTo>
                  <a:lnTo>
                    <a:pt x="1053" y="1397"/>
                  </a:lnTo>
                  <a:lnTo>
                    <a:pt x="818" y="1341"/>
                  </a:lnTo>
                  <a:lnTo>
                    <a:pt x="764" y="1243"/>
                  </a:lnTo>
                  <a:lnTo>
                    <a:pt x="617" y="1285"/>
                  </a:lnTo>
                  <a:lnTo>
                    <a:pt x="389" y="1238"/>
                  </a:lnTo>
                  <a:lnTo>
                    <a:pt x="322" y="1145"/>
                  </a:lnTo>
                  <a:lnTo>
                    <a:pt x="261" y="1289"/>
                  </a:lnTo>
                  <a:lnTo>
                    <a:pt x="357" y="1494"/>
                  </a:lnTo>
                  <a:lnTo>
                    <a:pt x="426" y="1387"/>
                  </a:lnTo>
                  <a:lnTo>
                    <a:pt x="536" y="1395"/>
                  </a:lnTo>
                  <a:lnTo>
                    <a:pt x="750" y="1518"/>
                  </a:lnTo>
                  <a:lnTo>
                    <a:pt x="783" y="1644"/>
                  </a:lnTo>
                  <a:lnTo>
                    <a:pt x="722" y="1744"/>
                  </a:lnTo>
                  <a:lnTo>
                    <a:pt x="625" y="1691"/>
                  </a:lnTo>
                  <a:lnTo>
                    <a:pt x="130" y="1741"/>
                  </a:lnTo>
                  <a:lnTo>
                    <a:pt x="68" y="1837"/>
                  </a:lnTo>
                  <a:lnTo>
                    <a:pt x="445" y="1979"/>
                  </a:lnTo>
                  <a:lnTo>
                    <a:pt x="590" y="2222"/>
                  </a:lnTo>
                  <a:lnTo>
                    <a:pt x="548" y="2439"/>
                  </a:lnTo>
                  <a:lnTo>
                    <a:pt x="836" y="2466"/>
                  </a:lnTo>
                  <a:lnTo>
                    <a:pt x="979" y="2301"/>
                  </a:lnTo>
                  <a:lnTo>
                    <a:pt x="981" y="2285"/>
                  </a:lnTo>
                  <a:lnTo>
                    <a:pt x="979" y="2282"/>
                  </a:lnTo>
                  <a:lnTo>
                    <a:pt x="950" y="2170"/>
                  </a:lnTo>
                  <a:lnTo>
                    <a:pt x="992" y="2164"/>
                  </a:lnTo>
                  <a:lnTo>
                    <a:pt x="1004" y="2042"/>
                  </a:lnTo>
                  <a:lnTo>
                    <a:pt x="1060" y="2154"/>
                  </a:lnTo>
                  <a:lnTo>
                    <a:pt x="992" y="2164"/>
                  </a:lnTo>
                  <a:lnTo>
                    <a:pt x="981" y="2285"/>
                  </a:lnTo>
                  <a:lnTo>
                    <a:pt x="1097" y="2362"/>
                  </a:lnTo>
                  <a:lnTo>
                    <a:pt x="1277" y="2297"/>
                  </a:lnTo>
                  <a:lnTo>
                    <a:pt x="1465" y="2530"/>
                  </a:lnTo>
                  <a:lnTo>
                    <a:pt x="1575" y="2506"/>
                  </a:lnTo>
                  <a:lnTo>
                    <a:pt x="1575" y="2394"/>
                  </a:lnTo>
                  <a:lnTo>
                    <a:pt x="1589" y="2504"/>
                  </a:lnTo>
                  <a:lnTo>
                    <a:pt x="1589" y="2506"/>
                  </a:lnTo>
                  <a:lnTo>
                    <a:pt x="1692" y="2469"/>
                  </a:lnTo>
                  <a:lnTo>
                    <a:pt x="1666" y="2579"/>
                  </a:lnTo>
                  <a:lnTo>
                    <a:pt x="1780" y="2606"/>
                  </a:lnTo>
                  <a:lnTo>
                    <a:pt x="1929" y="2544"/>
                  </a:lnTo>
                  <a:lnTo>
                    <a:pt x="1938" y="2425"/>
                  </a:lnTo>
                  <a:lnTo>
                    <a:pt x="1964" y="2728"/>
                  </a:lnTo>
                  <a:lnTo>
                    <a:pt x="2064" y="2790"/>
                  </a:lnTo>
                  <a:lnTo>
                    <a:pt x="2171" y="2737"/>
                  </a:lnTo>
                  <a:lnTo>
                    <a:pt x="2171" y="2735"/>
                  </a:lnTo>
                  <a:lnTo>
                    <a:pt x="2153" y="2506"/>
                  </a:lnTo>
                  <a:lnTo>
                    <a:pt x="2176" y="2625"/>
                  </a:lnTo>
                  <a:lnTo>
                    <a:pt x="2291" y="2648"/>
                  </a:lnTo>
                  <a:lnTo>
                    <a:pt x="2207" y="2732"/>
                  </a:lnTo>
                  <a:lnTo>
                    <a:pt x="2265" y="2835"/>
                  </a:lnTo>
                  <a:lnTo>
                    <a:pt x="2411" y="2896"/>
                  </a:lnTo>
                  <a:lnTo>
                    <a:pt x="2516" y="2849"/>
                  </a:lnTo>
                  <a:lnTo>
                    <a:pt x="2419" y="2900"/>
                  </a:lnTo>
                  <a:lnTo>
                    <a:pt x="2430" y="3008"/>
                  </a:lnTo>
                  <a:lnTo>
                    <a:pt x="2514" y="3119"/>
                  </a:lnTo>
                  <a:lnTo>
                    <a:pt x="2482" y="3264"/>
                  </a:lnTo>
                  <a:lnTo>
                    <a:pt x="2568" y="3355"/>
                  </a:lnTo>
                  <a:lnTo>
                    <a:pt x="2521" y="3243"/>
                  </a:lnTo>
                  <a:lnTo>
                    <a:pt x="2630" y="3149"/>
                  </a:lnTo>
                  <a:lnTo>
                    <a:pt x="2752" y="3119"/>
                  </a:lnTo>
                  <a:lnTo>
                    <a:pt x="2849" y="3191"/>
                  </a:lnTo>
                  <a:lnTo>
                    <a:pt x="2800" y="2959"/>
                  </a:lnTo>
                  <a:lnTo>
                    <a:pt x="2922" y="3152"/>
                  </a:lnTo>
                  <a:lnTo>
                    <a:pt x="2980" y="3050"/>
                  </a:lnTo>
                  <a:lnTo>
                    <a:pt x="3125" y="3075"/>
                  </a:lnTo>
                  <a:lnTo>
                    <a:pt x="3209" y="3170"/>
                  </a:lnTo>
                  <a:lnTo>
                    <a:pt x="3131" y="3266"/>
                  </a:lnTo>
                  <a:lnTo>
                    <a:pt x="2884" y="3234"/>
                  </a:lnTo>
                  <a:lnTo>
                    <a:pt x="3071" y="3383"/>
                  </a:lnTo>
                  <a:lnTo>
                    <a:pt x="3560" y="3345"/>
                  </a:lnTo>
                  <a:lnTo>
                    <a:pt x="3667" y="3404"/>
                  </a:lnTo>
                  <a:lnTo>
                    <a:pt x="3549" y="3411"/>
                  </a:lnTo>
                  <a:lnTo>
                    <a:pt x="3611" y="3513"/>
                  </a:lnTo>
                  <a:lnTo>
                    <a:pt x="4217" y="3334"/>
                  </a:lnTo>
                  <a:lnTo>
                    <a:pt x="4233" y="3098"/>
                  </a:lnTo>
                  <a:lnTo>
                    <a:pt x="4438" y="2965"/>
                  </a:lnTo>
                  <a:lnTo>
                    <a:pt x="4954" y="2949"/>
                  </a:lnTo>
                  <a:lnTo>
                    <a:pt x="5017" y="2837"/>
                  </a:lnTo>
                  <a:lnTo>
                    <a:pt x="5371" y="2683"/>
                  </a:lnTo>
                  <a:lnTo>
                    <a:pt x="5639" y="2823"/>
                  </a:lnTo>
                  <a:lnTo>
                    <a:pt x="5657" y="2739"/>
                  </a:lnTo>
                  <a:lnTo>
                    <a:pt x="5799" y="2399"/>
                  </a:lnTo>
                  <a:lnTo>
                    <a:pt x="6014" y="2311"/>
                  </a:lnTo>
                  <a:lnTo>
                    <a:pt x="5941" y="1628"/>
                  </a:lnTo>
                  <a:lnTo>
                    <a:pt x="6000" y="1536"/>
                  </a:lnTo>
                  <a:lnTo>
                    <a:pt x="6004" y="1059"/>
                  </a:lnTo>
                  <a:lnTo>
                    <a:pt x="5790" y="970"/>
                  </a:lnTo>
                  <a:lnTo>
                    <a:pt x="5510" y="1156"/>
                  </a:lnTo>
                  <a:lnTo>
                    <a:pt x="5405" y="1119"/>
                  </a:lnTo>
                  <a:lnTo>
                    <a:pt x="5219" y="744"/>
                  </a:lnTo>
                  <a:lnTo>
                    <a:pt x="4765" y="746"/>
                  </a:lnTo>
                  <a:lnTo>
                    <a:pt x="4777" y="523"/>
                  </a:lnTo>
                  <a:lnTo>
                    <a:pt x="4648" y="553"/>
                  </a:lnTo>
                  <a:lnTo>
                    <a:pt x="4492" y="704"/>
                  </a:lnTo>
                  <a:lnTo>
                    <a:pt x="4592" y="924"/>
                  </a:lnTo>
                  <a:lnTo>
                    <a:pt x="4501" y="851"/>
                  </a:lnTo>
                  <a:lnTo>
                    <a:pt x="4432" y="674"/>
                  </a:lnTo>
                  <a:lnTo>
                    <a:pt x="4320" y="674"/>
                  </a:lnTo>
                  <a:lnTo>
                    <a:pt x="4318" y="749"/>
                  </a:lnTo>
                  <a:lnTo>
                    <a:pt x="4159" y="763"/>
                  </a:lnTo>
                  <a:lnTo>
                    <a:pt x="4120" y="641"/>
                  </a:lnTo>
                  <a:lnTo>
                    <a:pt x="4000" y="697"/>
                  </a:lnTo>
                  <a:lnTo>
                    <a:pt x="3957" y="593"/>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6" name="Freeform 13">
              <a:extLst>
                <a:ext uri="{FF2B5EF4-FFF2-40B4-BE49-F238E27FC236}">
                  <a16:creationId xmlns:a16="http://schemas.microsoft.com/office/drawing/2014/main" id="{2721AFD5-8BCE-4F80-B7BE-57FDD0DE088C}"/>
                </a:ext>
              </a:extLst>
            </p:cNvPr>
            <p:cNvSpPr>
              <a:spLocks/>
            </p:cNvSpPr>
            <p:nvPr/>
          </p:nvSpPr>
          <p:spPr bwMode="auto">
            <a:xfrm>
              <a:off x="4426736" y="2980794"/>
              <a:ext cx="1168724" cy="1176370"/>
            </a:xfrm>
            <a:custGeom>
              <a:avLst/>
              <a:gdLst>
                <a:gd name="T0" fmla="*/ 1517 w 5643"/>
                <a:gd name="T1" fmla="*/ 1944 h 5467"/>
                <a:gd name="T2" fmla="*/ 796 w 5643"/>
                <a:gd name="T3" fmla="*/ 2093 h 5467"/>
                <a:gd name="T4" fmla="*/ 174 w 5643"/>
                <a:gd name="T5" fmla="*/ 2508 h 5467"/>
                <a:gd name="T6" fmla="*/ 93 w 5643"/>
                <a:gd name="T7" fmla="*/ 2921 h 5467"/>
                <a:gd name="T8" fmla="*/ 412 w 5643"/>
                <a:gd name="T9" fmla="*/ 3038 h 5467"/>
                <a:gd name="T10" fmla="*/ 890 w 5643"/>
                <a:gd name="T11" fmla="*/ 2872 h 5467"/>
                <a:gd name="T12" fmla="*/ 598 w 5643"/>
                <a:gd name="T13" fmla="*/ 3235 h 5467"/>
                <a:gd name="T14" fmla="*/ 713 w 5643"/>
                <a:gd name="T15" fmla="*/ 3368 h 5467"/>
                <a:gd name="T16" fmla="*/ 594 w 5643"/>
                <a:gd name="T17" fmla="*/ 3891 h 5467"/>
                <a:gd name="T18" fmla="*/ 1022 w 5643"/>
                <a:gd name="T19" fmla="*/ 4546 h 5467"/>
                <a:gd name="T20" fmla="*/ 1423 w 5643"/>
                <a:gd name="T21" fmla="*/ 5087 h 5467"/>
                <a:gd name="T22" fmla="*/ 1673 w 5643"/>
                <a:gd name="T23" fmla="*/ 5270 h 5467"/>
                <a:gd name="T24" fmla="*/ 2092 w 5643"/>
                <a:gd name="T25" fmla="*/ 5467 h 5467"/>
                <a:gd name="T26" fmla="*/ 2232 w 5643"/>
                <a:gd name="T27" fmla="*/ 5375 h 5467"/>
                <a:gd name="T28" fmla="*/ 2525 w 5643"/>
                <a:gd name="T29" fmla="*/ 5355 h 5467"/>
                <a:gd name="T30" fmla="*/ 2873 w 5643"/>
                <a:gd name="T31" fmla="*/ 5413 h 5467"/>
                <a:gd name="T32" fmla="*/ 3133 w 5643"/>
                <a:gd name="T33" fmla="*/ 5161 h 5467"/>
                <a:gd name="T34" fmla="*/ 2956 w 5643"/>
                <a:gd name="T35" fmla="*/ 4163 h 5467"/>
                <a:gd name="T36" fmla="*/ 2702 w 5643"/>
                <a:gd name="T37" fmla="*/ 3777 h 5467"/>
                <a:gd name="T38" fmla="*/ 3329 w 5643"/>
                <a:gd name="T39" fmla="*/ 3559 h 5467"/>
                <a:gd name="T40" fmla="*/ 3930 w 5643"/>
                <a:gd name="T41" fmla="*/ 3520 h 5467"/>
                <a:gd name="T42" fmla="*/ 4282 w 5643"/>
                <a:gd name="T43" fmla="*/ 3375 h 5467"/>
                <a:gd name="T44" fmla="*/ 4506 w 5643"/>
                <a:gd name="T45" fmla="*/ 2770 h 5467"/>
                <a:gd name="T46" fmla="*/ 4602 w 5643"/>
                <a:gd name="T47" fmla="*/ 2312 h 5467"/>
                <a:gd name="T48" fmla="*/ 4823 w 5643"/>
                <a:gd name="T49" fmla="*/ 2282 h 5467"/>
                <a:gd name="T50" fmla="*/ 5235 w 5643"/>
                <a:gd name="T51" fmla="*/ 2117 h 5467"/>
                <a:gd name="T52" fmla="*/ 5385 w 5643"/>
                <a:gd name="T53" fmla="*/ 1939 h 5467"/>
                <a:gd name="T54" fmla="*/ 5617 w 5643"/>
                <a:gd name="T55" fmla="*/ 1303 h 5467"/>
                <a:gd name="T56" fmla="*/ 5627 w 5643"/>
                <a:gd name="T57" fmla="*/ 1133 h 5467"/>
                <a:gd name="T58" fmla="*/ 5643 w 5643"/>
                <a:gd name="T59" fmla="*/ 1059 h 5467"/>
                <a:gd name="T60" fmla="*/ 5561 w 5643"/>
                <a:gd name="T61" fmla="*/ 911 h 5467"/>
                <a:gd name="T62" fmla="*/ 5312 w 5643"/>
                <a:gd name="T63" fmla="*/ 744 h 5467"/>
                <a:gd name="T64" fmla="*/ 4914 w 5643"/>
                <a:gd name="T65" fmla="*/ 588 h 5467"/>
                <a:gd name="T66" fmla="*/ 4744 w 5643"/>
                <a:gd name="T67" fmla="*/ 198 h 5467"/>
                <a:gd name="T68" fmla="*/ 4192 w 5643"/>
                <a:gd name="T69" fmla="*/ 424 h 5467"/>
                <a:gd name="T70" fmla="*/ 4066 w 5643"/>
                <a:gd name="T71" fmla="*/ 247 h 5467"/>
                <a:gd name="T72" fmla="*/ 3881 w 5643"/>
                <a:gd name="T73" fmla="*/ 0 h 5467"/>
                <a:gd name="T74" fmla="*/ 3497 w 5643"/>
                <a:gd name="T75" fmla="*/ 109 h 5467"/>
                <a:gd name="T76" fmla="*/ 3133 w 5643"/>
                <a:gd name="T77" fmla="*/ 170 h 5467"/>
                <a:gd name="T78" fmla="*/ 2907 w 5643"/>
                <a:gd name="T79" fmla="*/ 86 h 5467"/>
                <a:gd name="T80" fmla="*/ 2563 w 5643"/>
                <a:gd name="T81" fmla="*/ 531 h 5467"/>
                <a:gd name="T82" fmla="*/ 2577 w 5643"/>
                <a:gd name="T83" fmla="*/ 1306 h 5467"/>
                <a:gd name="T84" fmla="*/ 2220 w 5643"/>
                <a:gd name="T85" fmla="*/ 1734 h 5467"/>
                <a:gd name="T86" fmla="*/ 1934 w 5643"/>
                <a:gd name="T87" fmla="*/ 1678 h 5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43" h="5467">
                  <a:moveTo>
                    <a:pt x="1580" y="1832"/>
                  </a:moveTo>
                  <a:lnTo>
                    <a:pt x="1517" y="1944"/>
                  </a:lnTo>
                  <a:lnTo>
                    <a:pt x="1001" y="1960"/>
                  </a:lnTo>
                  <a:lnTo>
                    <a:pt x="796" y="2093"/>
                  </a:lnTo>
                  <a:lnTo>
                    <a:pt x="780" y="2329"/>
                  </a:lnTo>
                  <a:lnTo>
                    <a:pt x="174" y="2508"/>
                  </a:lnTo>
                  <a:lnTo>
                    <a:pt x="0" y="2678"/>
                  </a:lnTo>
                  <a:lnTo>
                    <a:pt x="93" y="2921"/>
                  </a:lnTo>
                  <a:lnTo>
                    <a:pt x="331" y="2961"/>
                  </a:lnTo>
                  <a:lnTo>
                    <a:pt x="412" y="3038"/>
                  </a:lnTo>
                  <a:lnTo>
                    <a:pt x="606" y="2897"/>
                  </a:lnTo>
                  <a:lnTo>
                    <a:pt x="890" y="2872"/>
                  </a:lnTo>
                  <a:lnTo>
                    <a:pt x="624" y="2974"/>
                  </a:lnTo>
                  <a:lnTo>
                    <a:pt x="598" y="3235"/>
                  </a:lnTo>
                  <a:lnTo>
                    <a:pt x="480" y="3285"/>
                  </a:lnTo>
                  <a:lnTo>
                    <a:pt x="713" y="3368"/>
                  </a:lnTo>
                  <a:lnTo>
                    <a:pt x="902" y="3566"/>
                  </a:lnTo>
                  <a:lnTo>
                    <a:pt x="594" y="3891"/>
                  </a:lnTo>
                  <a:lnTo>
                    <a:pt x="612" y="4066"/>
                  </a:lnTo>
                  <a:lnTo>
                    <a:pt x="1022" y="4546"/>
                  </a:lnTo>
                  <a:lnTo>
                    <a:pt x="1104" y="4823"/>
                  </a:lnTo>
                  <a:lnTo>
                    <a:pt x="1423" y="5087"/>
                  </a:lnTo>
                  <a:lnTo>
                    <a:pt x="1612" y="5131"/>
                  </a:lnTo>
                  <a:lnTo>
                    <a:pt x="1673" y="5270"/>
                  </a:lnTo>
                  <a:lnTo>
                    <a:pt x="1908" y="5315"/>
                  </a:lnTo>
                  <a:lnTo>
                    <a:pt x="2092" y="5467"/>
                  </a:lnTo>
                  <a:lnTo>
                    <a:pt x="2120" y="5357"/>
                  </a:lnTo>
                  <a:lnTo>
                    <a:pt x="2232" y="5375"/>
                  </a:lnTo>
                  <a:lnTo>
                    <a:pt x="2579" y="5240"/>
                  </a:lnTo>
                  <a:lnTo>
                    <a:pt x="2525" y="5355"/>
                  </a:lnTo>
                  <a:lnTo>
                    <a:pt x="2780" y="5345"/>
                  </a:lnTo>
                  <a:lnTo>
                    <a:pt x="2873" y="5413"/>
                  </a:lnTo>
                  <a:lnTo>
                    <a:pt x="3231" y="5238"/>
                  </a:lnTo>
                  <a:lnTo>
                    <a:pt x="3133" y="5161"/>
                  </a:lnTo>
                  <a:lnTo>
                    <a:pt x="3143" y="4869"/>
                  </a:lnTo>
                  <a:lnTo>
                    <a:pt x="2956" y="4163"/>
                  </a:lnTo>
                  <a:lnTo>
                    <a:pt x="2789" y="4002"/>
                  </a:lnTo>
                  <a:lnTo>
                    <a:pt x="2702" y="3777"/>
                  </a:lnTo>
                  <a:lnTo>
                    <a:pt x="3183" y="3746"/>
                  </a:lnTo>
                  <a:lnTo>
                    <a:pt x="3329" y="3559"/>
                  </a:lnTo>
                  <a:lnTo>
                    <a:pt x="3549" y="3527"/>
                  </a:lnTo>
                  <a:lnTo>
                    <a:pt x="3930" y="3520"/>
                  </a:lnTo>
                  <a:lnTo>
                    <a:pt x="4017" y="3609"/>
                  </a:lnTo>
                  <a:lnTo>
                    <a:pt x="4282" y="3375"/>
                  </a:lnTo>
                  <a:lnTo>
                    <a:pt x="4280" y="3373"/>
                  </a:lnTo>
                  <a:lnTo>
                    <a:pt x="4506" y="2770"/>
                  </a:lnTo>
                  <a:lnTo>
                    <a:pt x="4573" y="2406"/>
                  </a:lnTo>
                  <a:lnTo>
                    <a:pt x="4602" y="2312"/>
                  </a:lnTo>
                  <a:lnTo>
                    <a:pt x="4842" y="2411"/>
                  </a:lnTo>
                  <a:lnTo>
                    <a:pt x="4823" y="2282"/>
                  </a:lnTo>
                  <a:lnTo>
                    <a:pt x="4933" y="2294"/>
                  </a:lnTo>
                  <a:lnTo>
                    <a:pt x="5235" y="2117"/>
                  </a:lnTo>
                  <a:lnTo>
                    <a:pt x="5259" y="1979"/>
                  </a:lnTo>
                  <a:lnTo>
                    <a:pt x="5385" y="1939"/>
                  </a:lnTo>
                  <a:lnTo>
                    <a:pt x="5631" y="1520"/>
                  </a:lnTo>
                  <a:lnTo>
                    <a:pt x="5617" y="1303"/>
                  </a:lnTo>
                  <a:lnTo>
                    <a:pt x="5548" y="1214"/>
                  </a:lnTo>
                  <a:lnTo>
                    <a:pt x="5627" y="1133"/>
                  </a:lnTo>
                  <a:lnTo>
                    <a:pt x="5627" y="1131"/>
                  </a:lnTo>
                  <a:lnTo>
                    <a:pt x="5643" y="1059"/>
                  </a:lnTo>
                  <a:lnTo>
                    <a:pt x="5562" y="911"/>
                  </a:lnTo>
                  <a:lnTo>
                    <a:pt x="5561" y="911"/>
                  </a:lnTo>
                  <a:lnTo>
                    <a:pt x="5436" y="881"/>
                  </a:lnTo>
                  <a:lnTo>
                    <a:pt x="5312" y="744"/>
                  </a:lnTo>
                  <a:lnTo>
                    <a:pt x="5200" y="783"/>
                  </a:lnTo>
                  <a:lnTo>
                    <a:pt x="4914" y="588"/>
                  </a:lnTo>
                  <a:lnTo>
                    <a:pt x="4853" y="257"/>
                  </a:lnTo>
                  <a:lnTo>
                    <a:pt x="4744" y="198"/>
                  </a:lnTo>
                  <a:lnTo>
                    <a:pt x="4312" y="427"/>
                  </a:lnTo>
                  <a:lnTo>
                    <a:pt x="4192" y="424"/>
                  </a:lnTo>
                  <a:lnTo>
                    <a:pt x="4192" y="308"/>
                  </a:lnTo>
                  <a:lnTo>
                    <a:pt x="4066" y="247"/>
                  </a:lnTo>
                  <a:lnTo>
                    <a:pt x="3989" y="10"/>
                  </a:lnTo>
                  <a:lnTo>
                    <a:pt x="3881" y="0"/>
                  </a:lnTo>
                  <a:lnTo>
                    <a:pt x="3854" y="109"/>
                  </a:lnTo>
                  <a:lnTo>
                    <a:pt x="3497" y="109"/>
                  </a:lnTo>
                  <a:lnTo>
                    <a:pt x="3231" y="236"/>
                  </a:lnTo>
                  <a:lnTo>
                    <a:pt x="3133" y="170"/>
                  </a:lnTo>
                  <a:lnTo>
                    <a:pt x="3038" y="233"/>
                  </a:lnTo>
                  <a:lnTo>
                    <a:pt x="2907" y="86"/>
                  </a:lnTo>
                  <a:lnTo>
                    <a:pt x="2567" y="54"/>
                  </a:lnTo>
                  <a:lnTo>
                    <a:pt x="2563" y="531"/>
                  </a:lnTo>
                  <a:lnTo>
                    <a:pt x="2504" y="623"/>
                  </a:lnTo>
                  <a:lnTo>
                    <a:pt x="2577" y="1306"/>
                  </a:lnTo>
                  <a:lnTo>
                    <a:pt x="2362" y="1394"/>
                  </a:lnTo>
                  <a:lnTo>
                    <a:pt x="2220" y="1734"/>
                  </a:lnTo>
                  <a:lnTo>
                    <a:pt x="2202" y="1818"/>
                  </a:lnTo>
                  <a:lnTo>
                    <a:pt x="1934" y="1678"/>
                  </a:lnTo>
                  <a:lnTo>
                    <a:pt x="1580" y="1832"/>
                  </a:lnTo>
                  <a:close/>
                </a:path>
              </a:pathLst>
            </a:custGeom>
            <a:grpFill/>
            <a:ln>
              <a:no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7" name="Freeform 14">
              <a:extLst>
                <a:ext uri="{FF2B5EF4-FFF2-40B4-BE49-F238E27FC236}">
                  <a16:creationId xmlns:a16="http://schemas.microsoft.com/office/drawing/2014/main" id="{69C14C7F-7791-4E87-8A21-DAED9BFEB8ED}"/>
                </a:ext>
              </a:extLst>
            </p:cNvPr>
            <p:cNvSpPr>
              <a:spLocks/>
            </p:cNvSpPr>
            <p:nvPr/>
          </p:nvSpPr>
          <p:spPr bwMode="auto">
            <a:xfrm>
              <a:off x="5114878" y="4829256"/>
              <a:ext cx="1888355" cy="1408289"/>
            </a:xfrm>
            <a:custGeom>
              <a:avLst/>
              <a:gdLst>
                <a:gd name="T0" fmla="*/ 3204 w 9116"/>
                <a:gd name="T1" fmla="*/ 28 h 6544"/>
                <a:gd name="T2" fmla="*/ 2945 w 9116"/>
                <a:gd name="T3" fmla="*/ 562 h 6544"/>
                <a:gd name="T4" fmla="*/ 2547 w 9116"/>
                <a:gd name="T5" fmla="*/ 1089 h 6544"/>
                <a:gd name="T6" fmla="*/ 2223 w 9116"/>
                <a:gd name="T7" fmla="*/ 1649 h 6544"/>
                <a:gd name="T8" fmla="*/ 2144 w 9116"/>
                <a:gd name="T9" fmla="*/ 2035 h 6544"/>
                <a:gd name="T10" fmla="*/ 1944 w 9116"/>
                <a:gd name="T11" fmla="*/ 2318 h 6544"/>
                <a:gd name="T12" fmla="*/ 1303 w 9116"/>
                <a:gd name="T13" fmla="*/ 2445 h 6544"/>
                <a:gd name="T14" fmla="*/ 774 w 9116"/>
                <a:gd name="T15" fmla="*/ 2490 h 6544"/>
                <a:gd name="T16" fmla="*/ 664 w 9116"/>
                <a:gd name="T17" fmla="*/ 2656 h 6544"/>
                <a:gd name="T18" fmla="*/ 291 w 9116"/>
                <a:gd name="T19" fmla="*/ 2896 h 6544"/>
                <a:gd name="T20" fmla="*/ 445 w 9116"/>
                <a:gd name="T21" fmla="*/ 3452 h 6544"/>
                <a:gd name="T22" fmla="*/ 485 w 9116"/>
                <a:gd name="T23" fmla="*/ 3790 h 6544"/>
                <a:gd name="T24" fmla="*/ 513 w 9116"/>
                <a:gd name="T25" fmla="*/ 4131 h 6544"/>
                <a:gd name="T26" fmla="*/ 243 w 9116"/>
                <a:gd name="T27" fmla="*/ 4732 h 6544"/>
                <a:gd name="T28" fmla="*/ 0 w 9116"/>
                <a:gd name="T29" fmla="*/ 5212 h 6544"/>
                <a:gd name="T30" fmla="*/ 919 w 9116"/>
                <a:gd name="T31" fmla="*/ 5539 h 6544"/>
                <a:gd name="T32" fmla="*/ 1653 w 9116"/>
                <a:gd name="T33" fmla="*/ 5630 h 6544"/>
                <a:gd name="T34" fmla="*/ 1825 w 9116"/>
                <a:gd name="T35" fmla="*/ 5236 h 6544"/>
                <a:gd name="T36" fmla="*/ 2671 w 9116"/>
                <a:gd name="T37" fmla="*/ 5599 h 6544"/>
                <a:gd name="T38" fmla="*/ 3190 w 9116"/>
                <a:gd name="T39" fmla="*/ 5765 h 6544"/>
                <a:gd name="T40" fmla="*/ 3663 w 9116"/>
                <a:gd name="T41" fmla="*/ 6149 h 6544"/>
                <a:gd name="T42" fmla="*/ 4225 w 9116"/>
                <a:gd name="T43" fmla="*/ 6483 h 6544"/>
                <a:gd name="T44" fmla="*/ 4898 w 9116"/>
                <a:gd name="T45" fmla="*/ 6402 h 6544"/>
                <a:gd name="T46" fmla="*/ 5324 w 9116"/>
                <a:gd name="T47" fmla="*/ 6409 h 6544"/>
                <a:gd name="T48" fmla="*/ 6229 w 9116"/>
                <a:gd name="T49" fmla="*/ 6290 h 6544"/>
                <a:gd name="T50" fmla="*/ 6003 w 9116"/>
                <a:gd name="T51" fmla="*/ 4926 h 6544"/>
                <a:gd name="T52" fmla="*/ 6545 w 9116"/>
                <a:gd name="T53" fmla="*/ 4241 h 6544"/>
                <a:gd name="T54" fmla="*/ 7503 w 9116"/>
                <a:gd name="T55" fmla="*/ 3642 h 6544"/>
                <a:gd name="T56" fmla="*/ 8067 w 9116"/>
                <a:gd name="T57" fmla="*/ 3772 h 6544"/>
                <a:gd name="T58" fmla="*/ 8454 w 9116"/>
                <a:gd name="T59" fmla="*/ 3469 h 6544"/>
                <a:gd name="T60" fmla="*/ 8710 w 9116"/>
                <a:gd name="T61" fmla="*/ 3208 h 6544"/>
                <a:gd name="T62" fmla="*/ 8866 w 9116"/>
                <a:gd name="T63" fmla="*/ 2182 h 6544"/>
                <a:gd name="T64" fmla="*/ 8519 w 9116"/>
                <a:gd name="T65" fmla="*/ 1655 h 6544"/>
                <a:gd name="T66" fmla="*/ 8307 w 9116"/>
                <a:gd name="T67" fmla="*/ 1620 h 6544"/>
                <a:gd name="T68" fmla="*/ 7449 w 9116"/>
                <a:gd name="T69" fmla="*/ 1035 h 6544"/>
                <a:gd name="T70" fmla="*/ 6900 w 9116"/>
                <a:gd name="T71" fmla="*/ 368 h 6544"/>
                <a:gd name="T72" fmla="*/ 6583 w 9116"/>
                <a:gd name="T73" fmla="*/ 206 h 6544"/>
                <a:gd name="T74" fmla="*/ 6119 w 9116"/>
                <a:gd name="T75" fmla="*/ 313 h 6544"/>
                <a:gd name="T76" fmla="*/ 5765 w 9116"/>
                <a:gd name="T77" fmla="*/ 618 h 6544"/>
                <a:gd name="T78" fmla="*/ 5416 w 9116"/>
                <a:gd name="T79" fmla="*/ 233 h 6544"/>
                <a:gd name="T80" fmla="*/ 4961 w 9116"/>
                <a:gd name="T81" fmla="*/ 947 h 6544"/>
                <a:gd name="T82" fmla="*/ 4379 w 9116"/>
                <a:gd name="T83" fmla="*/ 816 h 6544"/>
                <a:gd name="T84" fmla="*/ 4260 w 9116"/>
                <a:gd name="T85" fmla="*/ 138 h 6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16" h="6544">
                  <a:moveTo>
                    <a:pt x="3787" y="236"/>
                  </a:moveTo>
                  <a:lnTo>
                    <a:pt x="3523" y="0"/>
                  </a:lnTo>
                  <a:lnTo>
                    <a:pt x="3204" y="28"/>
                  </a:lnTo>
                  <a:lnTo>
                    <a:pt x="3178" y="226"/>
                  </a:lnTo>
                  <a:lnTo>
                    <a:pt x="3122" y="436"/>
                  </a:lnTo>
                  <a:lnTo>
                    <a:pt x="2945" y="562"/>
                  </a:lnTo>
                  <a:lnTo>
                    <a:pt x="2969" y="702"/>
                  </a:lnTo>
                  <a:lnTo>
                    <a:pt x="2731" y="837"/>
                  </a:lnTo>
                  <a:lnTo>
                    <a:pt x="2547" y="1089"/>
                  </a:lnTo>
                  <a:lnTo>
                    <a:pt x="2414" y="1213"/>
                  </a:lnTo>
                  <a:lnTo>
                    <a:pt x="2517" y="1572"/>
                  </a:lnTo>
                  <a:lnTo>
                    <a:pt x="2223" y="1649"/>
                  </a:lnTo>
                  <a:lnTo>
                    <a:pt x="2223" y="1765"/>
                  </a:lnTo>
                  <a:lnTo>
                    <a:pt x="2317" y="1819"/>
                  </a:lnTo>
                  <a:lnTo>
                    <a:pt x="2144" y="2035"/>
                  </a:lnTo>
                  <a:lnTo>
                    <a:pt x="2195" y="2143"/>
                  </a:lnTo>
                  <a:lnTo>
                    <a:pt x="2084" y="2133"/>
                  </a:lnTo>
                  <a:lnTo>
                    <a:pt x="1944" y="2318"/>
                  </a:lnTo>
                  <a:lnTo>
                    <a:pt x="1839" y="2371"/>
                  </a:lnTo>
                  <a:lnTo>
                    <a:pt x="1501" y="2332"/>
                  </a:lnTo>
                  <a:lnTo>
                    <a:pt x="1303" y="2445"/>
                  </a:lnTo>
                  <a:lnTo>
                    <a:pt x="976" y="2417"/>
                  </a:lnTo>
                  <a:lnTo>
                    <a:pt x="921" y="2515"/>
                  </a:lnTo>
                  <a:lnTo>
                    <a:pt x="774" y="2490"/>
                  </a:lnTo>
                  <a:lnTo>
                    <a:pt x="774" y="2492"/>
                  </a:lnTo>
                  <a:lnTo>
                    <a:pt x="764" y="2606"/>
                  </a:lnTo>
                  <a:lnTo>
                    <a:pt x="664" y="2656"/>
                  </a:lnTo>
                  <a:lnTo>
                    <a:pt x="636" y="2539"/>
                  </a:lnTo>
                  <a:lnTo>
                    <a:pt x="271" y="2646"/>
                  </a:lnTo>
                  <a:lnTo>
                    <a:pt x="291" y="2896"/>
                  </a:lnTo>
                  <a:lnTo>
                    <a:pt x="122" y="3332"/>
                  </a:lnTo>
                  <a:lnTo>
                    <a:pt x="184" y="3439"/>
                  </a:lnTo>
                  <a:lnTo>
                    <a:pt x="445" y="3452"/>
                  </a:lnTo>
                  <a:lnTo>
                    <a:pt x="445" y="3453"/>
                  </a:lnTo>
                  <a:lnTo>
                    <a:pt x="543" y="3681"/>
                  </a:lnTo>
                  <a:lnTo>
                    <a:pt x="485" y="3790"/>
                  </a:lnTo>
                  <a:lnTo>
                    <a:pt x="597" y="3790"/>
                  </a:lnTo>
                  <a:lnTo>
                    <a:pt x="618" y="4075"/>
                  </a:lnTo>
                  <a:lnTo>
                    <a:pt x="513" y="4131"/>
                  </a:lnTo>
                  <a:lnTo>
                    <a:pt x="545" y="4252"/>
                  </a:lnTo>
                  <a:lnTo>
                    <a:pt x="227" y="4616"/>
                  </a:lnTo>
                  <a:lnTo>
                    <a:pt x="243" y="4732"/>
                  </a:lnTo>
                  <a:lnTo>
                    <a:pt x="112" y="4763"/>
                  </a:lnTo>
                  <a:lnTo>
                    <a:pt x="49" y="4874"/>
                  </a:lnTo>
                  <a:lnTo>
                    <a:pt x="0" y="5212"/>
                  </a:lnTo>
                  <a:lnTo>
                    <a:pt x="0" y="5215"/>
                  </a:lnTo>
                  <a:lnTo>
                    <a:pt x="439" y="5606"/>
                  </a:lnTo>
                  <a:lnTo>
                    <a:pt x="919" y="5539"/>
                  </a:lnTo>
                  <a:lnTo>
                    <a:pt x="1018" y="5623"/>
                  </a:lnTo>
                  <a:lnTo>
                    <a:pt x="1406" y="5616"/>
                  </a:lnTo>
                  <a:lnTo>
                    <a:pt x="1653" y="5630"/>
                  </a:lnTo>
                  <a:lnTo>
                    <a:pt x="1743" y="5544"/>
                  </a:lnTo>
                  <a:lnTo>
                    <a:pt x="1729" y="5287"/>
                  </a:lnTo>
                  <a:lnTo>
                    <a:pt x="1825" y="5236"/>
                  </a:lnTo>
                  <a:lnTo>
                    <a:pt x="2091" y="5325"/>
                  </a:lnTo>
                  <a:lnTo>
                    <a:pt x="2482" y="5429"/>
                  </a:lnTo>
                  <a:lnTo>
                    <a:pt x="2671" y="5599"/>
                  </a:lnTo>
                  <a:lnTo>
                    <a:pt x="2924" y="5583"/>
                  </a:lnTo>
                  <a:lnTo>
                    <a:pt x="3148" y="5879"/>
                  </a:lnTo>
                  <a:lnTo>
                    <a:pt x="3190" y="5765"/>
                  </a:lnTo>
                  <a:lnTo>
                    <a:pt x="3319" y="5758"/>
                  </a:lnTo>
                  <a:lnTo>
                    <a:pt x="3736" y="5958"/>
                  </a:lnTo>
                  <a:lnTo>
                    <a:pt x="3663" y="6149"/>
                  </a:lnTo>
                  <a:lnTo>
                    <a:pt x="4006" y="6252"/>
                  </a:lnTo>
                  <a:lnTo>
                    <a:pt x="4099" y="6474"/>
                  </a:lnTo>
                  <a:lnTo>
                    <a:pt x="4225" y="6483"/>
                  </a:lnTo>
                  <a:lnTo>
                    <a:pt x="4400" y="6325"/>
                  </a:lnTo>
                  <a:lnTo>
                    <a:pt x="4525" y="6318"/>
                  </a:lnTo>
                  <a:lnTo>
                    <a:pt x="4898" y="6402"/>
                  </a:lnTo>
                  <a:lnTo>
                    <a:pt x="5078" y="6544"/>
                  </a:lnTo>
                  <a:lnTo>
                    <a:pt x="5324" y="6525"/>
                  </a:lnTo>
                  <a:lnTo>
                    <a:pt x="5324" y="6409"/>
                  </a:lnTo>
                  <a:lnTo>
                    <a:pt x="5642" y="6243"/>
                  </a:lnTo>
                  <a:lnTo>
                    <a:pt x="5891" y="6199"/>
                  </a:lnTo>
                  <a:lnTo>
                    <a:pt x="6229" y="6290"/>
                  </a:lnTo>
                  <a:lnTo>
                    <a:pt x="6002" y="6007"/>
                  </a:lnTo>
                  <a:lnTo>
                    <a:pt x="5986" y="5315"/>
                  </a:lnTo>
                  <a:lnTo>
                    <a:pt x="6003" y="4926"/>
                  </a:lnTo>
                  <a:lnTo>
                    <a:pt x="6226" y="4508"/>
                  </a:lnTo>
                  <a:lnTo>
                    <a:pt x="6331" y="4401"/>
                  </a:lnTo>
                  <a:lnTo>
                    <a:pt x="6545" y="4241"/>
                  </a:lnTo>
                  <a:lnTo>
                    <a:pt x="6811" y="4241"/>
                  </a:lnTo>
                  <a:lnTo>
                    <a:pt x="7072" y="3956"/>
                  </a:lnTo>
                  <a:lnTo>
                    <a:pt x="7503" y="3642"/>
                  </a:lnTo>
                  <a:lnTo>
                    <a:pt x="7834" y="3550"/>
                  </a:lnTo>
                  <a:lnTo>
                    <a:pt x="7950" y="3744"/>
                  </a:lnTo>
                  <a:lnTo>
                    <a:pt x="8067" y="3772"/>
                  </a:lnTo>
                  <a:lnTo>
                    <a:pt x="8076" y="3772"/>
                  </a:lnTo>
                  <a:lnTo>
                    <a:pt x="8226" y="3537"/>
                  </a:lnTo>
                  <a:lnTo>
                    <a:pt x="8454" y="3469"/>
                  </a:lnTo>
                  <a:lnTo>
                    <a:pt x="8414" y="3362"/>
                  </a:lnTo>
                  <a:lnTo>
                    <a:pt x="8580" y="3173"/>
                  </a:lnTo>
                  <a:lnTo>
                    <a:pt x="8710" y="3208"/>
                  </a:lnTo>
                  <a:lnTo>
                    <a:pt x="8784" y="2791"/>
                  </a:lnTo>
                  <a:lnTo>
                    <a:pt x="9116" y="2434"/>
                  </a:lnTo>
                  <a:lnTo>
                    <a:pt x="8866" y="2182"/>
                  </a:lnTo>
                  <a:lnTo>
                    <a:pt x="8861" y="1966"/>
                  </a:lnTo>
                  <a:lnTo>
                    <a:pt x="8759" y="1790"/>
                  </a:lnTo>
                  <a:lnTo>
                    <a:pt x="8519" y="1655"/>
                  </a:lnTo>
                  <a:lnTo>
                    <a:pt x="8412" y="1655"/>
                  </a:lnTo>
                  <a:lnTo>
                    <a:pt x="8314" y="1744"/>
                  </a:lnTo>
                  <a:lnTo>
                    <a:pt x="8307" y="1620"/>
                  </a:lnTo>
                  <a:lnTo>
                    <a:pt x="8030" y="1793"/>
                  </a:lnTo>
                  <a:lnTo>
                    <a:pt x="7724" y="1597"/>
                  </a:lnTo>
                  <a:lnTo>
                    <a:pt x="7449" y="1035"/>
                  </a:lnTo>
                  <a:lnTo>
                    <a:pt x="7366" y="679"/>
                  </a:lnTo>
                  <a:lnTo>
                    <a:pt x="7012" y="376"/>
                  </a:lnTo>
                  <a:lnTo>
                    <a:pt x="6900" y="368"/>
                  </a:lnTo>
                  <a:lnTo>
                    <a:pt x="6895" y="480"/>
                  </a:lnTo>
                  <a:lnTo>
                    <a:pt x="6643" y="431"/>
                  </a:lnTo>
                  <a:lnTo>
                    <a:pt x="6583" y="206"/>
                  </a:lnTo>
                  <a:lnTo>
                    <a:pt x="6494" y="140"/>
                  </a:lnTo>
                  <a:lnTo>
                    <a:pt x="6189" y="403"/>
                  </a:lnTo>
                  <a:lnTo>
                    <a:pt x="6119" y="313"/>
                  </a:lnTo>
                  <a:lnTo>
                    <a:pt x="5847" y="938"/>
                  </a:lnTo>
                  <a:lnTo>
                    <a:pt x="5746" y="737"/>
                  </a:lnTo>
                  <a:lnTo>
                    <a:pt x="5765" y="618"/>
                  </a:lnTo>
                  <a:lnTo>
                    <a:pt x="5670" y="557"/>
                  </a:lnTo>
                  <a:lnTo>
                    <a:pt x="5621" y="390"/>
                  </a:lnTo>
                  <a:lnTo>
                    <a:pt x="5416" y="233"/>
                  </a:lnTo>
                  <a:lnTo>
                    <a:pt x="5231" y="401"/>
                  </a:lnTo>
                  <a:lnTo>
                    <a:pt x="5112" y="756"/>
                  </a:lnTo>
                  <a:lnTo>
                    <a:pt x="4961" y="947"/>
                  </a:lnTo>
                  <a:lnTo>
                    <a:pt x="4712" y="886"/>
                  </a:lnTo>
                  <a:lnTo>
                    <a:pt x="4507" y="1012"/>
                  </a:lnTo>
                  <a:lnTo>
                    <a:pt x="4379" y="816"/>
                  </a:lnTo>
                  <a:lnTo>
                    <a:pt x="4448" y="590"/>
                  </a:lnTo>
                  <a:lnTo>
                    <a:pt x="4297" y="354"/>
                  </a:lnTo>
                  <a:lnTo>
                    <a:pt x="4260" y="138"/>
                  </a:lnTo>
                  <a:lnTo>
                    <a:pt x="3994" y="133"/>
                  </a:lnTo>
                  <a:lnTo>
                    <a:pt x="3787" y="236"/>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8" name="Freeform 15">
              <a:extLst>
                <a:ext uri="{FF2B5EF4-FFF2-40B4-BE49-F238E27FC236}">
                  <a16:creationId xmlns:a16="http://schemas.microsoft.com/office/drawing/2014/main" id="{27CAA920-5B5E-4443-B3A3-DC623906FA7C}"/>
                </a:ext>
              </a:extLst>
            </p:cNvPr>
            <p:cNvSpPr>
              <a:spLocks noEditPoints="1"/>
            </p:cNvSpPr>
            <p:nvPr/>
          </p:nvSpPr>
          <p:spPr bwMode="auto">
            <a:xfrm>
              <a:off x="6787799" y="4744920"/>
              <a:ext cx="1249926" cy="1095049"/>
            </a:xfrm>
            <a:custGeom>
              <a:avLst/>
              <a:gdLst>
                <a:gd name="T0" fmla="*/ 4444 w 6035"/>
                <a:gd name="T1" fmla="*/ 612 h 5090"/>
                <a:gd name="T2" fmla="*/ 4208 w 6035"/>
                <a:gd name="T3" fmla="*/ 223 h 5090"/>
                <a:gd name="T4" fmla="*/ 4008 w 6035"/>
                <a:gd name="T5" fmla="*/ 13 h 5090"/>
                <a:gd name="T6" fmla="*/ 3768 w 6035"/>
                <a:gd name="T7" fmla="*/ 60 h 5090"/>
                <a:gd name="T8" fmla="*/ 3384 w 6035"/>
                <a:gd name="T9" fmla="*/ 0 h 5090"/>
                <a:gd name="T10" fmla="*/ 3391 w 6035"/>
                <a:gd name="T11" fmla="*/ 316 h 5090"/>
                <a:gd name="T12" fmla="*/ 3549 w 6035"/>
                <a:gd name="T13" fmla="*/ 668 h 5090"/>
                <a:gd name="T14" fmla="*/ 2931 w 6035"/>
                <a:gd name="T15" fmla="*/ 775 h 5090"/>
                <a:gd name="T16" fmla="*/ 2678 w 6035"/>
                <a:gd name="T17" fmla="*/ 934 h 5090"/>
                <a:gd name="T18" fmla="*/ 2628 w 6035"/>
                <a:gd name="T19" fmla="*/ 1186 h 5090"/>
                <a:gd name="T20" fmla="*/ 2303 w 6035"/>
                <a:gd name="T21" fmla="*/ 1466 h 5090"/>
                <a:gd name="T22" fmla="*/ 2323 w 6035"/>
                <a:gd name="T23" fmla="*/ 1652 h 5090"/>
                <a:gd name="T24" fmla="*/ 2032 w 6035"/>
                <a:gd name="T25" fmla="*/ 1796 h 5090"/>
                <a:gd name="T26" fmla="*/ 2484 w 6035"/>
                <a:gd name="T27" fmla="*/ 2125 h 5090"/>
                <a:gd name="T28" fmla="*/ 2437 w 6035"/>
                <a:gd name="T29" fmla="*/ 2319 h 5090"/>
                <a:gd name="T30" fmla="*/ 2177 w 6035"/>
                <a:gd name="T31" fmla="*/ 2510 h 5090"/>
                <a:gd name="T32" fmla="*/ 1969 w 6035"/>
                <a:gd name="T33" fmla="*/ 2309 h 5090"/>
                <a:gd name="T34" fmla="*/ 1582 w 6035"/>
                <a:gd name="T35" fmla="*/ 2048 h 5090"/>
                <a:gd name="T36" fmla="*/ 1389 w 6035"/>
                <a:gd name="T37" fmla="*/ 2079 h 5090"/>
                <a:gd name="T38" fmla="*/ 907 w 6035"/>
                <a:gd name="T39" fmla="*/ 2065 h 5090"/>
                <a:gd name="T40" fmla="*/ 683 w 6035"/>
                <a:gd name="T41" fmla="*/ 2183 h 5090"/>
                <a:gd name="T42" fmla="*/ 790 w 6035"/>
                <a:gd name="T43" fmla="*/ 2575 h 5090"/>
                <a:gd name="T44" fmla="*/ 708 w 6035"/>
                <a:gd name="T45" fmla="*/ 3184 h 5090"/>
                <a:gd name="T46" fmla="*/ 504 w 6035"/>
                <a:gd name="T47" fmla="*/ 3566 h 5090"/>
                <a:gd name="T48" fmla="*/ 378 w 6035"/>
                <a:gd name="T49" fmla="*/ 3862 h 5090"/>
                <a:gd name="T50" fmla="*/ 0 w 6035"/>
                <a:gd name="T51" fmla="*/ 4165 h 5090"/>
                <a:gd name="T52" fmla="*/ 641 w 6035"/>
                <a:gd name="T53" fmla="*/ 4279 h 5090"/>
                <a:gd name="T54" fmla="*/ 765 w 6035"/>
                <a:gd name="T55" fmla="*/ 4421 h 5090"/>
                <a:gd name="T56" fmla="*/ 1061 w 6035"/>
                <a:gd name="T57" fmla="*/ 4288 h 5090"/>
                <a:gd name="T58" fmla="*/ 1219 w 6035"/>
                <a:gd name="T59" fmla="*/ 4198 h 5090"/>
                <a:gd name="T60" fmla="*/ 1920 w 6035"/>
                <a:gd name="T61" fmla="*/ 4354 h 5090"/>
                <a:gd name="T62" fmla="*/ 2456 w 6035"/>
                <a:gd name="T63" fmla="*/ 4794 h 5090"/>
                <a:gd name="T64" fmla="*/ 2572 w 6035"/>
                <a:gd name="T65" fmla="*/ 4766 h 5090"/>
                <a:gd name="T66" fmla="*/ 2799 w 6035"/>
                <a:gd name="T67" fmla="*/ 5016 h 5090"/>
                <a:gd name="T68" fmla="*/ 3384 w 6035"/>
                <a:gd name="T69" fmla="*/ 4978 h 5090"/>
                <a:gd name="T70" fmla="*/ 3511 w 6035"/>
                <a:gd name="T71" fmla="*/ 4871 h 5090"/>
                <a:gd name="T72" fmla="*/ 3803 w 6035"/>
                <a:gd name="T73" fmla="*/ 4808 h 5090"/>
                <a:gd name="T74" fmla="*/ 4131 w 6035"/>
                <a:gd name="T75" fmla="*/ 4662 h 5090"/>
                <a:gd name="T76" fmla="*/ 4367 w 6035"/>
                <a:gd name="T77" fmla="*/ 4463 h 5090"/>
                <a:gd name="T78" fmla="*/ 4469 w 6035"/>
                <a:gd name="T79" fmla="*/ 4079 h 5090"/>
                <a:gd name="T80" fmla="*/ 4854 w 6035"/>
                <a:gd name="T81" fmla="*/ 3748 h 5090"/>
                <a:gd name="T82" fmla="*/ 5122 w 6035"/>
                <a:gd name="T83" fmla="*/ 3479 h 5090"/>
                <a:gd name="T84" fmla="*/ 5709 w 6035"/>
                <a:gd name="T85" fmla="*/ 2885 h 5090"/>
                <a:gd name="T86" fmla="*/ 6035 w 6035"/>
                <a:gd name="T87" fmla="*/ 2373 h 5090"/>
                <a:gd name="T88" fmla="*/ 5408 w 6035"/>
                <a:gd name="T89" fmla="*/ 2333 h 5090"/>
                <a:gd name="T90" fmla="*/ 4800 w 6035"/>
                <a:gd name="T91" fmla="*/ 2092 h 5090"/>
                <a:gd name="T92" fmla="*/ 4551 w 6035"/>
                <a:gd name="T93" fmla="*/ 1796 h 5090"/>
                <a:gd name="T94" fmla="*/ 4472 w 6035"/>
                <a:gd name="T95" fmla="*/ 1388 h 5090"/>
                <a:gd name="T96" fmla="*/ 4614 w 6035"/>
                <a:gd name="T97" fmla="*/ 1083 h 5090"/>
                <a:gd name="T98" fmla="*/ 4619 w 6035"/>
                <a:gd name="T99" fmla="*/ 1071 h 5090"/>
                <a:gd name="T100" fmla="*/ 4831 w 6035"/>
                <a:gd name="T101" fmla="*/ 992 h 5090"/>
                <a:gd name="T102" fmla="*/ 1613 w 6035"/>
                <a:gd name="T103" fmla="*/ 4120 h 5090"/>
                <a:gd name="T104" fmla="*/ 1657 w 6035"/>
                <a:gd name="T105" fmla="*/ 4214 h 5090"/>
                <a:gd name="T106" fmla="*/ 1350 w 6035"/>
                <a:gd name="T107" fmla="*/ 4088 h 5090"/>
                <a:gd name="T108" fmla="*/ 1531 w 6035"/>
                <a:gd name="T109" fmla="*/ 3958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35" h="5090">
                  <a:moveTo>
                    <a:pt x="4683" y="624"/>
                  </a:moveTo>
                  <a:lnTo>
                    <a:pt x="4444" y="612"/>
                  </a:lnTo>
                  <a:lnTo>
                    <a:pt x="4239" y="482"/>
                  </a:lnTo>
                  <a:lnTo>
                    <a:pt x="4208" y="223"/>
                  </a:lnTo>
                  <a:lnTo>
                    <a:pt x="4097" y="219"/>
                  </a:lnTo>
                  <a:lnTo>
                    <a:pt x="4008" y="13"/>
                  </a:lnTo>
                  <a:lnTo>
                    <a:pt x="4006" y="13"/>
                  </a:lnTo>
                  <a:lnTo>
                    <a:pt x="3768" y="60"/>
                  </a:lnTo>
                  <a:lnTo>
                    <a:pt x="3689" y="137"/>
                  </a:lnTo>
                  <a:lnTo>
                    <a:pt x="3384" y="0"/>
                  </a:lnTo>
                  <a:lnTo>
                    <a:pt x="3323" y="151"/>
                  </a:lnTo>
                  <a:lnTo>
                    <a:pt x="3391" y="316"/>
                  </a:lnTo>
                  <a:lnTo>
                    <a:pt x="3565" y="437"/>
                  </a:lnTo>
                  <a:lnTo>
                    <a:pt x="3549" y="668"/>
                  </a:lnTo>
                  <a:lnTo>
                    <a:pt x="3428" y="624"/>
                  </a:lnTo>
                  <a:lnTo>
                    <a:pt x="2931" y="775"/>
                  </a:lnTo>
                  <a:lnTo>
                    <a:pt x="2896" y="887"/>
                  </a:lnTo>
                  <a:lnTo>
                    <a:pt x="2678" y="934"/>
                  </a:lnTo>
                  <a:lnTo>
                    <a:pt x="2642" y="1055"/>
                  </a:lnTo>
                  <a:lnTo>
                    <a:pt x="2628" y="1186"/>
                  </a:lnTo>
                  <a:lnTo>
                    <a:pt x="2402" y="1200"/>
                  </a:lnTo>
                  <a:lnTo>
                    <a:pt x="2303" y="1466"/>
                  </a:lnTo>
                  <a:lnTo>
                    <a:pt x="2421" y="1554"/>
                  </a:lnTo>
                  <a:lnTo>
                    <a:pt x="2323" y="1652"/>
                  </a:lnTo>
                  <a:lnTo>
                    <a:pt x="2160" y="1598"/>
                  </a:lnTo>
                  <a:lnTo>
                    <a:pt x="2032" y="1796"/>
                  </a:lnTo>
                  <a:lnTo>
                    <a:pt x="2092" y="1902"/>
                  </a:lnTo>
                  <a:lnTo>
                    <a:pt x="2484" y="2125"/>
                  </a:lnTo>
                  <a:lnTo>
                    <a:pt x="2477" y="2310"/>
                  </a:lnTo>
                  <a:lnTo>
                    <a:pt x="2437" y="2319"/>
                  </a:lnTo>
                  <a:lnTo>
                    <a:pt x="2346" y="2323"/>
                  </a:lnTo>
                  <a:lnTo>
                    <a:pt x="2177" y="2510"/>
                  </a:lnTo>
                  <a:lnTo>
                    <a:pt x="1972" y="2421"/>
                  </a:lnTo>
                  <a:lnTo>
                    <a:pt x="1969" y="2309"/>
                  </a:lnTo>
                  <a:lnTo>
                    <a:pt x="1601" y="2275"/>
                  </a:lnTo>
                  <a:lnTo>
                    <a:pt x="1582" y="2048"/>
                  </a:lnTo>
                  <a:lnTo>
                    <a:pt x="1484" y="2135"/>
                  </a:lnTo>
                  <a:lnTo>
                    <a:pt x="1389" y="2079"/>
                  </a:lnTo>
                  <a:lnTo>
                    <a:pt x="1046" y="2233"/>
                  </a:lnTo>
                  <a:lnTo>
                    <a:pt x="907" y="2065"/>
                  </a:lnTo>
                  <a:lnTo>
                    <a:pt x="678" y="2039"/>
                  </a:lnTo>
                  <a:lnTo>
                    <a:pt x="683" y="2183"/>
                  </a:lnTo>
                  <a:lnTo>
                    <a:pt x="785" y="2359"/>
                  </a:lnTo>
                  <a:lnTo>
                    <a:pt x="790" y="2575"/>
                  </a:lnTo>
                  <a:lnTo>
                    <a:pt x="1040" y="2827"/>
                  </a:lnTo>
                  <a:lnTo>
                    <a:pt x="708" y="3184"/>
                  </a:lnTo>
                  <a:lnTo>
                    <a:pt x="634" y="3601"/>
                  </a:lnTo>
                  <a:lnTo>
                    <a:pt x="504" y="3566"/>
                  </a:lnTo>
                  <a:lnTo>
                    <a:pt x="338" y="3755"/>
                  </a:lnTo>
                  <a:lnTo>
                    <a:pt x="378" y="3862"/>
                  </a:lnTo>
                  <a:lnTo>
                    <a:pt x="150" y="3930"/>
                  </a:lnTo>
                  <a:lnTo>
                    <a:pt x="0" y="4165"/>
                  </a:lnTo>
                  <a:lnTo>
                    <a:pt x="562" y="4183"/>
                  </a:lnTo>
                  <a:lnTo>
                    <a:pt x="641" y="4279"/>
                  </a:lnTo>
                  <a:lnTo>
                    <a:pt x="622" y="4389"/>
                  </a:lnTo>
                  <a:lnTo>
                    <a:pt x="765" y="4421"/>
                  </a:lnTo>
                  <a:lnTo>
                    <a:pt x="1147" y="4379"/>
                  </a:lnTo>
                  <a:lnTo>
                    <a:pt x="1061" y="4288"/>
                  </a:lnTo>
                  <a:lnTo>
                    <a:pt x="1110" y="4190"/>
                  </a:lnTo>
                  <a:lnTo>
                    <a:pt x="1219" y="4198"/>
                  </a:lnTo>
                  <a:lnTo>
                    <a:pt x="1400" y="4414"/>
                  </a:lnTo>
                  <a:lnTo>
                    <a:pt x="1920" y="4354"/>
                  </a:lnTo>
                  <a:lnTo>
                    <a:pt x="2074" y="4699"/>
                  </a:lnTo>
                  <a:lnTo>
                    <a:pt x="2456" y="4794"/>
                  </a:lnTo>
                  <a:lnTo>
                    <a:pt x="2563" y="4760"/>
                  </a:lnTo>
                  <a:lnTo>
                    <a:pt x="2572" y="4766"/>
                  </a:lnTo>
                  <a:lnTo>
                    <a:pt x="2812" y="4906"/>
                  </a:lnTo>
                  <a:lnTo>
                    <a:pt x="2799" y="5016"/>
                  </a:lnTo>
                  <a:lnTo>
                    <a:pt x="3150" y="4915"/>
                  </a:lnTo>
                  <a:lnTo>
                    <a:pt x="3384" y="4978"/>
                  </a:lnTo>
                  <a:lnTo>
                    <a:pt x="3428" y="5090"/>
                  </a:lnTo>
                  <a:lnTo>
                    <a:pt x="3511" y="4871"/>
                  </a:lnTo>
                  <a:lnTo>
                    <a:pt x="3801" y="4920"/>
                  </a:lnTo>
                  <a:lnTo>
                    <a:pt x="3803" y="4808"/>
                  </a:lnTo>
                  <a:lnTo>
                    <a:pt x="4024" y="4759"/>
                  </a:lnTo>
                  <a:lnTo>
                    <a:pt x="4131" y="4662"/>
                  </a:lnTo>
                  <a:lnTo>
                    <a:pt x="4280" y="4675"/>
                  </a:lnTo>
                  <a:lnTo>
                    <a:pt x="4367" y="4463"/>
                  </a:lnTo>
                  <a:lnTo>
                    <a:pt x="4229" y="4398"/>
                  </a:lnTo>
                  <a:lnTo>
                    <a:pt x="4469" y="4079"/>
                  </a:lnTo>
                  <a:lnTo>
                    <a:pt x="4683" y="4051"/>
                  </a:lnTo>
                  <a:lnTo>
                    <a:pt x="4854" y="3748"/>
                  </a:lnTo>
                  <a:lnTo>
                    <a:pt x="5078" y="3641"/>
                  </a:lnTo>
                  <a:lnTo>
                    <a:pt x="5122" y="3479"/>
                  </a:lnTo>
                  <a:lnTo>
                    <a:pt x="5690" y="3170"/>
                  </a:lnTo>
                  <a:lnTo>
                    <a:pt x="5709" y="2885"/>
                  </a:lnTo>
                  <a:lnTo>
                    <a:pt x="5953" y="2545"/>
                  </a:lnTo>
                  <a:lnTo>
                    <a:pt x="6035" y="2373"/>
                  </a:lnTo>
                  <a:lnTo>
                    <a:pt x="5876" y="2167"/>
                  </a:lnTo>
                  <a:lnTo>
                    <a:pt x="5408" y="2333"/>
                  </a:lnTo>
                  <a:lnTo>
                    <a:pt x="5049" y="2141"/>
                  </a:lnTo>
                  <a:lnTo>
                    <a:pt x="4800" y="2092"/>
                  </a:lnTo>
                  <a:lnTo>
                    <a:pt x="4558" y="1801"/>
                  </a:lnTo>
                  <a:lnTo>
                    <a:pt x="4551" y="1796"/>
                  </a:lnTo>
                  <a:lnTo>
                    <a:pt x="4626" y="1601"/>
                  </a:lnTo>
                  <a:lnTo>
                    <a:pt x="4472" y="1388"/>
                  </a:lnTo>
                  <a:lnTo>
                    <a:pt x="4560" y="1316"/>
                  </a:lnTo>
                  <a:lnTo>
                    <a:pt x="4614" y="1083"/>
                  </a:lnTo>
                  <a:lnTo>
                    <a:pt x="4614" y="1079"/>
                  </a:lnTo>
                  <a:lnTo>
                    <a:pt x="4619" y="1071"/>
                  </a:lnTo>
                  <a:lnTo>
                    <a:pt x="4691" y="988"/>
                  </a:lnTo>
                  <a:lnTo>
                    <a:pt x="4831" y="992"/>
                  </a:lnTo>
                  <a:lnTo>
                    <a:pt x="4683" y="624"/>
                  </a:lnTo>
                  <a:close/>
                  <a:moveTo>
                    <a:pt x="1613" y="4120"/>
                  </a:moveTo>
                  <a:lnTo>
                    <a:pt x="1743" y="4065"/>
                  </a:lnTo>
                  <a:lnTo>
                    <a:pt x="1657" y="4214"/>
                  </a:lnTo>
                  <a:lnTo>
                    <a:pt x="1531" y="4258"/>
                  </a:lnTo>
                  <a:lnTo>
                    <a:pt x="1350" y="4088"/>
                  </a:lnTo>
                  <a:lnTo>
                    <a:pt x="1372" y="3958"/>
                  </a:lnTo>
                  <a:lnTo>
                    <a:pt x="1531" y="3958"/>
                  </a:lnTo>
                  <a:lnTo>
                    <a:pt x="1613" y="4120"/>
                  </a:lnTo>
                  <a:close/>
                </a:path>
              </a:pathLst>
            </a:custGeom>
            <a:grpFill/>
            <a:ln>
              <a:solidFill>
                <a:srgbClr val="0070C0"/>
              </a:solidFill>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49" name="Freeform 16">
              <a:extLst>
                <a:ext uri="{FF2B5EF4-FFF2-40B4-BE49-F238E27FC236}">
                  <a16:creationId xmlns:a16="http://schemas.microsoft.com/office/drawing/2014/main" id="{EBB161F4-DBC6-41DF-A746-02580FBFD033}"/>
                </a:ext>
              </a:extLst>
            </p:cNvPr>
            <p:cNvSpPr>
              <a:spLocks/>
            </p:cNvSpPr>
            <p:nvPr/>
          </p:nvSpPr>
          <p:spPr bwMode="auto">
            <a:xfrm>
              <a:off x="4186445" y="3545745"/>
              <a:ext cx="64630" cy="39154"/>
            </a:xfrm>
            <a:custGeom>
              <a:avLst/>
              <a:gdLst>
                <a:gd name="T0" fmla="*/ 160 w 312"/>
                <a:gd name="T1" fmla="*/ 182 h 182"/>
                <a:gd name="T2" fmla="*/ 312 w 312"/>
                <a:gd name="T3" fmla="*/ 135 h 182"/>
                <a:gd name="T4" fmla="*/ 113 w 312"/>
                <a:gd name="T5" fmla="*/ 0 h 182"/>
                <a:gd name="T6" fmla="*/ 0 w 312"/>
                <a:gd name="T7" fmla="*/ 16 h 182"/>
                <a:gd name="T8" fmla="*/ 34 w 312"/>
                <a:gd name="T9" fmla="*/ 145 h 182"/>
                <a:gd name="T10" fmla="*/ 160 w 312"/>
                <a:gd name="T11" fmla="*/ 182 h 182"/>
              </a:gdLst>
              <a:ahLst/>
              <a:cxnLst>
                <a:cxn ang="0">
                  <a:pos x="T0" y="T1"/>
                </a:cxn>
                <a:cxn ang="0">
                  <a:pos x="T2" y="T3"/>
                </a:cxn>
                <a:cxn ang="0">
                  <a:pos x="T4" y="T5"/>
                </a:cxn>
                <a:cxn ang="0">
                  <a:pos x="T6" y="T7"/>
                </a:cxn>
                <a:cxn ang="0">
                  <a:pos x="T8" y="T9"/>
                </a:cxn>
                <a:cxn ang="0">
                  <a:pos x="T10" y="T11"/>
                </a:cxn>
              </a:cxnLst>
              <a:rect l="0" t="0" r="r" b="b"/>
              <a:pathLst>
                <a:path w="312" h="182">
                  <a:moveTo>
                    <a:pt x="160" y="182"/>
                  </a:moveTo>
                  <a:lnTo>
                    <a:pt x="312" y="135"/>
                  </a:lnTo>
                  <a:lnTo>
                    <a:pt x="113" y="0"/>
                  </a:lnTo>
                  <a:lnTo>
                    <a:pt x="0" y="16"/>
                  </a:lnTo>
                  <a:lnTo>
                    <a:pt x="34" y="145"/>
                  </a:lnTo>
                  <a:lnTo>
                    <a:pt x="160"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0" name="Freeform 17">
              <a:extLst>
                <a:ext uri="{FF2B5EF4-FFF2-40B4-BE49-F238E27FC236}">
                  <a16:creationId xmlns:a16="http://schemas.microsoft.com/office/drawing/2014/main" id="{0477AAE6-80C6-4B39-A58D-E926D70217F1}"/>
                </a:ext>
              </a:extLst>
            </p:cNvPr>
            <p:cNvSpPr>
              <a:spLocks/>
            </p:cNvSpPr>
            <p:nvPr/>
          </p:nvSpPr>
          <p:spPr bwMode="auto">
            <a:xfrm>
              <a:off x="4771015" y="4174807"/>
              <a:ext cx="60486" cy="39154"/>
            </a:xfrm>
            <a:custGeom>
              <a:avLst/>
              <a:gdLst>
                <a:gd name="T0" fmla="*/ 3 w 291"/>
                <a:gd name="T1" fmla="*/ 25 h 184"/>
                <a:gd name="T2" fmla="*/ 5 w 291"/>
                <a:gd name="T3" fmla="*/ 25 h 184"/>
                <a:gd name="T4" fmla="*/ 0 w 291"/>
                <a:gd name="T5" fmla="*/ 26 h 184"/>
                <a:gd name="T6" fmla="*/ 175 w 291"/>
                <a:gd name="T7" fmla="*/ 184 h 184"/>
                <a:gd name="T8" fmla="*/ 291 w 291"/>
                <a:gd name="T9" fmla="*/ 135 h 184"/>
                <a:gd name="T10" fmla="*/ 79 w 291"/>
                <a:gd name="T11" fmla="*/ 0 h 184"/>
                <a:gd name="T12" fmla="*/ 3 w 291"/>
                <a:gd name="T13" fmla="*/ 25 h 184"/>
              </a:gdLst>
              <a:ahLst/>
              <a:cxnLst>
                <a:cxn ang="0">
                  <a:pos x="T0" y="T1"/>
                </a:cxn>
                <a:cxn ang="0">
                  <a:pos x="T2" y="T3"/>
                </a:cxn>
                <a:cxn ang="0">
                  <a:pos x="T4" y="T5"/>
                </a:cxn>
                <a:cxn ang="0">
                  <a:pos x="T6" y="T7"/>
                </a:cxn>
                <a:cxn ang="0">
                  <a:pos x="T8" y="T9"/>
                </a:cxn>
                <a:cxn ang="0">
                  <a:pos x="T10" y="T11"/>
                </a:cxn>
                <a:cxn ang="0">
                  <a:pos x="T12" y="T13"/>
                </a:cxn>
              </a:cxnLst>
              <a:rect l="0" t="0" r="r" b="b"/>
              <a:pathLst>
                <a:path w="291" h="184">
                  <a:moveTo>
                    <a:pt x="3" y="25"/>
                  </a:moveTo>
                  <a:lnTo>
                    <a:pt x="5" y="25"/>
                  </a:lnTo>
                  <a:lnTo>
                    <a:pt x="0" y="26"/>
                  </a:lnTo>
                  <a:lnTo>
                    <a:pt x="175" y="184"/>
                  </a:lnTo>
                  <a:lnTo>
                    <a:pt x="291" y="135"/>
                  </a:lnTo>
                  <a:lnTo>
                    <a:pt x="79" y="0"/>
                  </a:lnTo>
                  <a:lnTo>
                    <a:pt x="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1" name="Freeform 18">
              <a:extLst>
                <a:ext uri="{FF2B5EF4-FFF2-40B4-BE49-F238E27FC236}">
                  <a16:creationId xmlns:a16="http://schemas.microsoft.com/office/drawing/2014/main" id="{ABB01F86-68BE-4B80-AE35-D8A860604FF0}"/>
                </a:ext>
              </a:extLst>
            </p:cNvPr>
            <p:cNvSpPr>
              <a:spLocks/>
            </p:cNvSpPr>
            <p:nvPr/>
          </p:nvSpPr>
          <p:spPr bwMode="auto">
            <a:xfrm>
              <a:off x="4789242" y="4281945"/>
              <a:ext cx="63387" cy="118326"/>
            </a:xfrm>
            <a:custGeom>
              <a:avLst/>
              <a:gdLst>
                <a:gd name="T0" fmla="*/ 270 w 307"/>
                <a:gd name="T1" fmla="*/ 135 h 550"/>
                <a:gd name="T2" fmla="*/ 69 w 307"/>
                <a:gd name="T3" fmla="*/ 0 h 550"/>
                <a:gd name="T4" fmla="*/ 0 w 307"/>
                <a:gd name="T5" fmla="*/ 110 h 550"/>
                <a:gd name="T6" fmla="*/ 254 w 307"/>
                <a:gd name="T7" fmla="*/ 550 h 550"/>
                <a:gd name="T8" fmla="*/ 307 w 307"/>
                <a:gd name="T9" fmla="*/ 426 h 550"/>
                <a:gd name="T10" fmla="*/ 270 w 307"/>
                <a:gd name="T11" fmla="*/ 135 h 550"/>
              </a:gdLst>
              <a:ahLst/>
              <a:cxnLst>
                <a:cxn ang="0">
                  <a:pos x="T0" y="T1"/>
                </a:cxn>
                <a:cxn ang="0">
                  <a:pos x="T2" y="T3"/>
                </a:cxn>
                <a:cxn ang="0">
                  <a:pos x="T4" y="T5"/>
                </a:cxn>
                <a:cxn ang="0">
                  <a:pos x="T6" y="T7"/>
                </a:cxn>
                <a:cxn ang="0">
                  <a:pos x="T8" y="T9"/>
                </a:cxn>
                <a:cxn ang="0">
                  <a:pos x="T10" y="T11"/>
                </a:cxn>
              </a:cxnLst>
              <a:rect l="0" t="0" r="r" b="b"/>
              <a:pathLst>
                <a:path w="307" h="550">
                  <a:moveTo>
                    <a:pt x="270" y="135"/>
                  </a:moveTo>
                  <a:lnTo>
                    <a:pt x="69" y="0"/>
                  </a:lnTo>
                  <a:lnTo>
                    <a:pt x="0" y="110"/>
                  </a:lnTo>
                  <a:lnTo>
                    <a:pt x="254" y="550"/>
                  </a:lnTo>
                  <a:lnTo>
                    <a:pt x="307" y="426"/>
                  </a:lnTo>
                  <a:lnTo>
                    <a:pt x="27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52" name="Line 20">
              <a:extLst>
                <a:ext uri="{FF2B5EF4-FFF2-40B4-BE49-F238E27FC236}">
                  <a16:creationId xmlns:a16="http://schemas.microsoft.com/office/drawing/2014/main" id="{DC77E6A7-2A3F-4AAF-881A-60D7DCF6D416}"/>
                </a:ext>
              </a:extLst>
            </p:cNvPr>
            <p:cNvCxnSpPr>
              <a:cxnSpLocks noChangeShapeType="1"/>
            </p:cNvCxnSpPr>
            <p:nvPr/>
          </p:nvCxnSpPr>
          <p:spPr bwMode="auto">
            <a:xfrm flipV="1">
              <a:off x="7743576" y="4975117"/>
              <a:ext cx="1242" cy="2581"/>
            </a:xfrm>
            <a:prstGeom prst="line">
              <a:avLst/>
            </a:prstGeom>
            <a:grpFill/>
            <a:ln w="22225">
              <a:solidFill>
                <a:srgbClr val="333333"/>
              </a:solidFill>
              <a:round/>
              <a:headEnd/>
              <a:tailEnd/>
            </a:ln>
          </p:spPr>
        </p:cxnSp>
        <p:sp>
          <p:nvSpPr>
            <p:cNvPr id="53" name="Freeform 21">
              <a:extLst>
                <a:ext uri="{FF2B5EF4-FFF2-40B4-BE49-F238E27FC236}">
                  <a16:creationId xmlns:a16="http://schemas.microsoft.com/office/drawing/2014/main" id="{342D29A3-F897-4380-997F-C995D18B668B}"/>
                </a:ext>
              </a:extLst>
            </p:cNvPr>
            <p:cNvSpPr>
              <a:spLocks/>
            </p:cNvSpPr>
            <p:nvPr/>
          </p:nvSpPr>
          <p:spPr bwMode="auto">
            <a:xfrm>
              <a:off x="5187380" y="5719491"/>
              <a:ext cx="18229" cy="22804"/>
            </a:xfrm>
            <a:custGeom>
              <a:avLst/>
              <a:gdLst>
                <a:gd name="T0" fmla="*/ 88 w 88"/>
                <a:gd name="T1" fmla="*/ 107 h 107"/>
                <a:gd name="T2" fmla="*/ 0 w 88"/>
                <a:gd name="T3" fmla="*/ 44 h 107"/>
                <a:gd name="T4" fmla="*/ 84 w 88"/>
                <a:gd name="T5" fmla="*/ 0 h 107"/>
                <a:gd name="T6" fmla="*/ 88 w 88"/>
                <a:gd name="T7" fmla="*/ 107 h 107"/>
              </a:gdLst>
              <a:ahLst/>
              <a:cxnLst>
                <a:cxn ang="0">
                  <a:pos x="T0" y="T1"/>
                </a:cxn>
                <a:cxn ang="0">
                  <a:pos x="T2" y="T3"/>
                </a:cxn>
                <a:cxn ang="0">
                  <a:pos x="T4" y="T5"/>
                </a:cxn>
                <a:cxn ang="0">
                  <a:pos x="T6" y="T7"/>
                </a:cxn>
              </a:cxnLst>
              <a:rect l="0" t="0" r="r" b="b"/>
              <a:pathLst>
                <a:path w="88" h="107">
                  <a:moveTo>
                    <a:pt x="88" y="107"/>
                  </a:moveTo>
                  <a:lnTo>
                    <a:pt x="0" y="44"/>
                  </a:lnTo>
                  <a:lnTo>
                    <a:pt x="84" y="0"/>
                  </a:lnTo>
                  <a:lnTo>
                    <a:pt x="88" y="107"/>
                  </a:lnTo>
                </a:path>
              </a:pathLst>
            </a:custGeom>
            <a:grpFill/>
            <a:ln w="22225">
              <a:solidFill>
                <a:srgbClr val="666666"/>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4" name="Freeform 22">
              <a:extLst>
                <a:ext uri="{FF2B5EF4-FFF2-40B4-BE49-F238E27FC236}">
                  <a16:creationId xmlns:a16="http://schemas.microsoft.com/office/drawing/2014/main" id="{F65052B4-89DC-473F-ADDC-E26D2A1B76A4}"/>
                </a:ext>
              </a:extLst>
            </p:cNvPr>
            <p:cNvSpPr>
              <a:spLocks/>
            </p:cNvSpPr>
            <p:nvPr/>
          </p:nvSpPr>
          <p:spPr bwMode="auto">
            <a:xfrm>
              <a:off x="4594525" y="5670441"/>
              <a:ext cx="1810881" cy="567101"/>
            </a:xfrm>
            <a:custGeom>
              <a:avLst/>
              <a:gdLst>
                <a:gd name="T0" fmla="*/ 0 w 8741"/>
                <a:gd name="T1" fmla="*/ 0 h 2635"/>
                <a:gd name="T2" fmla="*/ 227 w 8741"/>
                <a:gd name="T3" fmla="*/ 105 h 2635"/>
                <a:gd name="T4" fmla="*/ 247 w 8741"/>
                <a:gd name="T5" fmla="*/ 229 h 2635"/>
                <a:gd name="T6" fmla="*/ 336 w 8741"/>
                <a:gd name="T7" fmla="*/ 147 h 2635"/>
                <a:gd name="T8" fmla="*/ 595 w 8741"/>
                <a:gd name="T9" fmla="*/ 198 h 2635"/>
                <a:gd name="T10" fmla="*/ 653 w 8741"/>
                <a:gd name="T11" fmla="*/ 310 h 2635"/>
                <a:gd name="T12" fmla="*/ 578 w 8741"/>
                <a:gd name="T13" fmla="*/ 543 h 2635"/>
                <a:gd name="T14" fmla="*/ 474 w 8741"/>
                <a:gd name="T15" fmla="*/ 634 h 2635"/>
                <a:gd name="T16" fmla="*/ 523 w 8741"/>
                <a:gd name="T17" fmla="*/ 746 h 2635"/>
                <a:gd name="T18" fmla="*/ 678 w 8741"/>
                <a:gd name="T19" fmla="*/ 782 h 2635"/>
                <a:gd name="T20" fmla="*/ 697 w 8741"/>
                <a:gd name="T21" fmla="*/ 641 h 2635"/>
                <a:gd name="T22" fmla="*/ 812 w 8741"/>
                <a:gd name="T23" fmla="*/ 604 h 2635"/>
                <a:gd name="T24" fmla="*/ 821 w 8741"/>
                <a:gd name="T25" fmla="*/ 737 h 2635"/>
                <a:gd name="T26" fmla="*/ 1052 w 8741"/>
                <a:gd name="T27" fmla="*/ 861 h 2635"/>
                <a:gd name="T28" fmla="*/ 1433 w 8741"/>
                <a:gd name="T29" fmla="*/ 1008 h 2635"/>
                <a:gd name="T30" fmla="*/ 1680 w 8741"/>
                <a:gd name="T31" fmla="*/ 994 h 2635"/>
                <a:gd name="T32" fmla="*/ 1781 w 8741"/>
                <a:gd name="T33" fmla="*/ 1180 h 2635"/>
                <a:gd name="T34" fmla="*/ 2090 w 8741"/>
                <a:gd name="T35" fmla="*/ 1430 h 2635"/>
                <a:gd name="T36" fmla="*/ 2181 w 8741"/>
                <a:gd name="T37" fmla="*/ 1367 h 2635"/>
                <a:gd name="T38" fmla="*/ 2272 w 8741"/>
                <a:gd name="T39" fmla="*/ 1423 h 2635"/>
                <a:gd name="T40" fmla="*/ 2506 w 8741"/>
                <a:gd name="T41" fmla="*/ 1303 h 2635"/>
                <a:gd name="T42" fmla="*/ 2512 w 8741"/>
                <a:gd name="T43" fmla="*/ 1306 h 2635"/>
                <a:gd name="T44" fmla="*/ 2951 w 8741"/>
                <a:gd name="T45" fmla="*/ 1697 h 2635"/>
                <a:gd name="T46" fmla="*/ 3431 w 8741"/>
                <a:gd name="T47" fmla="*/ 1630 h 2635"/>
                <a:gd name="T48" fmla="*/ 3530 w 8741"/>
                <a:gd name="T49" fmla="*/ 1714 h 2635"/>
                <a:gd name="T50" fmla="*/ 3918 w 8741"/>
                <a:gd name="T51" fmla="*/ 1707 h 2635"/>
                <a:gd name="T52" fmla="*/ 4165 w 8741"/>
                <a:gd name="T53" fmla="*/ 1721 h 2635"/>
                <a:gd name="T54" fmla="*/ 4255 w 8741"/>
                <a:gd name="T55" fmla="*/ 1635 h 2635"/>
                <a:gd name="T56" fmla="*/ 4241 w 8741"/>
                <a:gd name="T57" fmla="*/ 1378 h 2635"/>
                <a:gd name="T58" fmla="*/ 4337 w 8741"/>
                <a:gd name="T59" fmla="*/ 1327 h 2635"/>
                <a:gd name="T60" fmla="*/ 4603 w 8741"/>
                <a:gd name="T61" fmla="*/ 1416 h 2635"/>
                <a:gd name="T62" fmla="*/ 4994 w 8741"/>
                <a:gd name="T63" fmla="*/ 1520 h 2635"/>
                <a:gd name="T64" fmla="*/ 5183 w 8741"/>
                <a:gd name="T65" fmla="*/ 1690 h 2635"/>
                <a:gd name="T66" fmla="*/ 5436 w 8741"/>
                <a:gd name="T67" fmla="*/ 1674 h 2635"/>
                <a:gd name="T68" fmla="*/ 5660 w 8741"/>
                <a:gd name="T69" fmla="*/ 1970 h 2635"/>
                <a:gd name="T70" fmla="*/ 5702 w 8741"/>
                <a:gd name="T71" fmla="*/ 1856 h 2635"/>
                <a:gd name="T72" fmla="*/ 5831 w 8741"/>
                <a:gd name="T73" fmla="*/ 1849 h 2635"/>
                <a:gd name="T74" fmla="*/ 6248 w 8741"/>
                <a:gd name="T75" fmla="*/ 2049 h 2635"/>
                <a:gd name="T76" fmla="*/ 6175 w 8741"/>
                <a:gd name="T77" fmla="*/ 2240 h 2635"/>
                <a:gd name="T78" fmla="*/ 6518 w 8741"/>
                <a:gd name="T79" fmla="*/ 2343 h 2635"/>
                <a:gd name="T80" fmla="*/ 6611 w 8741"/>
                <a:gd name="T81" fmla="*/ 2565 h 2635"/>
                <a:gd name="T82" fmla="*/ 6737 w 8741"/>
                <a:gd name="T83" fmla="*/ 2574 h 2635"/>
                <a:gd name="T84" fmla="*/ 6912 w 8741"/>
                <a:gd name="T85" fmla="*/ 2416 h 2635"/>
                <a:gd name="T86" fmla="*/ 7037 w 8741"/>
                <a:gd name="T87" fmla="*/ 2409 h 2635"/>
                <a:gd name="T88" fmla="*/ 7410 w 8741"/>
                <a:gd name="T89" fmla="*/ 2493 h 2635"/>
                <a:gd name="T90" fmla="*/ 7590 w 8741"/>
                <a:gd name="T91" fmla="*/ 2635 h 2635"/>
                <a:gd name="T92" fmla="*/ 7836 w 8741"/>
                <a:gd name="T93" fmla="*/ 2616 h 2635"/>
                <a:gd name="T94" fmla="*/ 7836 w 8741"/>
                <a:gd name="T95" fmla="*/ 2500 h 2635"/>
                <a:gd name="T96" fmla="*/ 8154 w 8741"/>
                <a:gd name="T97" fmla="*/ 2334 h 2635"/>
                <a:gd name="T98" fmla="*/ 8403 w 8741"/>
                <a:gd name="T99" fmla="*/ 2290 h 2635"/>
                <a:gd name="T100" fmla="*/ 8741 w 8741"/>
                <a:gd name="T101" fmla="*/ 2381 h 2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41" h="2635">
                  <a:moveTo>
                    <a:pt x="0" y="0"/>
                  </a:moveTo>
                  <a:lnTo>
                    <a:pt x="227" y="105"/>
                  </a:lnTo>
                  <a:lnTo>
                    <a:pt x="247" y="229"/>
                  </a:lnTo>
                  <a:lnTo>
                    <a:pt x="336" y="147"/>
                  </a:lnTo>
                  <a:lnTo>
                    <a:pt x="595" y="198"/>
                  </a:lnTo>
                  <a:lnTo>
                    <a:pt x="653" y="310"/>
                  </a:lnTo>
                  <a:lnTo>
                    <a:pt x="578" y="543"/>
                  </a:lnTo>
                  <a:lnTo>
                    <a:pt x="474" y="634"/>
                  </a:lnTo>
                  <a:lnTo>
                    <a:pt x="523" y="746"/>
                  </a:lnTo>
                  <a:lnTo>
                    <a:pt x="678" y="782"/>
                  </a:lnTo>
                  <a:lnTo>
                    <a:pt x="697" y="641"/>
                  </a:lnTo>
                  <a:lnTo>
                    <a:pt x="812" y="604"/>
                  </a:lnTo>
                  <a:lnTo>
                    <a:pt x="821" y="737"/>
                  </a:lnTo>
                  <a:lnTo>
                    <a:pt x="1052" y="861"/>
                  </a:lnTo>
                  <a:lnTo>
                    <a:pt x="1433" y="1008"/>
                  </a:lnTo>
                  <a:lnTo>
                    <a:pt x="1680" y="994"/>
                  </a:lnTo>
                  <a:lnTo>
                    <a:pt x="1781" y="1180"/>
                  </a:lnTo>
                  <a:lnTo>
                    <a:pt x="2090" y="1430"/>
                  </a:lnTo>
                  <a:lnTo>
                    <a:pt x="2181" y="1367"/>
                  </a:lnTo>
                  <a:lnTo>
                    <a:pt x="2272" y="1423"/>
                  </a:lnTo>
                  <a:lnTo>
                    <a:pt x="2506" y="1303"/>
                  </a:lnTo>
                  <a:lnTo>
                    <a:pt x="2512" y="1306"/>
                  </a:lnTo>
                  <a:lnTo>
                    <a:pt x="2951" y="1697"/>
                  </a:lnTo>
                  <a:lnTo>
                    <a:pt x="3431" y="1630"/>
                  </a:lnTo>
                  <a:lnTo>
                    <a:pt x="3530" y="1714"/>
                  </a:lnTo>
                  <a:lnTo>
                    <a:pt x="3918" y="1707"/>
                  </a:lnTo>
                  <a:lnTo>
                    <a:pt x="4165" y="1721"/>
                  </a:lnTo>
                  <a:lnTo>
                    <a:pt x="4255" y="1635"/>
                  </a:lnTo>
                  <a:lnTo>
                    <a:pt x="4241" y="1378"/>
                  </a:lnTo>
                  <a:lnTo>
                    <a:pt x="4337" y="1327"/>
                  </a:lnTo>
                  <a:lnTo>
                    <a:pt x="4603" y="1416"/>
                  </a:lnTo>
                  <a:lnTo>
                    <a:pt x="4994" y="1520"/>
                  </a:lnTo>
                  <a:lnTo>
                    <a:pt x="5183" y="1690"/>
                  </a:lnTo>
                  <a:lnTo>
                    <a:pt x="5436" y="1674"/>
                  </a:lnTo>
                  <a:lnTo>
                    <a:pt x="5660" y="1970"/>
                  </a:lnTo>
                  <a:lnTo>
                    <a:pt x="5702" y="1856"/>
                  </a:lnTo>
                  <a:lnTo>
                    <a:pt x="5831" y="1849"/>
                  </a:lnTo>
                  <a:lnTo>
                    <a:pt x="6248" y="2049"/>
                  </a:lnTo>
                  <a:lnTo>
                    <a:pt x="6175" y="2240"/>
                  </a:lnTo>
                  <a:lnTo>
                    <a:pt x="6518" y="2343"/>
                  </a:lnTo>
                  <a:lnTo>
                    <a:pt x="6611" y="2565"/>
                  </a:lnTo>
                  <a:lnTo>
                    <a:pt x="6737" y="2574"/>
                  </a:lnTo>
                  <a:lnTo>
                    <a:pt x="6912" y="2416"/>
                  </a:lnTo>
                  <a:lnTo>
                    <a:pt x="7037" y="2409"/>
                  </a:lnTo>
                  <a:lnTo>
                    <a:pt x="7410" y="2493"/>
                  </a:lnTo>
                  <a:lnTo>
                    <a:pt x="7590" y="2635"/>
                  </a:lnTo>
                  <a:lnTo>
                    <a:pt x="7836" y="2616"/>
                  </a:lnTo>
                  <a:lnTo>
                    <a:pt x="7836" y="2500"/>
                  </a:lnTo>
                  <a:lnTo>
                    <a:pt x="8154" y="2334"/>
                  </a:lnTo>
                  <a:lnTo>
                    <a:pt x="8403" y="2290"/>
                  </a:lnTo>
                  <a:lnTo>
                    <a:pt x="8741" y="2381"/>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5" name="Freeform 23">
              <a:extLst>
                <a:ext uri="{FF2B5EF4-FFF2-40B4-BE49-F238E27FC236}">
                  <a16:creationId xmlns:a16="http://schemas.microsoft.com/office/drawing/2014/main" id="{A34A253A-A4D4-4C97-B8E0-4DC7D7341829}"/>
                </a:ext>
              </a:extLst>
            </p:cNvPr>
            <p:cNvSpPr>
              <a:spLocks/>
            </p:cNvSpPr>
            <p:nvPr/>
          </p:nvSpPr>
          <p:spPr bwMode="auto">
            <a:xfrm>
              <a:off x="6143157" y="1681365"/>
              <a:ext cx="1894569" cy="3745540"/>
            </a:xfrm>
            <a:custGeom>
              <a:avLst/>
              <a:gdLst>
                <a:gd name="T0" fmla="*/ 9065 w 9147"/>
                <a:gd name="T1" fmla="*/ 16786 h 17411"/>
                <a:gd name="T2" fmla="*/ 8520 w 9147"/>
                <a:gd name="T3" fmla="*/ 16574 h 17411"/>
                <a:gd name="T4" fmla="*/ 7670 w 9147"/>
                <a:gd name="T5" fmla="*/ 16042 h 17411"/>
                <a:gd name="T6" fmla="*/ 7584 w 9147"/>
                <a:gd name="T7" fmla="*/ 15629 h 17411"/>
                <a:gd name="T8" fmla="*/ 7726 w 9147"/>
                <a:gd name="T9" fmla="*/ 15320 h 17411"/>
                <a:gd name="T10" fmla="*/ 7943 w 9147"/>
                <a:gd name="T11" fmla="*/ 15233 h 17411"/>
                <a:gd name="T12" fmla="*/ 7351 w 9147"/>
                <a:gd name="T13" fmla="*/ 14723 h 17411"/>
                <a:gd name="T14" fmla="*/ 7120 w 9147"/>
                <a:gd name="T15" fmla="*/ 14254 h 17411"/>
                <a:gd name="T16" fmla="*/ 7957 w 9147"/>
                <a:gd name="T17" fmla="*/ 13783 h 17411"/>
                <a:gd name="T18" fmla="*/ 7731 w 9147"/>
                <a:gd name="T19" fmla="*/ 13275 h 17411"/>
                <a:gd name="T20" fmla="*/ 7453 w 9147"/>
                <a:gd name="T21" fmla="*/ 12847 h 17411"/>
                <a:gd name="T22" fmla="*/ 7327 w 9147"/>
                <a:gd name="T23" fmla="*/ 12611 h 17411"/>
                <a:gd name="T24" fmla="*/ 7558 w 9147"/>
                <a:gd name="T25" fmla="*/ 11993 h 17411"/>
                <a:gd name="T26" fmla="*/ 7197 w 9147"/>
                <a:gd name="T27" fmla="*/ 11245 h 17411"/>
                <a:gd name="T28" fmla="*/ 6752 w 9147"/>
                <a:gd name="T29" fmla="*/ 11129 h 17411"/>
                <a:gd name="T30" fmla="*/ 6309 w 9147"/>
                <a:gd name="T31" fmla="*/ 11466 h 17411"/>
                <a:gd name="T32" fmla="*/ 5852 w 9147"/>
                <a:gd name="T33" fmla="*/ 11835 h 17411"/>
                <a:gd name="T34" fmla="*/ 6099 w 9147"/>
                <a:gd name="T35" fmla="*/ 11495 h 17411"/>
                <a:gd name="T36" fmla="*/ 5999 w 9147"/>
                <a:gd name="T37" fmla="*/ 11140 h 17411"/>
                <a:gd name="T38" fmla="*/ 6570 w 9147"/>
                <a:gd name="T39" fmla="*/ 9858 h 17411"/>
                <a:gd name="T40" fmla="*/ 7358 w 9147"/>
                <a:gd name="T41" fmla="*/ 8944 h 17411"/>
                <a:gd name="T42" fmla="*/ 7318 w 9147"/>
                <a:gd name="T43" fmla="*/ 8604 h 17411"/>
                <a:gd name="T44" fmla="*/ 7632 w 9147"/>
                <a:gd name="T45" fmla="*/ 8418 h 17411"/>
                <a:gd name="T46" fmla="*/ 8003 w 9147"/>
                <a:gd name="T47" fmla="*/ 8560 h 17411"/>
                <a:gd name="T48" fmla="*/ 8239 w 9147"/>
                <a:gd name="T49" fmla="*/ 8394 h 17411"/>
                <a:gd name="T50" fmla="*/ 8224 w 9147"/>
                <a:gd name="T51" fmla="*/ 7890 h 17411"/>
                <a:gd name="T52" fmla="*/ 8487 w 9147"/>
                <a:gd name="T53" fmla="*/ 6329 h 17411"/>
                <a:gd name="T54" fmla="*/ 9112 w 9147"/>
                <a:gd name="T55" fmla="*/ 4755 h 17411"/>
                <a:gd name="T56" fmla="*/ 7868 w 9147"/>
                <a:gd name="T57" fmla="*/ 4322 h 17411"/>
                <a:gd name="T58" fmla="*/ 7246 w 9147"/>
                <a:gd name="T59" fmla="*/ 4485 h 17411"/>
                <a:gd name="T60" fmla="*/ 6929 w 9147"/>
                <a:gd name="T61" fmla="*/ 4338 h 17411"/>
                <a:gd name="T62" fmla="*/ 6496 w 9147"/>
                <a:gd name="T63" fmla="*/ 4067 h 17411"/>
                <a:gd name="T64" fmla="*/ 5876 w 9147"/>
                <a:gd name="T65" fmla="*/ 3655 h 17411"/>
                <a:gd name="T66" fmla="*/ 5389 w 9147"/>
                <a:gd name="T67" fmla="*/ 3706 h 17411"/>
                <a:gd name="T68" fmla="*/ 4928 w 9147"/>
                <a:gd name="T69" fmla="*/ 3697 h 17411"/>
                <a:gd name="T70" fmla="*/ 4448 w 9147"/>
                <a:gd name="T71" fmla="*/ 3454 h 17411"/>
                <a:gd name="T72" fmla="*/ 3946 w 9147"/>
                <a:gd name="T73" fmla="*/ 3037 h 17411"/>
                <a:gd name="T74" fmla="*/ 3637 w 9147"/>
                <a:gd name="T75" fmla="*/ 2562 h 17411"/>
                <a:gd name="T76" fmla="*/ 3636 w 9147"/>
                <a:gd name="T77" fmla="*/ 2138 h 17411"/>
                <a:gd name="T78" fmla="*/ 3061 w 9147"/>
                <a:gd name="T79" fmla="*/ 2713 h 17411"/>
                <a:gd name="T80" fmla="*/ 2726 w 9147"/>
                <a:gd name="T81" fmla="*/ 2672 h 17411"/>
                <a:gd name="T82" fmla="*/ 2593 w 9147"/>
                <a:gd name="T83" fmla="*/ 2170 h 17411"/>
                <a:gd name="T84" fmla="*/ 2402 w 9147"/>
                <a:gd name="T85" fmla="*/ 1746 h 17411"/>
                <a:gd name="T86" fmla="*/ 1864 w 9147"/>
                <a:gd name="T87" fmla="*/ 1816 h 17411"/>
                <a:gd name="T88" fmla="*/ 1521 w 9147"/>
                <a:gd name="T89" fmla="*/ 1301 h 17411"/>
                <a:gd name="T90" fmla="*/ 1162 w 9147"/>
                <a:gd name="T91" fmla="*/ 1011 h 17411"/>
                <a:gd name="T92" fmla="*/ 796 w 9147"/>
                <a:gd name="T93" fmla="*/ 739 h 17411"/>
                <a:gd name="T94" fmla="*/ 349 w 9147"/>
                <a:gd name="T95" fmla="*/ 634 h 17411"/>
                <a:gd name="T96" fmla="*/ 209 w 9147"/>
                <a:gd name="T97" fmla="*/ 303 h 17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7" h="17411">
                  <a:moveTo>
                    <a:pt x="8802" y="17411"/>
                  </a:moveTo>
                  <a:lnTo>
                    <a:pt x="8821" y="17126"/>
                  </a:lnTo>
                  <a:lnTo>
                    <a:pt x="9065" y="16786"/>
                  </a:lnTo>
                  <a:lnTo>
                    <a:pt x="9147" y="16614"/>
                  </a:lnTo>
                  <a:lnTo>
                    <a:pt x="8988" y="16408"/>
                  </a:lnTo>
                  <a:lnTo>
                    <a:pt x="8520" y="16574"/>
                  </a:lnTo>
                  <a:lnTo>
                    <a:pt x="8161" y="16382"/>
                  </a:lnTo>
                  <a:lnTo>
                    <a:pt x="7912" y="16333"/>
                  </a:lnTo>
                  <a:lnTo>
                    <a:pt x="7670" y="16042"/>
                  </a:lnTo>
                  <a:lnTo>
                    <a:pt x="7663" y="16037"/>
                  </a:lnTo>
                  <a:lnTo>
                    <a:pt x="7738" y="15842"/>
                  </a:lnTo>
                  <a:lnTo>
                    <a:pt x="7584" y="15629"/>
                  </a:lnTo>
                  <a:lnTo>
                    <a:pt x="7672" y="15557"/>
                  </a:lnTo>
                  <a:lnTo>
                    <a:pt x="7726" y="15324"/>
                  </a:lnTo>
                  <a:lnTo>
                    <a:pt x="7726" y="15320"/>
                  </a:lnTo>
                  <a:lnTo>
                    <a:pt x="7731" y="15312"/>
                  </a:lnTo>
                  <a:lnTo>
                    <a:pt x="7803" y="15229"/>
                  </a:lnTo>
                  <a:lnTo>
                    <a:pt x="7943" y="15233"/>
                  </a:lnTo>
                  <a:lnTo>
                    <a:pt x="7795" y="14865"/>
                  </a:lnTo>
                  <a:lnTo>
                    <a:pt x="7556" y="14853"/>
                  </a:lnTo>
                  <a:lnTo>
                    <a:pt x="7351" y="14723"/>
                  </a:lnTo>
                  <a:lnTo>
                    <a:pt x="7320" y="14464"/>
                  </a:lnTo>
                  <a:lnTo>
                    <a:pt x="7209" y="14460"/>
                  </a:lnTo>
                  <a:lnTo>
                    <a:pt x="7120" y="14254"/>
                  </a:lnTo>
                  <a:lnTo>
                    <a:pt x="7118" y="14252"/>
                  </a:lnTo>
                  <a:lnTo>
                    <a:pt x="7879" y="13926"/>
                  </a:lnTo>
                  <a:lnTo>
                    <a:pt x="7957" y="13783"/>
                  </a:lnTo>
                  <a:lnTo>
                    <a:pt x="7910" y="13679"/>
                  </a:lnTo>
                  <a:lnTo>
                    <a:pt x="8021" y="13476"/>
                  </a:lnTo>
                  <a:lnTo>
                    <a:pt x="7731" y="13275"/>
                  </a:lnTo>
                  <a:lnTo>
                    <a:pt x="7646" y="13059"/>
                  </a:lnTo>
                  <a:lnTo>
                    <a:pt x="7674" y="12937"/>
                  </a:lnTo>
                  <a:lnTo>
                    <a:pt x="7453" y="12847"/>
                  </a:lnTo>
                  <a:lnTo>
                    <a:pt x="7341" y="12742"/>
                  </a:lnTo>
                  <a:lnTo>
                    <a:pt x="7322" y="12616"/>
                  </a:lnTo>
                  <a:lnTo>
                    <a:pt x="7327" y="12611"/>
                  </a:lnTo>
                  <a:lnTo>
                    <a:pt x="7653" y="12294"/>
                  </a:lnTo>
                  <a:lnTo>
                    <a:pt x="7691" y="12171"/>
                  </a:lnTo>
                  <a:lnTo>
                    <a:pt x="7558" y="11993"/>
                  </a:lnTo>
                  <a:lnTo>
                    <a:pt x="7251" y="11702"/>
                  </a:lnTo>
                  <a:lnTo>
                    <a:pt x="7343" y="11459"/>
                  </a:lnTo>
                  <a:lnTo>
                    <a:pt x="7197" y="11245"/>
                  </a:lnTo>
                  <a:lnTo>
                    <a:pt x="7216" y="11133"/>
                  </a:lnTo>
                  <a:lnTo>
                    <a:pt x="7083" y="11107"/>
                  </a:lnTo>
                  <a:lnTo>
                    <a:pt x="6752" y="11129"/>
                  </a:lnTo>
                  <a:lnTo>
                    <a:pt x="6554" y="11294"/>
                  </a:lnTo>
                  <a:lnTo>
                    <a:pt x="6419" y="11238"/>
                  </a:lnTo>
                  <a:lnTo>
                    <a:pt x="6309" y="11466"/>
                  </a:lnTo>
                  <a:lnTo>
                    <a:pt x="6402" y="11587"/>
                  </a:lnTo>
                  <a:lnTo>
                    <a:pt x="6129" y="11798"/>
                  </a:lnTo>
                  <a:lnTo>
                    <a:pt x="5852" y="11835"/>
                  </a:lnTo>
                  <a:lnTo>
                    <a:pt x="5852" y="11832"/>
                  </a:lnTo>
                  <a:lnTo>
                    <a:pt x="5873" y="11636"/>
                  </a:lnTo>
                  <a:lnTo>
                    <a:pt x="6099" y="11495"/>
                  </a:lnTo>
                  <a:lnTo>
                    <a:pt x="6143" y="11222"/>
                  </a:lnTo>
                  <a:lnTo>
                    <a:pt x="6006" y="11143"/>
                  </a:lnTo>
                  <a:lnTo>
                    <a:pt x="5999" y="11140"/>
                  </a:lnTo>
                  <a:lnTo>
                    <a:pt x="6139" y="10665"/>
                  </a:lnTo>
                  <a:lnTo>
                    <a:pt x="6602" y="10240"/>
                  </a:lnTo>
                  <a:lnTo>
                    <a:pt x="6570" y="9858"/>
                  </a:lnTo>
                  <a:lnTo>
                    <a:pt x="6906" y="9625"/>
                  </a:lnTo>
                  <a:lnTo>
                    <a:pt x="7367" y="9056"/>
                  </a:lnTo>
                  <a:lnTo>
                    <a:pt x="7358" y="8944"/>
                  </a:lnTo>
                  <a:lnTo>
                    <a:pt x="7449" y="8862"/>
                  </a:lnTo>
                  <a:lnTo>
                    <a:pt x="7279" y="8720"/>
                  </a:lnTo>
                  <a:lnTo>
                    <a:pt x="7318" y="8604"/>
                  </a:lnTo>
                  <a:lnTo>
                    <a:pt x="7467" y="8436"/>
                  </a:lnTo>
                  <a:lnTo>
                    <a:pt x="7621" y="8417"/>
                  </a:lnTo>
                  <a:lnTo>
                    <a:pt x="7632" y="8418"/>
                  </a:lnTo>
                  <a:lnTo>
                    <a:pt x="7735" y="8441"/>
                  </a:lnTo>
                  <a:lnTo>
                    <a:pt x="7703" y="8559"/>
                  </a:lnTo>
                  <a:lnTo>
                    <a:pt x="8003" y="8560"/>
                  </a:lnTo>
                  <a:lnTo>
                    <a:pt x="8108" y="8520"/>
                  </a:lnTo>
                  <a:lnTo>
                    <a:pt x="8127" y="8401"/>
                  </a:lnTo>
                  <a:lnTo>
                    <a:pt x="8239" y="8394"/>
                  </a:lnTo>
                  <a:lnTo>
                    <a:pt x="8248" y="8273"/>
                  </a:lnTo>
                  <a:lnTo>
                    <a:pt x="8336" y="8194"/>
                  </a:lnTo>
                  <a:lnTo>
                    <a:pt x="8224" y="7890"/>
                  </a:lnTo>
                  <a:lnTo>
                    <a:pt x="8329" y="7284"/>
                  </a:lnTo>
                  <a:lnTo>
                    <a:pt x="8254" y="6877"/>
                  </a:lnTo>
                  <a:lnTo>
                    <a:pt x="8487" y="6329"/>
                  </a:lnTo>
                  <a:lnTo>
                    <a:pt x="8544" y="5711"/>
                  </a:lnTo>
                  <a:lnTo>
                    <a:pt x="8956" y="5175"/>
                  </a:lnTo>
                  <a:lnTo>
                    <a:pt x="9112" y="4755"/>
                  </a:lnTo>
                  <a:lnTo>
                    <a:pt x="8776" y="4637"/>
                  </a:lnTo>
                  <a:lnTo>
                    <a:pt x="8196" y="4616"/>
                  </a:lnTo>
                  <a:lnTo>
                    <a:pt x="7868" y="4322"/>
                  </a:lnTo>
                  <a:lnTo>
                    <a:pt x="7619" y="4483"/>
                  </a:lnTo>
                  <a:lnTo>
                    <a:pt x="7348" y="4436"/>
                  </a:lnTo>
                  <a:lnTo>
                    <a:pt x="7246" y="4485"/>
                  </a:lnTo>
                  <a:lnTo>
                    <a:pt x="7159" y="4333"/>
                  </a:lnTo>
                  <a:lnTo>
                    <a:pt x="7039" y="4277"/>
                  </a:lnTo>
                  <a:lnTo>
                    <a:pt x="6929" y="4338"/>
                  </a:lnTo>
                  <a:lnTo>
                    <a:pt x="6919" y="4454"/>
                  </a:lnTo>
                  <a:lnTo>
                    <a:pt x="6810" y="4426"/>
                  </a:lnTo>
                  <a:lnTo>
                    <a:pt x="6496" y="4067"/>
                  </a:lnTo>
                  <a:lnTo>
                    <a:pt x="6428" y="3837"/>
                  </a:lnTo>
                  <a:lnTo>
                    <a:pt x="6311" y="3757"/>
                  </a:lnTo>
                  <a:lnTo>
                    <a:pt x="5876" y="3655"/>
                  </a:lnTo>
                  <a:lnTo>
                    <a:pt x="5701" y="3792"/>
                  </a:lnTo>
                  <a:lnTo>
                    <a:pt x="5591" y="3795"/>
                  </a:lnTo>
                  <a:lnTo>
                    <a:pt x="5389" y="3706"/>
                  </a:lnTo>
                  <a:lnTo>
                    <a:pt x="5247" y="3588"/>
                  </a:lnTo>
                  <a:lnTo>
                    <a:pt x="4978" y="3588"/>
                  </a:lnTo>
                  <a:lnTo>
                    <a:pt x="4928" y="3697"/>
                  </a:lnTo>
                  <a:lnTo>
                    <a:pt x="4709" y="3727"/>
                  </a:lnTo>
                  <a:lnTo>
                    <a:pt x="4573" y="3441"/>
                  </a:lnTo>
                  <a:lnTo>
                    <a:pt x="4448" y="3454"/>
                  </a:lnTo>
                  <a:lnTo>
                    <a:pt x="4448" y="3327"/>
                  </a:lnTo>
                  <a:lnTo>
                    <a:pt x="4212" y="3270"/>
                  </a:lnTo>
                  <a:lnTo>
                    <a:pt x="3946" y="3037"/>
                  </a:lnTo>
                  <a:lnTo>
                    <a:pt x="3713" y="3042"/>
                  </a:lnTo>
                  <a:lnTo>
                    <a:pt x="3748" y="2788"/>
                  </a:lnTo>
                  <a:lnTo>
                    <a:pt x="3637" y="2562"/>
                  </a:lnTo>
                  <a:lnTo>
                    <a:pt x="3637" y="2399"/>
                  </a:lnTo>
                  <a:lnTo>
                    <a:pt x="3741" y="2200"/>
                  </a:lnTo>
                  <a:lnTo>
                    <a:pt x="3636" y="2138"/>
                  </a:lnTo>
                  <a:lnTo>
                    <a:pt x="3473" y="2308"/>
                  </a:lnTo>
                  <a:lnTo>
                    <a:pt x="3406" y="2560"/>
                  </a:lnTo>
                  <a:lnTo>
                    <a:pt x="3061" y="2713"/>
                  </a:lnTo>
                  <a:lnTo>
                    <a:pt x="2851" y="2644"/>
                  </a:lnTo>
                  <a:lnTo>
                    <a:pt x="2739" y="2671"/>
                  </a:lnTo>
                  <a:lnTo>
                    <a:pt x="2726" y="2672"/>
                  </a:lnTo>
                  <a:lnTo>
                    <a:pt x="2581" y="2625"/>
                  </a:lnTo>
                  <a:lnTo>
                    <a:pt x="2712" y="2378"/>
                  </a:lnTo>
                  <a:lnTo>
                    <a:pt x="2593" y="2170"/>
                  </a:lnTo>
                  <a:lnTo>
                    <a:pt x="2674" y="1916"/>
                  </a:lnTo>
                  <a:lnTo>
                    <a:pt x="2565" y="1940"/>
                  </a:lnTo>
                  <a:lnTo>
                    <a:pt x="2402" y="1746"/>
                  </a:lnTo>
                  <a:lnTo>
                    <a:pt x="2166" y="1790"/>
                  </a:lnTo>
                  <a:lnTo>
                    <a:pt x="1950" y="1739"/>
                  </a:lnTo>
                  <a:lnTo>
                    <a:pt x="1864" y="1816"/>
                  </a:lnTo>
                  <a:lnTo>
                    <a:pt x="1779" y="1459"/>
                  </a:lnTo>
                  <a:lnTo>
                    <a:pt x="1565" y="1408"/>
                  </a:lnTo>
                  <a:lnTo>
                    <a:pt x="1521" y="1301"/>
                  </a:lnTo>
                  <a:lnTo>
                    <a:pt x="1407" y="1385"/>
                  </a:lnTo>
                  <a:lnTo>
                    <a:pt x="1283" y="1343"/>
                  </a:lnTo>
                  <a:lnTo>
                    <a:pt x="1162" y="1011"/>
                  </a:lnTo>
                  <a:lnTo>
                    <a:pt x="1181" y="893"/>
                  </a:lnTo>
                  <a:lnTo>
                    <a:pt x="1025" y="720"/>
                  </a:lnTo>
                  <a:lnTo>
                    <a:pt x="796" y="739"/>
                  </a:lnTo>
                  <a:lnTo>
                    <a:pt x="579" y="890"/>
                  </a:lnTo>
                  <a:lnTo>
                    <a:pt x="461" y="839"/>
                  </a:lnTo>
                  <a:lnTo>
                    <a:pt x="349" y="634"/>
                  </a:lnTo>
                  <a:lnTo>
                    <a:pt x="219" y="632"/>
                  </a:lnTo>
                  <a:lnTo>
                    <a:pt x="167" y="527"/>
                  </a:lnTo>
                  <a:lnTo>
                    <a:pt x="209" y="303"/>
                  </a:lnTo>
                  <a:lnTo>
                    <a:pt x="109" y="67"/>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6" name="Freeform 24">
              <a:extLst>
                <a:ext uri="{FF2B5EF4-FFF2-40B4-BE49-F238E27FC236}">
                  <a16:creationId xmlns:a16="http://schemas.microsoft.com/office/drawing/2014/main" id="{C1572E8E-D764-4653-83A2-D2676AD3B6B5}"/>
                </a:ext>
              </a:extLst>
            </p:cNvPr>
            <p:cNvSpPr>
              <a:spLocks/>
            </p:cNvSpPr>
            <p:nvPr/>
          </p:nvSpPr>
          <p:spPr bwMode="auto">
            <a:xfrm>
              <a:off x="6455950" y="3077607"/>
              <a:ext cx="669499" cy="407470"/>
            </a:xfrm>
            <a:custGeom>
              <a:avLst/>
              <a:gdLst>
                <a:gd name="T0" fmla="*/ 3232 w 3232"/>
                <a:gd name="T1" fmla="*/ 1820 h 1895"/>
                <a:gd name="T2" fmla="*/ 3043 w 3232"/>
                <a:gd name="T3" fmla="*/ 1895 h 1895"/>
                <a:gd name="T4" fmla="*/ 3043 w 3232"/>
                <a:gd name="T5" fmla="*/ 1783 h 1895"/>
                <a:gd name="T6" fmla="*/ 2925 w 3232"/>
                <a:gd name="T7" fmla="*/ 1722 h 1895"/>
                <a:gd name="T8" fmla="*/ 2563 w 3232"/>
                <a:gd name="T9" fmla="*/ 1643 h 1895"/>
                <a:gd name="T10" fmla="*/ 2471 w 3232"/>
                <a:gd name="T11" fmla="*/ 1454 h 1895"/>
                <a:gd name="T12" fmla="*/ 2582 w 3232"/>
                <a:gd name="T13" fmla="*/ 1359 h 1895"/>
                <a:gd name="T14" fmla="*/ 2542 w 3232"/>
                <a:gd name="T15" fmla="*/ 1238 h 1895"/>
                <a:gd name="T16" fmla="*/ 2471 w 3232"/>
                <a:gd name="T17" fmla="*/ 1149 h 1895"/>
                <a:gd name="T18" fmla="*/ 2356 w 3232"/>
                <a:gd name="T19" fmla="*/ 1139 h 1895"/>
                <a:gd name="T20" fmla="*/ 2370 w 3232"/>
                <a:gd name="T21" fmla="*/ 1027 h 1895"/>
                <a:gd name="T22" fmla="*/ 2267 w 3232"/>
                <a:gd name="T23" fmla="*/ 986 h 1895"/>
                <a:gd name="T24" fmla="*/ 2245 w 3232"/>
                <a:gd name="T25" fmla="*/ 878 h 1895"/>
                <a:gd name="T26" fmla="*/ 2107 w 3232"/>
                <a:gd name="T27" fmla="*/ 851 h 1895"/>
                <a:gd name="T28" fmla="*/ 2107 w 3232"/>
                <a:gd name="T29" fmla="*/ 853 h 1895"/>
                <a:gd name="T30" fmla="*/ 1956 w 3232"/>
                <a:gd name="T31" fmla="*/ 832 h 1895"/>
                <a:gd name="T32" fmla="*/ 1771 w 3232"/>
                <a:gd name="T33" fmla="*/ 986 h 1895"/>
                <a:gd name="T34" fmla="*/ 1529 w 3232"/>
                <a:gd name="T35" fmla="*/ 1021 h 1895"/>
                <a:gd name="T36" fmla="*/ 1443 w 3232"/>
                <a:gd name="T37" fmla="*/ 1098 h 1895"/>
                <a:gd name="T38" fmla="*/ 1328 w 3232"/>
                <a:gd name="T39" fmla="*/ 1046 h 1895"/>
                <a:gd name="T40" fmla="*/ 833 w 3232"/>
                <a:gd name="T41" fmla="*/ 1109 h 1895"/>
                <a:gd name="T42" fmla="*/ 636 w 3232"/>
                <a:gd name="T43" fmla="*/ 678 h 1895"/>
                <a:gd name="T44" fmla="*/ 494 w 3232"/>
                <a:gd name="T45" fmla="*/ 515 h 1895"/>
                <a:gd name="T46" fmla="*/ 417 w 3232"/>
                <a:gd name="T47" fmla="*/ 603 h 1895"/>
                <a:gd name="T48" fmla="*/ 318 w 3232"/>
                <a:gd name="T49" fmla="*/ 277 h 1895"/>
                <a:gd name="T50" fmla="*/ 141 w 3232"/>
                <a:gd name="T51" fmla="*/ 58 h 1895"/>
                <a:gd name="T52" fmla="*/ 0 w 3232"/>
                <a:gd name="T53"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2" h="1895">
                  <a:moveTo>
                    <a:pt x="3232" y="1820"/>
                  </a:moveTo>
                  <a:lnTo>
                    <a:pt x="3043" y="1895"/>
                  </a:lnTo>
                  <a:lnTo>
                    <a:pt x="3043" y="1783"/>
                  </a:lnTo>
                  <a:lnTo>
                    <a:pt x="2925" y="1722"/>
                  </a:lnTo>
                  <a:lnTo>
                    <a:pt x="2563" y="1643"/>
                  </a:lnTo>
                  <a:lnTo>
                    <a:pt x="2471" y="1454"/>
                  </a:lnTo>
                  <a:lnTo>
                    <a:pt x="2582" y="1359"/>
                  </a:lnTo>
                  <a:lnTo>
                    <a:pt x="2542" y="1238"/>
                  </a:lnTo>
                  <a:lnTo>
                    <a:pt x="2471" y="1149"/>
                  </a:lnTo>
                  <a:lnTo>
                    <a:pt x="2356" y="1139"/>
                  </a:lnTo>
                  <a:lnTo>
                    <a:pt x="2370" y="1027"/>
                  </a:lnTo>
                  <a:lnTo>
                    <a:pt x="2267" y="986"/>
                  </a:lnTo>
                  <a:lnTo>
                    <a:pt x="2245" y="878"/>
                  </a:lnTo>
                  <a:lnTo>
                    <a:pt x="2107" y="851"/>
                  </a:lnTo>
                  <a:lnTo>
                    <a:pt x="2107" y="853"/>
                  </a:lnTo>
                  <a:lnTo>
                    <a:pt x="1956" y="832"/>
                  </a:lnTo>
                  <a:lnTo>
                    <a:pt x="1771" y="986"/>
                  </a:lnTo>
                  <a:lnTo>
                    <a:pt x="1529" y="1021"/>
                  </a:lnTo>
                  <a:lnTo>
                    <a:pt x="1443" y="1098"/>
                  </a:lnTo>
                  <a:lnTo>
                    <a:pt x="1328" y="1046"/>
                  </a:lnTo>
                  <a:lnTo>
                    <a:pt x="833" y="1109"/>
                  </a:lnTo>
                  <a:lnTo>
                    <a:pt x="636" y="678"/>
                  </a:lnTo>
                  <a:lnTo>
                    <a:pt x="494" y="515"/>
                  </a:lnTo>
                  <a:lnTo>
                    <a:pt x="417" y="603"/>
                  </a:lnTo>
                  <a:lnTo>
                    <a:pt x="318" y="277"/>
                  </a:lnTo>
                  <a:lnTo>
                    <a:pt x="141" y="5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7" name="Freeform 25">
              <a:extLst>
                <a:ext uri="{FF2B5EF4-FFF2-40B4-BE49-F238E27FC236}">
                  <a16:creationId xmlns:a16="http://schemas.microsoft.com/office/drawing/2014/main" id="{77CEF5B6-7406-47A7-BF9C-E19BA704DE6C}"/>
                </a:ext>
              </a:extLst>
            </p:cNvPr>
            <p:cNvSpPr>
              <a:spLocks/>
            </p:cNvSpPr>
            <p:nvPr/>
          </p:nvSpPr>
          <p:spPr bwMode="auto">
            <a:xfrm>
              <a:off x="6451393" y="2836223"/>
              <a:ext cx="49302" cy="241384"/>
            </a:xfrm>
            <a:custGeom>
              <a:avLst/>
              <a:gdLst>
                <a:gd name="T0" fmla="*/ 23 w 238"/>
                <a:gd name="T1" fmla="*/ 1121 h 1121"/>
                <a:gd name="T2" fmla="*/ 5 w 238"/>
                <a:gd name="T3" fmla="*/ 785 h 1121"/>
                <a:gd name="T4" fmla="*/ 121 w 238"/>
                <a:gd name="T5" fmla="*/ 755 h 1121"/>
                <a:gd name="T6" fmla="*/ 238 w 238"/>
                <a:gd name="T7" fmla="*/ 561 h 1121"/>
                <a:gd name="T8" fmla="*/ 138 w 238"/>
                <a:gd name="T9" fmla="*/ 494 h 1121"/>
                <a:gd name="T10" fmla="*/ 0 w 238"/>
                <a:gd name="T11" fmla="*/ 169 h 1121"/>
                <a:gd name="T12" fmla="*/ 100 w 238"/>
                <a:gd name="T13" fmla="*/ 79 h 1121"/>
                <a:gd name="T14" fmla="*/ 119 w 238"/>
                <a:gd name="T15" fmla="*/ 0 h 1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121">
                  <a:moveTo>
                    <a:pt x="23" y="1121"/>
                  </a:moveTo>
                  <a:lnTo>
                    <a:pt x="5" y="785"/>
                  </a:lnTo>
                  <a:lnTo>
                    <a:pt x="121" y="755"/>
                  </a:lnTo>
                  <a:lnTo>
                    <a:pt x="238" y="561"/>
                  </a:lnTo>
                  <a:lnTo>
                    <a:pt x="138" y="494"/>
                  </a:lnTo>
                  <a:lnTo>
                    <a:pt x="0" y="169"/>
                  </a:lnTo>
                  <a:lnTo>
                    <a:pt x="100" y="79"/>
                  </a:lnTo>
                  <a:lnTo>
                    <a:pt x="119"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8" name="Freeform 26">
              <a:extLst>
                <a:ext uri="{FF2B5EF4-FFF2-40B4-BE49-F238E27FC236}">
                  <a16:creationId xmlns:a16="http://schemas.microsoft.com/office/drawing/2014/main" id="{6376FD4F-78FB-4E3C-A1C6-9DD59B520DF0}"/>
                </a:ext>
              </a:extLst>
            </p:cNvPr>
            <p:cNvSpPr>
              <a:spLocks/>
            </p:cNvSpPr>
            <p:nvPr/>
          </p:nvSpPr>
          <p:spPr bwMode="auto">
            <a:xfrm>
              <a:off x="5819179" y="2790613"/>
              <a:ext cx="477682" cy="429844"/>
            </a:xfrm>
            <a:custGeom>
              <a:avLst/>
              <a:gdLst>
                <a:gd name="T0" fmla="*/ 2306 w 2306"/>
                <a:gd name="T1" fmla="*/ 1891 h 1998"/>
                <a:gd name="T2" fmla="*/ 1866 w 2306"/>
                <a:gd name="T3" fmla="*/ 1998 h 1998"/>
                <a:gd name="T4" fmla="*/ 1505 w 2306"/>
                <a:gd name="T5" fmla="*/ 1970 h 1998"/>
                <a:gd name="T6" fmla="*/ 1608 w 2306"/>
                <a:gd name="T7" fmla="*/ 1910 h 1998"/>
                <a:gd name="T8" fmla="*/ 1629 w 2306"/>
                <a:gd name="T9" fmla="*/ 1803 h 1998"/>
                <a:gd name="T10" fmla="*/ 1465 w 2306"/>
                <a:gd name="T11" fmla="*/ 1635 h 1998"/>
                <a:gd name="T12" fmla="*/ 1438 w 2306"/>
                <a:gd name="T13" fmla="*/ 1513 h 1998"/>
                <a:gd name="T14" fmla="*/ 1291 w 2306"/>
                <a:gd name="T15" fmla="*/ 1492 h 1998"/>
                <a:gd name="T16" fmla="*/ 1183 w 2306"/>
                <a:gd name="T17" fmla="*/ 1560 h 1998"/>
                <a:gd name="T18" fmla="*/ 1123 w 2306"/>
                <a:gd name="T19" fmla="*/ 1457 h 1998"/>
                <a:gd name="T20" fmla="*/ 1048 w 2306"/>
                <a:gd name="T21" fmla="*/ 1567 h 1998"/>
                <a:gd name="T22" fmla="*/ 776 w 2306"/>
                <a:gd name="T23" fmla="*/ 1597 h 1998"/>
                <a:gd name="T24" fmla="*/ 774 w 2306"/>
                <a:gd name="T25" fmla="*/ 1597 h 1998"/>
                <a:gd name="T26" fmla="*/ 664 w 2306"/>
                <a:gd name="T27" fmla="*/ 1180 h 1998"/>
                <a:gd name="T28" fmla="*/ 543 w 2306"/>
                <a:gd name="T29" fmla="*/ 1206 h 1998"/>
                <a:gd name="T30" fmla="*/ 454 w 2306"/>
                <a:gd name="T31" fmla="*/ 1120 h 1998"/>
                <a:gd name="T32" fmla="*/ 405 w 2306"/>
                <a:gd name="T33" fmla="*/ 900 h 1998"/>
                <a:gd name="T34" fmla="*/ 163 w 2306"/>
                <a:gd name="T35" fmla="*/ 688 h 1998"/>
                <a:gd name="T36" fmla="*/ 144 w 2306"/>
                <a:gd name="T37" fmla="*/ 261 h 1998"/>
                <a:gd name="T38" fmla="*/ 0 w 2306"/>
                <a:gd name="T39"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6" h="1998">
                  <a:moveTo>
                    <a:pt x="2306" y="1891"/>
                  </a:moveTo>
                  <a:lnTo>
                    <a:pt x="1866" y="1998"/>
                  </a:lnTo>
                  <a:lnTo>
                    <a:pt x="1505" y="1970"/>
                  </a:lnTo>
                  <a:lnTo>
                    <a:pt x="1608" y="1910"/>
                  </a:lnTo>
                  <a:lnTo>
                    <a:pt x="1629" y="1803"/>
                  </a:lnTo>
                  <a:lnTo>
                    <a:pt x="1465" y="1635"/>
                  </a:lnTo>
                  <a:lnTo>
                    <a:pt x="1438" y="1513"/>
                  </a:lnTo>
                  <a:lnTo>
                    <a:pt x="1291" y="1492"/>
                  </a:lnTo>
                  <a:lnTo>
                    <a:pt x="1183" y="1560"/>
                  </a:lnTo>
                  <a:lnTo>
                    <a:pt x="1123" y="1457"/>
                  </a:lnTo>
                  <a:lnTo>
                    <a:pt x="1048" y="1567"/>
                  </a:lnTo>
                  <a:lnTo>
                    <a:pt x="776" y="1597"/>
                  </a:lnTo>
                  <a:lnTo>
                    <a:pt x="774" y="1597"/>
                  </a:lnTo>
                  <a:lnTo>
                    <a:pt x="664" y="1180"/>
                  </a:lnTo>
                  <a:lnTo>
                    <a:pt x="543" y="1206"/>
                  </a:lnTo>
                  <a:lnTo>
                    <a:pt x="454" y="1120"/>
                  </a:lnTo>
                  <a:lnTo>
                    <a:pt x="405" y="900"/>
                  </a:lnTo>
                  <a:lnTo>
                    <a:pt x="163" y="688"/>
                  </a:lnTo>
                  <a:lnTo>
                    <a:pt x="144" y="261"/>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59" name="Freeform 27">
              <a:extLst>
                <a:ext uri="{FF2B5EF4-FFF2-40B4-BE49-F238E27FC236}">
                  <a16:creationId xmlns:a16="http://schemas.microsoft.com/office/drawing/2014/main" id="{15DD0038-EB65-4202-A227-BD5B1714DF54}"/>
                </a:ext>
              </a:extLst>
            </p:cNvPr>
            <p:cNvSpPr>
              <a:spLocks/>
            </p:cNvSpPr>
            <p:nvPr/>
          </p:nvSpPr>
          <p:spPr bwMode="auto">
            <a:xfrm>
              <a:off x="6296861" y="3077607"/>
              <a:ext cx="159089" cy="120047"/>
            </a:xfrm>
            <a:custGeom>
              <a:avLst/>
              <a:gdLst>
                <a:gd name="T0" fmla="*/ 769 w 769"/>
                <a:gd name="T1" fmla="*/ 0 h 559"/>
                <a:gd name="T2" fmla="*/ 161 w 769"/>
                <a:gd name="T3" fmla="*/ 121 h 559"/>
                <a:gd name="T4" fmla="*/ 154 w 769"/>
                <a:gd name="T5" fmla="*/ 349 h 559"/>
                <a:gd name="T6" fmla="*/ 0 w 769"/>
                <a:gd name="T7" fmla="*/ 559 h 559"/>
              </a:gdLst>
              <a:ahLst/>
              <a:cxnLst>
                <a:cxn ang="0">
                  <a:pos x="T0" y="T1"/>
                </a:cxn>
                <a:cxn ang="0">
                  <a:pos x="T2" y="T3"/>
                </a:cxn>
                <a:cxn ang="0">
                  <a:pos x="T4" y="T5"/>
                </a:cxn>
                <a:cxn ang="0">
                  <a:pos x="T6" y="T7"/>
                </a:cxn>
              </a:cxnLst>
              <a:rect l="0" t="0" r="r" b="b"/>
              <a:pathLst>
                <a:path w="769" h="559">
                  <a:moveTo>
                    <a:pt x="769" y="0"/>
                  </a:moveTo>
                  <a:lnTo>
                    <a:pt x="161" y="121"/>
                  </a:lnTo>
                  <a:lnTo>
                    <a:pt x="154" y="349"/>
                  </a:lnTo>
                  <a:lnTo>
                    <a:pt x="0" y="55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0" name="Freeform 28">
              <a:extLst>
                <a:ext uri="{FF2B5EF4-FFF2-40B4-BE49-F238E27FC236}">
                  <a16:creationId xmlns:a16="http://schemas.microsoft.com/office/drawing/2014/main" id="{7FA7C86D-3BA8-4C43-AAA3-08B112B0FF1F}"/>
                </a:ext>
              </a:extLst>
            </p:cNvPr>
            <p:cNvSpPr>
              <a:spLocks/>
            </p:cNvSpPr>
            <p:nvPr/>
          </p:nvSpPr>
          <p:spPr bwMode="auto">
            <a:xfrm>
              <a:off x="6269931" y="3197653"/>
              <a:ext cx="84931" cy="712967"/>
            </a:xfrm>
            <a:custGeom>
              <a:avLst/>
              <a:gdLst>
                <a:gd name="T0" fmla="*/ 130 w 410"/>
                <a:gd name="T1" fmla="*/ 0 h 3313"/>
                <a:gd name="T2" fmla="*/ 394 w 410"/>
                <a:gd name="T3" fmla="*/ 298 h 3313"/>
                <a:gd name="T4" fmla="*/ 410 w 410"/>
                <a:gd name="T5" fmla="*/ 524 h 3313"/>
                <a:gd name="T6" fmla="*/ 228 w 410"/>
                <a:gd name="T7" fmla="*/ 716 h 3313"/>
                <a:gd name="T8" fmla="*/ 271 w 410"/>
                <a:gd name="T9" fmla="*/ 832 h 3313"/>
                <a:gd name="T10" fmla="*/ 208 w 410"/>
                <a:gd name="T11" fmla="*/ 925 h 3313"/>
                <a:gd name="T12" fmla="*/ 0 w 410"/>
                <a:gd name="T13" fmla="*/ 1054 h 3313"/>
                <a:gd name="T14" fmla="*/ 119 w 410"/>
                <a:gd name="T15" fmla="*/ 1168 h 3313"/>
                <a:gd name="T16" fmla="*/ 207 w 410"/>
                <a:gd name="T17" fmla="*/ 1440 h 3313"/>
                <a:gd name="T18" fmla="*/ 94 w 410"/>
                <a:gd name="T19" fmla="*/ 1466 h 3313"/>
                <a:gd name="T20" fmla="*/ 37 w 410"/>
                <a:gd name="T21" fmla="*/ 1560 h 3313"/>
                <a:gd name="T22" fmla="*/ 114 w 410"/>
                <a:gd name="T23" fmla="*/ 1816 h 3313"/>
                <a:gd name="T24" fmla="*/ 47 w 410"/>
                <a:gd name="T25" fmla="*/ 2042 h 3313"/>
                <a:gd name="T26" fmla="*/ 154 w 410"/>
                <a:gd name="T27" fmla="*/ 2128 h 3313"/>
                <a:gd name="T28" fmla="*/ 277 w 410"/>
                <a:gd name="T29" fmla="*/ 2424 h 3313"/>
                <a:gd name="T30" fmla="*/ 287 w 410"/>
                <a:gd name="T31" fmla="*/ 2657 h 3313"/>
                <a:gd name="T32" fmla="*/ 377 w 410"/>
                <a:gd name="T33" fmla="*/ 2734 h 3313"/>
                <a:gd name="T34" fmla="*/ 366 w 410"/>
                <a:gd name="T35" fmla="*/ 2965 h 3313"/>
                <a:gd name="T36" fmla="*/ 313 w 410"/>
                <a:gd name="T37" fmla="*/ 3313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0" h="3313">
                  <a:moveTo>
                    <a:pt x="130" y="0"/>
                  </a:moveTo>
                  <a:lnTo>
                    <a:pt x="394" y="298"/>
                  </a:lnTo>
                  <a:lnTo>
                    <a:pt x="410" y="524"/>
                  </a:lnTo>
                  <a:lnTo>
                    <a:pt x="228" y="716"/>
                  </a:lnTo>
                  <a:lnTo>
                    <a:pt x="271" y="832"/>
                  </a:lnTo>
                  <a:lnTo>
                    <a:pt x="208" y="925"/>
                  </a:lnTo>
                  <a:lnTo>
                    <a:pt x="0" y="1054"/>
                  </a:lnTo>
                  <a:lnTo>
                    <a:pt x="119" y="1168"/>
                  </a:lnTo>
                  <a:lnTo>
                    <a:pt x="207" y="1440"/>
                  </a:lnTo>
                  <a:lnTo>
                    <a:pt x="94" y="1466"/>
                  </a:lnTo>
                  <a:lnTo>
                    <a:pt x="37" y="1560"/>
                  </a:lnTo>
                  <a:lnTo>
                    <a:pt x="114" y="1816"/>
                  </a:lnTo>
                  <a:lnTo>
                    <a:pt x="47" y="2042"/>
                  </a:lnTo>
                  <a:lnTo>
                    <a:pt x="154" y="2128"/>
                  </a:lnTo>
                  <a:lnTo>
                    <a:pt x="277" y="2424"/>
                  </a:lnTo>
                  <a:lnTo>
                    <a:pt x="287" y="2657"/>
                  </a:lnTo>
                  <a:lnTo>
                    <a:pt x="377" y="2734"/>
                  </a:lnTo>
                  <a:lnTo>
                    <a:pt x="366" y="2965"/>
                  </a:lnTo>
                  <a:lnTo>
                    <a:pt x="313" y="3313"/>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1" name="Freeform 29">
              <a:extLst>
                <a:ext uri="{FF2B5EF4-FFF2-40B4-BE49-F238E27FC236}">
                  <a16:creationId xmlns:a16="http://schemas.microsoft.com/office/drawing/2014/main" id="{3B36E738-F1D4-4373-B8BE-92A95A9EC29E}"/>
                </a:ext>
              </a:extLst>
            </p:cNvPr>
            <p:cNvSpPr>
              <a:spLocks/>
            </p:cNvSpPr>
            <p:nvPr/>
          </p:nvSpPr>
          <p:spPr bwMode="auto">
            <a:xfrm>
              <a:off x="5997327" y="3910618"/>
              <a:ext cx="337649" cy="948755"/>
            </a:xfrm>
            <a:custGeom>
              <a:avLst/>
              <a:gdLst>
                <a:gd name="T0" fmla="*/ 0 w 1629"/>
                <a:gd name="T1" fmla="*/ 4410 h 4410"/>
                <a:gd name="T2" fmla="*/ 130 w 1629"/>
                <a:gd name="T3" fmla="*/ 4335 h 4410"/>
                <a:gd name="T4" fmla="*/ 70 w 1629"/>
                <a:gd name="T5" fmla="*/ 4203 h 4410"/>
                <a:gd name="T6" fmla="*/ 193 w 1629"/>
                <a:gd name="T7" fmla="*/ 4160 h 4410"/>
                <a:gd name="T8" fmla="*/ 202 w 1629"/>
                <a:gd name="T9" fmla="*/ 4023 h 4410"/>
                <a:gd name="T10" fmla="*/ 295 w 1629"/>
                <a:gd name="T11" fmla="*/ 3948 h 4410"/>
                <a:gd name="T12" fmla="*/ 223 w 1629"/>
                <a:gd name="T13" fmla="*/ 3860 h 4410"/>
                <a:gd name="T14" fmla="*/ 521 w 1629"/>
                <a:gd name="T15" fmla="*/ 3487 h 4410"/>
                <a:gd name="T16" fmla="*/ 547 w 1629"/>
                <a:gd name="T17" fmla="*/ 3351 h 4410"/>
                <a:gd name="T18" fmla="*/ 790 w 1629"/>
                <a:gd name="T19" fmla="*/ 3429 h 4410"/>
                <a:gd name="T20" fmla="*/ 715 w 1629"/>
                <a:gd name="T21" fmla="*/ 2883 h 4410"/>
                <a:gd name="T22" fmla="*/ 783 w 1629"/>
                <a:gd name="T23" fmla="*/ 2785 h 4410"/>
                <a:gd name="T24" fmla="*/ 736 w 1629"/>
                <a:gd name="T25" fmla="*/ 2568 h 4410"/>
                <a:gd name="T26" fmla="*/ 561 w 1629"/>
                <a:gd name="T27" fmla="*/ 2351 h 4410"/>
                <a:gd name="T28" fmla="*/ 927 w 1629"/>
                <a:gd name="T29" fmla="*/ 2013 h 4410"/>
                <a:gd name="T30" fmla="*/ 838 w 1629"/>
                <a:gd name="T31" fmla="*/ 1746 h 4410"/>
                <a:gd name="T32" fmla="*/ 857 w 1629"/>
                <a:gd name="T33" fmla="*/ 1585 h 4410"/>
                <a:gd name="T34" fmla="*/ 715 w 1629"/>
                <a:gd name="T35" fmla="*/ 1258 h 4410"/>
                <a:gd name="T36" fmla="*/ 424 w 1629"/>
                <a:gd name="T37" fmla="*/ 1065 h 4410"/>
                <a:gd name="T38" fmla="*/ 380 w 1629"/>
                <a:gd name="T39" fmla="*/ 913 h 4410"/>
                <a:gd name="T40" fmla="*/ 380 w 1629"/>
                <a:gd name="T41" fmla="*/ 911 h 4410"/>
                <a:gd name="T42" fmla="*/ 517 w 1629"/>
                <a:gd name="T43" fmla="*/ 678 h 4410"/>
                <a:gd name="T44" fmla="*/ 862 w 1629"/>
                <a:gd name="T45" fmla="*/ 640 h 4410"/>
                <a:gd name="T46" fmla="*/ 929 w 1629"/>
                <a:gd name="T47" fmla="*/ 545 h 4410"/>
                <a:gd name="T48" fmla="*/ 862 w 1629"/>
                <a:gd name="T49" fmla="*/ 335 h 4410"/>
                <a:gd name="T50" fmla="*/ 950 w 1629"/>
                <a:gd name="T51" fmla="*/ 261 h 4410"/>
                <a:gd name="T52" fmla="*/ 1283 w 1629"/>
                <a:gd name="T53" fmla="*/ 147 h 4410"/>
                <a:gd name="T54" fmla="*/ 1470 w 1629"/>
                <a:gd name="T55" fmla="*/ 0 h 4410"/>
                <a:gd name="T56" fmla="*/ 1629 w 1629"/>
                <a:gd name="T57" fmla="*/ 0 h 4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9" h="4410">
                  <a:moveTo>
                    <a:pt x="0" y="4410"/>
                  </a:moveTo>
                  <a:lnTo>
                    <a:pt x="130" y="4335"/>
                  </a:lnTo>
                  <a:lnTo>
                    <a:pt x="70" y="4203"/>
                  </a:lnTo>
                  <a:lnTo>
                    <a:pt x="193" y="4160"/>
                  </a:lnTo>
                  <a:lnTo>
                    <a:pt x="202" y="4023"/>
                  </a:lnTo>
                  <a:lnTo>
                    <a:pt x="295" y="3948"/>
                  </a:lnTo>
                  <a:lnTo>
                    <a:pt x="223" y="3860"/>
                  </a:lnTo>
                  <a:lnTo>
                    <a:pt x="521" y="3487"/>
                  </a:lnTo>
                  <a:lnTo>
                    <a:pt x="547" y="3351"/>
                  </a:lnTo>
                  <a:lnTo>
                    <a:pt x="790" y="3429"/>
                  </a:lnTo>
                  <a:lnTo>
                    <a:pt x="715" y="2883"/>
                  </a:lnTo>
                  <a:lnTo>
                    <a:pt x="783" y="2785"/>
                  </a:lnTo>
                  <a:lnTo>
                    <a:pt x="736" y="2568"/>
                  </a:lnTo>
                  <a:lnTo>
                    <a:pt x="561" y="2351"/>
                  </a:lnTo>
                  <a:lnTo>
                    <a:pt x="927" y="2013"/>
                  </a:lnTo>
                  <a:lnTo>
                    <a:pt x="838" y="1746"/>
                  </a:lnTo>
                  <a:lnTo>
                    <a:pt x="857" y="1585"/>
                  </a:lnTo>
                  <a:lnTo>
                    <a:pt x="715" y="1258"/>
                  </a:lnTo>
                  <a:lnTo>
                    <a:pt x="424" y="1065"/>
                  </a:lnTo>
                  <a:lnTo>
                    <a:pt x="380" y="913"/>
                  </a:lnTo>
                  <a:lnTo>
                    <a:pt x="380" y="911"/>
                  </a:lnTo>
                  <a:lnTo>
                    <a:pt x="517" y="678"/>
                  </a:lnTo>
                  <a:lnTo>
                    <a:pt x="862" y="640"/>
                  </a:lnTo>
                  <a:lnTo>
                    <a:pt x="929" y="545"/>
                  </a:lnTo>
                  <a:lnTo>
                    <a:pt x="862" y="335"/>
                  </a:lnTo>
                  <a:lnTo>
                    <a:pt x="950" y="261"/>
                  </a:lnTo>
                  <a:lnTo>
                    <a:pt x="1283" y="147"/>
                  </a:lnTo>
                  <a:lnTo>
                    <a:pt x="1470" y="0"/>
                  </a:lnTo>
                  <a:lnTo>
                    <a:pt x="1629"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2" name="Freeform 30">
              <a:extLst>
                <a:ext uri="{FF2B5EF4-FFF2-40B4-BE49-F238E27FC236}">
                  <a16:creationId xmlns:a16="http://schemas.microsoft.com/office/drawing/2014/main" id="{E57E6A3C-0229-4D33-8FFA-4F8D84523865}"/>
                </a:ext>
              </a:extLst>
            </p:cNvPr>
            <p:cNvSpPr>
              <a:spLocks/>
            </p:cNvSpPr>
            <p:nvPr/>
          </p:nvSpPr>
          <p:spPr bwMode="auto">
            <a:xfrm>
              <a:off x="6354862" y="5592991"/>
              <a:ext cx="432938" cy="589906"/>
            </a:xfrm>
            <a:custGeom>
              <a:avLst/>
              <a:gdLst>
                <a:gd name="T0" fmla="*/ 243 w 2090"/>
                <a:gd name="T1" fmla="*/ 2740 h 2740"/>
                <a:gd name="T2" fmla="*/ 16 w 2090"/>
                <a:gd name="T3" fmla="*/ 2457 h 2740"/>
                <a:gd name="T4" fmla="*/ 0 w 2090"/>
                <a:gd name="T5" fmla="*/ 1765 h 2740"/>
                <a:gd name="T6" fmla="*/ 17 w 2090"/>
                <a:gd name="T7" fmla="*/ 1376 h 2740"/>
                <a:gd name="T8" fmla="*/ 240 w 2090"/>
                <a:gd name="T9" fmla="*/ 958 h 2740"/>
                <a:gd name="T10" fmla="*/ 345 w 2090"/>
                <a:gd name="T11" fmla="*/ 851 h 2740"/>
                <a:gd name="T12" fmla="*/ 559 w 2090"/>
                <a:gd name="T13" fmla="*/ 691 h 2740"/>
                <a:gd name="T14" fmla="*/ 825 w 2090"/>
                <a:gd name="T15" fmla="*/ 691 h 2740"/>
                <a:gd name="T16" fmla="*/ 1086 w 2090"/>
                <a:gd name="T17" fmla="*/ 406 h 2740"/>
                <a:gd name="T18" fmla="*/ 1517 w 2090"/>
                <a:gd name="T19" fmla="*/ 92 h 2740"/>
                <a:gd name="T20" fmla="*/ 1848 w 2090"/>
                <a:gd name="T21" fmla="*/ 0 h 2740"/>
                <a:gd name="T22" fmla="*/ 1964 w 2090"/>
                <a:gd name="T23" fmla="*/ 194 h 2740"/>
                <a:gd name="T24" fmla="*/ 2081 w 2090"/>
                <a:gd name="T25" fmla="*/ 222 h 2740"/>
                <a:gd name="T26" fmla="*/ 2090 w 2090"/>
                <a:gd name="T27" fmla="*/ 222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0" h="2740">
                  <a:moveTo>
                    <a:pt x="243" y="2740"/>
                  </a:moveTo>
                  <a:lnTo>
                    <a:pt x="16" y="2457"/>
                  </a:lnTo>
                  <a:lnTo>
                    <a:pt x="0" y="1765"/>
                  </a:lnTo>
                  <a:lnTo>
                    <a:pt x="17" y="1376"/>
                  </a:lnTo>
                  <a:lnTo>
                    <a:pt x="240" y="958"/>
                  </a:lnTo>
                  <a:lnTo>
                    <a:pt x="345" y="851"/>
                  </a:lnTo>
                  <a:lnTo>
                    <a:pt x="559" y="691"/>
                  </a:lnTo>
                  <a:lnTo>
                    <a:pt x="825" y="691"/>
                  </a:lnTo>
                  <a:lnTo>
                    <a:pt x="1086" y="406"/>
                  </a:lnTo>
                  <a:lnTo>
                    <a:pt x="1517" y="92"/>
                  </a:lnTo>
                  <a:lnTo>
                    <a:pt x="1848" y="0"/>
                  </a:lnTo>
                  <a:lnTo>
                    <a:pt x="1964" y="194"/>
                  </a:lnTo>
                  <a:lnTo>
                    <a:pt x="2081" y="222"/>
                  </a:lnTo>
                  <a:lnTo>
                    <a:pt x="2090" y="222"/>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3" name="Freeform 31">
              <a:extLst>
                <a:ext uri="{FF2B5EF4-FFF2-40B4-BE49-F238E27FC236}">
                  <a16:creationId xmlns:a16="http://schemas.microsoft.com/office/drawing/2014/main" id="{A25CC427-DE8D-421A-8DE5-FA2D3D62F5D8}"/>
                </a:ext>
              </a:extLst>
            </p:cNvPr>
            <p:cNvSpPr>
              <a:spLocks/>
            </p:cNvSpPr>
            <p:nvPr/>
          </p:nvSpPr>
          <p:spPr bwMode="auto">
            <a:xfrm>
              <a:off x="5313741" y="3707098"/>
              <a:ext cx="762302" cy="436728"/>
            </a:xfrm>
            <a:custGeom>
              <a:avLst/>
              <a:gdLst>
                <a:gd name="T0" fmla="*/ 3680 w 3680"/>
                <a:gd name="T1" fmla="*/ 1858 h 2029"/>
                <a:gd name="T2" fmla="*/ 3488 w 3680"/>
                <a:gd name="T3" fmla="*/ 1851 h 2029"/>
                <a:gd name="T4" fmla="*/ 3381 w 3680"/>
                <a:gd name="T5" fmla="*/ 1882 h 2029"/>
                <a:gd name="T6" fmla="*/ 2861 w 3680"/>
                <a:gd name="T7" fmla="*/ 1777 h 2029"/>
                <a:gd name="T8" fmla="*/ 2785 w 3680"/>
                <a:gd name="T9" fmla="*/ 1875 h 2029"/>
                <a:gd name="T10" fmla="*/ 2335 w 3680"/>
                <a:gd name="T11" fmla="*/ 1917 h 2029"/>
                <a:gd name="T12" fmla="*/ 2223 w 3680"/>
                <a:gd name="T13" fmla="*/ 2029 h 2029"/>
                <a:gd name="T14" fmla="*/ 2158 w 3680"/>
                <a:gd name="T15" fmla="*/ 1935 h 2029"/>
                <a:gd name="T16" fmla="*/ 1930 w 3680"/>
                <a:gd name="T17" fmla="*/ 1975 h 2029"/>
                <a:gd name="T18" fmla="*/ 1827 w 3680"/>
                <a:gd name="T19" fmla="*/ 1933 h 2029"/>
                <a:gd name="T20" fmla="*/ 1886 w 3680"/>
                <a:gd name="T21" fmla="*/ 1823 h 2029"/>
                <a:gd name="T22" fmla="*/ 1788 w 3680"/>
                <a:gd name="T23" fmla="*/ 1774 h 2029"/>
                <a:gd name="T24" fmla="*/ 1687 w 3680"/>
                <a:gd name="T25" fmla="*/ 1558 h 2029"/>
                <a:gd name="T26" fmla="*/ 1571 w 3680"/>
                <a:gd name="T27" fmla="*/ 1558 h 2029"/>
                <a:gd name="T28" fmla="*/ 1389 w 3680"/>
                <a:gd name="T29" fmla="*/ 1388 h 2029"/>
                <a:gd name="T30" fmla="*/ 1420 w 3680"/>
                <a:gd name="T31" fmla="*/ 1159 h 2029"/>
                <a:gd name="T32" fmla="*/ 1058 w 3680"/>
                <a:gd name="T33" fmla="*/ 646 h 2029"/>
                <a:gd name="T34" fmla="*/ 1049 w 3680"/>
                <a:gd name="T35" fmla="*/ 523 h 2029"/>
                <a:gd name="T36" fmla="*/ 837 w 3680"/>
                <a:gd name="T37" fmla="*/ 406 h 2029"/>
                <a:gd name="T38" fmla="*/ 895 w 3680"/>
                <a:gd name="T39" fmla="*/ 520 h 2029"/>
                <a:gd name="T40" fmla="*/ 501 w 3680"/>
                <a:gd name="T41" fmla="*/ 537 h 2029"/>
                <a:gd name="T42" fmla="*/ 390 w 3680"/>
                <a:gd name="T43" fmla="*/ 481 h 2029"/>
                <a:gd name="T44" fmla="*/ 340 w 3680"/>
                <a:gd name="T45" fmla="*/ 243 h 2029"/>
                <a:gd name="T46" fmla="*/ 224 w 3680"/>
                <a:gd name="T47" fmla="*/ 252 h 2029"/>
                <a:gd name="T48" fmla="*/ 212 w 3680"/>
                <a:gd name="T49" fmla="*/ 128 h 2029"/>
                <a:gd name="T50" fmla="*/ 0 w 3680"/>
                <a:gd name="T51"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0" h="2029">
                  <a:moveTo>
                    <a:pt x="3680" y="1858"/>
                  </a:moveTo>
                  <a:lnTo>
                    <a:pt x="3488" y="1851"/>
                  </a:lnTo>
                  <a:lnTo>
                    <a:pt x="3381" y="1882"/>
                  </a:lnTo>
                  <a:lnTo>
                    <a:pt x="2861" y="1777"/>
                  </a:lnTo>
                  <a:lnTo>
                    <a:pt x="2785" y="1875"/>
                  </a:lnTo>
                  <a:lnTo>
                    <a:pt x="2335" y="1917"/>
                  </a:lnTo>
                  <a:lnTo>
                    <a:pt x="2223" y="2029"/>
                  </a:lnTo>
                  <a:lnTo>
                    <a:pt x="2158" y="1935"/>
                  </a:lnTo>
                  <a:lnTo>
                    <a:pt x="1930" y="1975"/>
                  </a:lnTo>
                  <a:lnTo>
                    <a:pt x="1827" y="1933"/>
                  </a:lnTo>
                  <a:lnTo>
                    <a:pt x="1886" y="1823"/>
                  </a:lnTo>
                  <a:lnTo>
                    <a:pt x="1788" y="1774"/>
                  </a:lnTo>
                  <a:lnTo>
                    <a:pt x="1687" y="1558"/>
                  </a:lnTo>
                  <a:lnTo>
                    <a:pt x="1571" y="1558"/>
                  </a:lnTo>
                  <a:lnTo>
                    <a:pt x="1389" y="1388"/>
                  </a:lnTo>
                  <a:lnTo>
                    <a:pt x="1420" y="1159"/>
                  </a:lnTo>
                  <a:lnTo>
                    <a:pt x="1058" y="646"/>
                  </a:lnTo>
                  <a:lnTo>
                    <a:pt x="1049" y="523"/>
                  </a:lnTo>
                  <a:lnTo>
                    <a:pt x="837" y="406"/>
                  </a:lnTo>
                  <a:lnTo>
                    <a:pt x="895" y="520"/>
                  </a:lnTo>
                  <a:lnTo>
                    <a:pt x="501" y="537"/>
                  </a:lnTo>
                  <a:lnTo>
                    <a:pt x="390" y="481"/>
                  </a:lnTo>
                  <a:lnTo>
                    <a:pt x="340" y="243"/>
                  </a:lnTo>
                  <a:lnTo>
                    <a:pt x="224" y="252"/>
                  </a:lnTo>
                  <a:lnTo>
                    <a:pt x="212" y="12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4" name="Freeform 32">
              <a:extLst>
                <a:ext uri="{FF2B5EF4-FFF2-40B4-BE49-F238E27FC236}">
                  <a16:creationId xmlns:a16="http://schemas.microsoft.com/office/drawing/2014/main" id="{C798A959-53AB-48D8-8FA8-D6C7E5E74462}"/>
                </a:ext>
              </a:extLst>
            </p:cNvPr>
            <p:cNvSpPr>
              <a:spLocks/>
            </p:cNvSpPr>
            <p:nvPr/>
          </p:nvSpPr>
          <p:spPr bwMode="auto">
            <a:xfrm>
              <a:off x="6334975" y="3910618"/>
              <a:ext cx="1052308" cy="324426"/>
            </a:xfrm>
            <a:custGeom>
              <a:avLst/>
              <a:gdLst>
                <a:gd name="T0" fmla="*/ 5081 w 5081"/>
                <a:gd name="T1" fmla="*/ 781 h 1508"/>
                <a:gd name="T2" fmla="*/ 4895 w 5081"/>
                <a:gd name="T3" fmla="*/ 1039 h 1508"/>
                <a:gd name="T4" fmla="*/ 4681 w 5081"/>
                <a:gd name="T5" fmla="*/ 1167 h 1508"/>
                <a:gd name="T6" fmla="*/ 4527 w 5081"/>
                <a:gd name="T7" fmla="*/ 1172 h 1508"/>
                <a:gd name="T8" fmla="*/ 4512 w 5081"/>
                <a:gd name="T9" fmla="*/ 1065 h 1508"/>
                <a:gd name="T10" fmla="*/ 4380 w 5081"/>
                <a:gd name="T11" fmla="*/ 1002 h 1508"/>
                <a:gd name="T12" fmla="*/ 4222 w 5081"/>
                <a:gd name="T13" fmla="*/ 1172 h 1508"/>
                <a:gd name="T14" fmla="*/ 4107 w 5081"/>
                <a:gd name="T15" fmla="*/ 1179 h 1508"/>
                <a:gd name="T16" fmla="*/ 4105 w 5081"/>
                <a:gd name="T17" fmla="*/ 1060 h 1508"/>
                <a:gd name="T18" fmla="*/ 3989 w 5081"/>
                <a:gd name="T19" fmla="*/ 1060 h 1508"/>
                <a:gd name="T20" fmla="*/ 3821 w 5081"/>
                <a:gd name="T21" fmla="*/ 755 h 1508"/>
                <a:gd name="T22" fmla="*/ 3820 w 5081"/>
                <a:gd name="T23" fmla="*/ 755 h 1508"/>
                <a:gd name="T24" fmla="*/ 3630 w 5081"/>
                <a:gd name="T25" fmla="*/ 627 h 1508"/>
                <a:gd name="T26" fmla="*/ 3418 w 5081"/>
                <a:gd name="T27" fmla="*/ 676 h 1508"/>
                <a:gd name="T28" fmla="*/ 3189 w 5081"/>
                <a:gd name="T29" fmla="*/ 619 h 1508"/>
                <a:gd name="T30" fmla="*/ 2956 w 5081"/>
                <a:gd name="T31" fmla="*/ 1440 h 1508"/>
                <a:gd name="T32" fmla="*/ 2732 w 5081"/>
                <a:gd name="T33" fmla="*/ 1139 h 1508"/>
                <a:gd name="T34" fmla="*/ 2669 w 5081"/>
                <a:gd name="T35" fmla="*/ 1230 h 1508"/>
                <a:gd name="T36" fmla="*/ 2570 w 5081"/>
                <a:gd name="T37" fmla="*/ 1168 h 1508"/>
                <a:gd name="T38" fmla="*/ 2481 w 5081"/>
                <a:gd name="T39" fmla="*/ 1233 h 1508"/>
                <a:gd name="T40" fmla="*/ 2397 w 5081"/>
                <a:gd name="T41" fmla="*/ 1165 h 1508"/>
                <a:gd name="T42" fmla="*/ 2304 w 5081"/>
                <a:gd name="T43" fmla="*/ 1239 h 1508"/>
                <a:gd name="T44" fmla="*/ 2292 w 5081"/>
                <a:gd name="T45" fmla="*/ 1356 h 1508"/>
                <a:gd name="T46" fmla="*/ 2068 w 5081"/>
                <a:gd name="T47" fmla="*/ 1508 h 1508"/>
                <a:gd name="T48" fmla="*/ 1985 w 5081"/>
                <a:gd name="T49" fmla="*/ 1424 h 1508"/>
                <a:gd name="T50" fmla="*/ 1670 w 5081"/>
                <a:gd name="T51" fmla="*/ 1484 h 1508"/>
                <a:gd name="T52" fmla="*/ 1469 w 5081"/>
                <a:gd name="T53" fmla="*/ 1356 h 1508"/>
                <a:gd name="T54" fmla="*/ 1469 w 5081"/>
                <a:gd name="T55" fmla="*/ 1237 h 1508"/>
                <a:gd name="T56" fmla="*/ 1614 w 5081"/>
                <a:gd name="T57" fmla="*/ 1055 h 1508"/>
                <a:gd name="T58" fmla="*/ 1633 w 5081"/>
                <a:gd name="T59" fmla="*/ 838 h 1508"/>
                <a:gd name="T60" fmla="*/ 1568 w 5081"/>
                <a:gd name="T61" fmla="*/ 745 h 1508"/>
                <a:gd name="T62" fmla="*/ 1260 w 5081"/>
                <a:gd name="T63" fmla="*/ 629 h 1508"/>
                <a:gd name="T64" fmla="*/ 996 w 5081"/>
                <a:gd name="T65" fmla="*/ 98 h 1508"/>
                <a:gd name="T66" fmla="*/ 761 w 5081"/>
                <a:gd name="T67" fmla="*/ 335 h 1508"/>
                <a:gd name="T68" fmla="*/ 591 w 5081"/>
                <a:gd name="T69" fmla="*/ 190 h 1508"/>
                <a:gd name="T70" fmla="*/ 479 w 5081"/>
                <a:gd name="T71" fmla="*/ 256 h 1508"/>
                <a:gd name="T72" fmla="*/ 226 w 5081"/>
                <a:gd name="T73" fmla="*/ 251 h 1508"/>
                <a:gd name="T74" fmla="*/ 0 w 5081"/>
                <a:gd name="T75" fmla="*/ 0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81" h="1508">
                  <a:moveTo>
                    <a:pt x="5081" y="781"/>
                  </a:moveTo>
                  <a:lnTo>
                    <a:pt x="4895" y="1039"/>
                  </a:lnTo>
                  <a:lnTo>
                    <a:pt x="4681" y="1167"/>
                  </a:lnTo>
                  <a:lnTo>
                    <a:pt x="4527" y="1172"/>
                  </a:lnTo>
                  <a:lnTo>
                    <a:pt x="4512" y="1065"/>
                  </a:lnTo>
                  <a:lnTo>
                    <a:pt x="4380" y="1002"/>
                  </a:lnTo>
                  <a:lnTo>
                    <a:pt x="4222" y="1172"/>
                  </a:lnTo>
                  <a:lnTo>
                    <a:pt x="4107" y="1179"/>
                  </a:lnTo>
                  <a:lnTo>
                    <a:pt x="4105" y="1060"/>
                  </a:lnTo>
                  <a:lnTo>
                    <a:pt x="3989" y="1060"/>
                  </a:lnTo>
                  <a:lnTo>
                    <a:pt x="3821" y="755"/>
                  </a:lnTo>
                  <a:lnTo>
                    <a:pt x="3820" y="755"/>
                  </a:lnTo>
                  <a:lnTo>
                    <a:pt x="3630" y="627"/>
                  </a:lnTo>
                  <a:lnTo>
                    <a:pt x="3418" y="676"/>
                  </a:lnTo>
                  <a:lnTo>
                    <a:pt x="3189" y="619"/>
                  </a:lnTo>
                  <a:lnTo>
                    <a:pt x="2956" y="1440"/>
                  </a:lnTo>
                  <a:lnTo>
                    <a:pt x="2732" y="1139"/>
                  </a:lnTo>
                  <a:lnTo>
                    <a:pt x="2669" y="1230"/>
                  </a:lnTo>
                  <a:lnTo>
                    <a:pt x="2570" y="1168"/>
                  </a:lnTo>
                  <a:lnTo>
                    <a:pt x="2481" y="1233"/>
                  </a:lnTo>
                  <a:lnTo>
                    <a:pt x="2397" y="1165"/>
                  </a:lnTo>
                  <a:lnTo>
                    <a:pt x="2304" y="1239"/>
                  </a:lnTo>
                  <a:lnTo>
                    <a:pt x="2292" y="1356"/>
                  </a:lnTo>
                  <a:lnTo>
                    <a:pt x="2068" y="1508"/>
                  </a:lnTo>
                  <a:lnTo>
                    <a:pt x="1985" y="1424"/>
                  </a:lnTo>
                  <a:lnTo>
                    <a:pt x="1670" y="1484"/>
                  </a:lnTo>
                  <a:lnTo>
                    <a:pt x="1469" y="1356"/>
                  </a:lnTo>
                  <a:lnTo>
                    <a:pt x="1469" y="1237"/>
                  </a:lnTo>
                  <a:lnTo>
                    <a:pt x="1614" y="1055"/>
                  </a:lnTo>
                  <a:lnTo>
                    <a:pt x="1633" y="838"/>
                  </a:lnTo>
                  <a:lnTo>
                    <a:pt x="1568" y="745"/>
                  </a:lnTo>
                  <a:lnTo>
                    <a:pt x="1260" y="629"/>
                  </a:lnTo>
                  <a:lnTo>
                    <a:pt x="996" y="98"/>
                  </a:lnTo>
                  <a:lnTo>
                    <a:pt x="761" y="335"/>
                  </a:lnTo>
                  <a:lnTo>
                    <a:pt x="591" y="190"/>
                  </a:lnTo>
                  <a:lnTo>
                    <a:pt x="479" y="256"/>
                  </a:lnTo>
                  <a:lnTo>
                    <a:pt x="226" y="251"/>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65" name="Freeform 34">
              <a:extLst>
                <a:ext uri="{FF2B5EF4-FFF2-40B4-BE49-F238E27FC236}">
                  <a16:creationId xmlns:a16="http://schemas.microsoft.com/office/drawing/2014/main" id="{222BBCD3-97B8-4372-83DE-453439FF7CB6}"/>
                </a:ext>
              </a:extLst>
            </p:cNvPr>
            <p:cNvSpPr>
              <a:spLocks/>
            </p:cNvSpPr>
            <p:nvPr/>
          </p:nvSpPr>
          <p:spPr bwMode="auto">
            <a:xfrm>
              <a:off x="7125450" y="3245412"/>
              <a:ext cx="598656" cy="246977"/>
            </a:xfrm>
            <a:custGeom>
              <a:avLst/>
              <a:gdLst>
                <a:gd name="T0" fmla="*/ 2889 w 2889"/>
                <a:gd name="T1" fmla="*/ 1147 h 1147"/>
                <a:gd name="T2" fmla="*/ 2806 w 2889"/>
                <a:gd name="T3" fmla="*/ 941 h 1147"/>
                <a:gd name="T4" fmla="*/ 2696 w 2889"/>
                <a:gd name="T5" fmla="*/ 948 h 1147"/>
                <a:gd name="T6" fmla="*/ 2678 w 2889"/>
                <a:gd name="T7" fmla="*/ 592 h 1147"/>
                <a:gd name="T8" fmla="*/ 2379 w 2889"/>
                <a:gd name="T9" fmla="*/ 396 h 1147"/>
                <a:gd name="T10" fmla="*/ 2342 w 2889"/>
                <a:gd name="T11" fmla="*/ 421 h 1147"/>
                <a:gd name="T12" fmla="*/ 2013 w 2889"/>
                <a:gd name="T13" fmla="*/ 160 h 1147"/>
                <a:gd name="T14" fmla="*/ 1811 w 2889"/>
                <a:gd name="T15" fmla="*/ 247 h 1147"/>
                <a:gd name="T16" fmla="*/ 1619 w 2889"/>
                <a:gd name="T17" fmla="*/ 105 h 1147"/>
                <a:gd name="T18" fmla="*/ 1394 w 2889"/>
                <a:gd name="T19" fmla="*/ 168 h 1147"/>
                <a:gd name="T20" fmla="*/ 1119 w 2889"/>
                <a:gd name="T21" fmla="*/ 0 h 1147"/>
                <a:gd name="T22" fmla="*/ 800 w 2889"/>
                <a:gd name="T23" fmla="*/ 226 h 1147"/>
                <a:gd name="T24" fmla="*/ 809 w 2889"/>
                <a:gd name="T25" fmla="*/ 284 h 1147"/>
                <a:gd name="T26" fmla="*/ 720 w 2889"/>
                <a:gd name="T27" fmla="*/ 410 h 1147"/>
                <a:gd name="T28" fmla="*/ 608 w 2889"/>
                <a:gd name="T29" fmla="*/ 396 h 1147"/>
                <a:gd name="T30" fmla="*/ 525 w 2889"/>
                <a:gd name="T31" fmla="*/ 491 h 1147"/>
                <a:gd name="T32" fmla="*/ 513 w 2889"/>
                <a:gd name="T33" fmla="*/ 818 h 1147"/>
                <a:gd name="T34" fmla="*/ 392 w 2889"/>
                <a:gd name="T35" fmla="*/ 858 h 1147"/>
                <a:gd name="T36" fmla="*/ 305 w 2889"/>
                <a:gd name="T37" fmla="*/ 788 h 1147"/>
                <a:gd name="T38" fmla="*/ 47 w 2889"/>
                <a:gd name="T39" fmla="*/ 941 h 1147"/>
                <a:gd name="T40" fmla="*/ 0 w 2889"/>
                <a:gd name="T41" fmla="*/ 1039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9" h="1147">
                  <a:moveTo>
                    <a:pt x="2889" y="1147"/>
                  </a:moveTo>
                  <a:lnTo>
                    <a:pt x="2806" y="941"/>
                  </a:lnTo>
                  <a:lnTo>
                    <a:pt x="2696" y="948"/>
                  </a:lnTo>
                  <a:lnTo>
                    <a:pt x="2678" y="592"/>
                  </a:lnTo>
                  <a:lnTo>
                    <a:pt x="2379" y="396"/>
                  </a:lnTo>
                  <a:lnTo>
                    <a:pt x="2342" y="421"/>
                  </a:lnTo>
                  <a:lnTo>
                    <a:pt x="2013" y="160"/>
                  </a:lnTo>
                  <a:lnTo>
                    <a:pt x="1811" y="247"/>
                  </a:lnTo>
                  <a:lnTo>
                    <a:pt x="1619" y="105"/>
                  </a:lnTo>
                  <a:lnTo>
                    <a:pt x="1394" y="168"/>
                  </a:lnTo>
                  <a:lnTo>
                    <a:pt x="1119" y="0"/>
                  </a:lnTo>
                  <a:lnTo>
                    <a:pt x="800" y="226"/>
                  </a:lnTo>
                  <a:lnTo>
                    <a:pt x="809" y="284"/>
                  </a:lnTo>
                  <a:lnTo>
                    <a:pt x="720" y="410"/>
                  </a:lnTo>
                  <a:lnTo>
                    <a:pt x="608" y="396"/>
                  </a:lnTo>
                  <a:lnTo>
                    <a:pt x="525" y="491"/>
                  </a:lnTo>
                  <a:lnTo>
                    <a:pt x="513" y="818"/>
                  </a:lnTo>
                  <a:lnTo>
                    <a:pt x="392" y="858"/>
                  </a:lnTo>
                  <a:lnTo>
                    <a:pt x="305" y="788"/>
                  </a:lnTo>
                  <a:lnTo>
                    <a:pt x="47" y="941"/>
                  </a:lnTo>
                  <a:lnTo>
                    <a:pt x="0" y="103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66" name="Line 35">
              <a:extLst>
                <a:ext uri="{FF2B5EF4-FFF2-40B4-BE49-F238E27FC236}">
                  <a16:creationId xmlns:a16="http://schemas.microsoft.com/office/drawing/2014/main" id="{AC50001F-967E-4E3E-BC67-B0CB2D011DEF}"/>
                </a:ext>
              </a:extLst>
            </p:cNvPr>
            <p:cNvCxnSpPr>
              <a:cxnSpLocks noChangeShapeType="1"/>
            </p:cNvCxnSpPr>
            <p:nvPr/>
          </p:nvCxnSpPr>
          <p:spPr bwMode="auto">
            <a:xfrm>
              <a:off x="7125450" y="3468726"/>
              <a:ext cx="413" cy="429"/>
            </a:xfrm>
            <a:prstGeom prst="line">
              <a:avLst/>
            </a:prstGeom>
            <a:grpFill/>
            <a:ln w="22225">
              <a:solidFill>
                <a:srgbClr val="6699CC"/>
              </a:solidFill>
              <a:round/>
              <a:headEnd/>
              <a:tailEnd/>
            </a:ln>
          </p:spPr>
        </p:cxnSp>
        <p:cxnSp>
          <p:nvCxnSpPr>
            <p:cNvPr id="67" name="Line 36">
              <a:extLst>
                <a:ext uri="{FF2B5EF4-FFF2-40B4-BE49-F238E27FC236}">
                  <a16:creationId xmlns:a16="http://schemas.microsoft.com/office/drawing/2014/main" id="{36AFE803-BA0A-46B9-8EDB-343DD6DFFA8A}"/>
                </a:ext>
              </a:extLst>
            </p:cNvPr>
            <p:cNvCxnSpPr>
              <a:cxnSpLocks noChangeShapeType="1"/>
            </p:cNvCxnSpPr>
            <p:nvPr/>
          </p:nvCxnSpPr>
          <p:spPr bwMode="auto">
            <a:xfrm>
              <a:off x="7125450" y="3468726"/>
              <a:ext cx="413" cy="429"/>
            </a:xfrm>
            <a:prstGeom prst="line">
              <a:avLst/>
            </a:prstGeom>
            <a:grpFill/>
            <a:ln w="22225">
              <a:solidFill>
                <a:srgbClr val="6699CC"/>
              </a:solidFill>
              <a:round/>
              <a:headEnd/>
              <a:tailEnd/>
            </a:ln>
          </p:spPr>
        </p:cxnSp>
        <p:cxnSp>
          <p:nvCxnSpPr>
            <p:cNvPr id="68" name="Line 37">
              <a:extLst>
                <a:ext uri="{FF2B5EF4-FFF2-40B4-BE49-F238E27FC236}">
                  <a16:creationId xmlns:a16="http://schemas.microsoft.com/office/drawing/2014/main" id="{DBB1237F-F8E4-42B9-AA67-A7CF04BFD166}"/>
                </a:ext>
              </a:extLst>
            </p:cNvPr>
            <p:cNvCxnSpPr>
              <a:cxnSpLocks noChangeShapeType="1"/>
            </p:cNvCxnSpPr>
            <p:nvPr/>
          </p:nvCxnSpPr>
          <p:spPr bwMode="auto">
            <a:xfrm flipV="1">
              <a:off x="7125865" y="3454957"/>
              <a:ext cx="22372" cy="13770"/>
            </a:xfrm>
            <a:prstGeom prst="line">
              <a:avLst/>
            </a:prstGeom>
            <a:grpFill/>
            <a:ln w="22225">
              <a:solidFill>
                <a:srgbClr val="6699CC"/>
              </a:solidFill>
              <a:round/>
              <a:headEnd/>
              <a:tailEnd/>
            </a:ln>
          </p:spPr>
        </p:cxnSp>
        <p:sp>
          <p:nvSpPr>
            <p:cNvPr id="69" name="Freeform 38">
              <a:extLst>
                <a:ext uri="{FF2B5EF4-FFF2-40B4-BE49-F238E27FC236}">
                  <a16:creationId xmlns:a16="http://schemas.microsoft.com/office/drawing/2014/main" id="{9F21E116-4C9C-45FF-8760-101EE871A0F0}"/>
                </a:ext>
              </a:extLst>
            </p:cNvPr>
            <p:cNvSpPr>
              <a:spLocks/>
            </p:cNvSpPr>
            <p:nvPr/>
          </p:nvSpPr>
          <p:spPr bwMode="auto">
            <a:xfrm>
              <a:off x="4697685" y="2347429"/>
              <a:ext cx="728744" cy="577428"/>
            </a:xfrm>
            <a:custGeom>
              <a:avLst/>
              <a:gdLst>
                <a:gd name="T0" fmla="*/ 3518 w 3518"/>
                <a:gd name="T1" fmla="*/ 850 h 2685"/>
                <a:gd name="T2" fmla="*/ 3243 w 3518"/>
                <a:gd name="T3" fmla="*/ 913 h 2685"/>
                <a:gd name="T4" fmla="*/ 3052 w 3518"/>
                <a:gd name="T5" fmla="*/ 1079 h 2685"/>
                <a:gd name="T6" fmla="*/ 2671 w 3518"/>
                <a:gd name="T7" fmla="*/ 1186 h 2685"/>
                <a:gd name="T8" fmla="*/ 2339 w 3518"/>
                <a:gd name="T9" fmla="*/ 1046 h 2685"/>
                <a:gd name="T10" fmla="*/ 1848 w 3518"/>
                <a:gd name="T11" fmla="*/ 992 h 2685"/>
                <a:gd name="T12" fmla="*/ 1473 w 3518"/>
                <a:gd name="T13" fmla="*/ 860 h 2685"/>
                <a:gd name="T14" fmla="*/ 1263 w 3518"/>
                <a:gd name="T15" fmla="*/ 953 h 2685"/>
                <a:gd name="T16" fmla="*/ 1011 w 3518"/>
                <a:gd name="T17" fmla="*/ 538 h 2685"/>
                <a:gd name="T18" fmla="*/ 1107 w 3518"/>
                <a:gd name="T19" fmla="*/ 230 h 2685"/>
                <a:gd name="T20" fmla="*/ 1067 w 3518"/>
                <a:gd name="T21" fmla="*/ 121 h 2685"/>
                <a:gd name="T22" fmla="*/ 811 w 3518"/>
                <a:gd name="T23" fmla="*/ 95 h 2685"/>
                <a:gd name="T24" fmla="*/ 713 w 3518"/>
                <a:gd name="T25" fmla="*/ 165 h 2685"/>
                <a:gd name="T26" fmla="*/ 455 w 3518"/>
                <a:gd name="T27" fmla="*/ 182 h 2685"/>
                <a:gd name="T28" fmla="*/ 9 w 3518"/>
                <a:gd name="T29" fmla="*/ 0 h 2685"/>
                <a:gd name="T30" fmla="*/ 0 w 3518"/>
                <a:gd name="T31" fmla="*/ 109 h 2685"/>
                <a:gd name="T32" fmla="*/ 129 w 3518"/>
                <a:gd name="T33" fmla="*/ 182 h 2685"/>
                <a:gd name="T34" fmla="*/ 150 w 3518"/>
                <a:gd name="T35" fmla="*/ 375 h 2685"/>
                <a:gd name="T36" fmla="*/ 75 w 3518"/>
                <a:gd name="T37" fmla="*/ 454 h 2685"/>
                <a:gd name="T38" fmla="*/ 175 w 3518"/>
                <a:gd name="T39" fmla="*/ 855 h 2685"/>
                <a:gd name="T40" fmla="*/ 510 w 3518"/>
                <a:gd name="T41" fmla="*/ 1214 h 2685"/>
                <a:gd name="T42" fmla="*/ 457 w 3518"/>
                <a:gd name="T43" fmla="*/ 1611 h 2685"/>
                <a:gd name="T44" fmla="*/ 532 w 3518"/>
                <a:gd name="T45" fmla="*/ 1720 h 2685"/>
                <a:gd name="T46" fmla="*/ 513 w 3518"/>
                <a:gd name="T47" fmla="*/ 1956 h 2685"/>
                <a:gd name="T48" fmla="*/ 426 w 3518"/>
                <a:gd name="T49" fmla="*/ 2181 h 2685"/>
                <a:gd name="T50" fmla="*/ 588 w 3518"/>
                <a:gd name="T51" fmla="*/ 2550 h 2685"/>
                <a:gd name="T52" fmla="*/ 692 w 3518"/>
                <a:gd name="T53" fmla="*/ 2601 h 2685"/>
                <a:gd name="T54" fmla="*/ 790 w 3518"/>
                <a:gd name="T55" fmla="*/ 2538 h 2685"/>
                <a:gd name="T56" fmla="*/ 751 w 3518"/>
                <a:gd name="T57" fmla="*/ 2655 h 2685"/>
                <a:gd name="T58" fmla="*/ 473 w 3518"/>
                <a:gd name="T59"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18" h="2685">
                  <a:moveTo>
                    <a:pt x="3518" y="850"/>
                  </a:moveTo>
                  <a:lnTo>
                    <a:pt x="3243" y="913"/>
                  </a:lnTo>
                  <a:lnTo>
                    <a:pt x="3052" y="1079"/>
                  </a:lnTo>
                  <a:lnTo>
                    <a:pt x="2671" y="1186"/>
                  </a:lnTo>
                  <a:lnTo>
                    <a:pt x="2339" y="1046"/>
                  </a:lnTo>
                  <a:lnTo>
                    <a:pt x="1848" y="992"/>
                  </a:lnTo>
                  <a:lnTo>
                    <a:pt x="1473" y="860"/>
                  </a:lnTo>
                  <a:lnTo>
                    <a:pt x="1263" y="953"/>
                  </a:lnTo>
                  <a:lnTo>
                    <a:pt x="1011" y="538"/>
                  </a:lnTo>
                  <a:lnTo>
                    <a:pt x="1107" y="230"/>
                  </a:lnTo>
                  <a:lnTo>
                    <a:pt x="1067" y="121"/>
                  </a:lnTo>
                  <a:lnTo>
                    <a:pt x="811" y="95"/>
                  </a:lnTo>
                  <a:lnTo>
                    <a:pt x="713" y="165"/>
                  </a:lnTo>
                  <a:lnTo>
                    <a:pt x="455" y="182"/>
                  </a:lnTo>
                  <a:lnTo>
                    <a:pt x="9" y="0"/>
                  </a:lnTo>
                  <a:lnTo>
                    <a:pt x="0" y="109"/>
                  </a:lnTo>
                  <a:lnTo>
                    <a:pt x="129" y="182"/>
                  </a:lnTo>
                  <a:lnTo>
                    <a:pt x="150" y="375"/>
                  </a:lnTo>
                  <a:lnTo>
                    <a:pt x="75" y="454"/>
                  </a:lnTo>
                  <a:lnTo>
                    <a:pt x="175" y="855"/>
                  </a:lnTo>
                  <a:lnTo>
                    <a:pt x="510" y="1214"/>
                  </a:lnTo>
                  <a:lnTo>
                    <a:pt x="457" y="1611"/>
                  </a:lnTo>
                  <a:lnTo>
                    <a:pt x="532" y="1720"/>
                  </a:lnTo>
                  <a:lnTo>
                    <a:pt x="513" y="1956"/>
                  </a:lnTo>
                  <a:lnTo>
                    <a:pt x="426" y="2181"/>
                  </a:lnTo>
                  <a:lnTo>
                    <a:pt x="588" y="2550"/>
                  </a:lnTo>
                  <a:lnTo>
                    <a:pt x="692" y="2601"/>
                  </a:lnTo>
                  <a:lnTo>
                    <a:pt x="790" y="2538"/>
                  </a:lnTo>
                  <a:lnTo>
                    <a:pt x="751" y="2655"/>
                  </a:lnTo>
                  <a:lnTo>
                    <a:pt x="473" y="268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0" name="Freeform 39">
              <a:extLst>
                <a:ext uri="{FF2B5EF4-FFF2-40B4-BE49-F238E27FC236}">
                  <a16:creationId xmlns:a16="http://schemas.microsoft.com/office/drawing/2014/main" id="{BF1E771B-3CA6-4C41-A417-1A90990D0787}"/>
                </a:ext>
              </a:extLst>
            </p:cNvPr>
            <p:cNvSpPr>
              <a:spLocks/>
            </p:cNvSpPr>
            <p:nvPr/>
          </p:nvSpPr>
          <p:spPr bwMode="auto">
            <a:xfrm>
              <a:off x="5785208" y="2203719"/>
              <a:ext cx="134230" cy="436299"/>
            </a:xfrm>
            <a:custGeom>
              <a:avLst/>
              <a:gdLst>
                <a:gd name="T0" fmla="*/ 491 w 649"/>
                <a:gd name="T1" fmla="*/ 2028 h 2028"/>
                <a:gd name="T2" fmla="*/ 649 w 649"/>
                <a:gd name="T3" fmla="*/ 1928 h 2028"/>
                <a:gd name="T4" fmla="*/ 510 w 649"/>
                <a:gd name="T5" fmla="*/ 1597 h 2028"/>
                <a:gd name="T6" fmla="*/ 565 w 649"/>
                <a:gd name="T7" fmla="*/ 1282 h 2028"/>
                <a:gd name="T8" fmla="*/ 510 w 649"/>
                <a:gd name="T9" fmla="*/ 937 h 2028"/>
                <a:gd name="T10" fmla="*/ 629 w 649"/>
                <a:gd name="T11" fmla="*/ 753 h 2028"/>
                <a:gd name="T12" fmla="*/ 496 w 649"/>
                <a:gd name="T13" fmla="*/ 422 h 2028"/>
                <a:gd name="T14" fmla="*/ 2 w 649"/>
                <a:gd name="T15" fmla="*/ 2 h 2028"/>
                <a:gd name="T16" fmla="*/ 0 w 649"/>
                <a:gd name="T17"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2028">
                  <a:moveTo>
                    <a:pt x="491" y="2028"/>
                  </a:moveTo>
                  <a:lnTo>
                    <a:pt x="649" y="1928"/>
                  </a:lnTo>
                  <a:lnTo>
                    <a:pt x="510" y="1597"/>
                  </a:lnTo>
                  <a:lnTo>
                    <a:pt x="565" y="1282"/>
                  </a:lnTo>
                  <a:lnTo>
                    <a:pt x="510" y="937"/>
                  </a:lnTo>
                  <a:lnTo>
                    <a:pt x="629" y="753"/>
                  </a:lnTo>
                  <a:lnTo>
                    <a:pt x="496" y="422"/>
                  </a:lnTo>
                  <a:lnTo>
                    <a:pt x="2" y="2"/>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1" name="Freeform 40">
              <a:extLst>
                <a:ext uri="{FF2B5EF4-FFF2-40B4-BE49-F238E27FC236}">
                  <a16:creationId xmlns:a16="http://schemas.microsoft.com/office/drawing/2014/main" id="{0FB1FEC1-F4A1-4C94-AD4E-15F5D8D1D461}"/>
                </a:ext>
              </a:extLst>
            </p:cNvPr>
            <p:cNvSpPr>
              <a:spLocks/>
            </p:cNvSpPr>
            <p:nvPr/>
          </p:nvSpPr>
          <p:spPr bwMode="auto">
            <a:xfrm>
              <a:off x="5351853" y="2203719"/>
              <a:ext cx="433351" cy="320555"/>
            </a:xfrm>
            <a:custGeom>
              <a:avLst/>
              <a:gdLst>
                <a:gd name="T0" fmla="*/ 2091 w 2091"/>
                <a:gd name="T1" fmla="*/ 0 h 1490"/>
                <a:gd name="T2" fmla="*/ 2084 w 2091"/>
                <a:gd name="T3" fmla="*/ 12 h 1490"/>
                <a:gd name="T4" fmla="*/ 1659 w 2091"/>
                <a:gd name="T5" fmla="*/ 310 h 1490"/>
                <a:gd name="T6" fmla="*/ 788 w 2091"/>
                <a:gd name="T7" fmla="*/ 525 h 1490"/>
                <a:gd name="T8" fmla="*/ 227 w 2091"/>
                <a:gd name="T9" fmla="*/ 827 h 1490"/>
                <a:gd name="T10" fmla="*/ 0 w 2091"/>
                <a:gd name="T11" fmla="*/ 1324 h 1490"/>
                <a:gd name="T12" fmla="*/ 66 w 2091"/>
                <a:gd name="T13" fmla="*/ 1412 h 1490"/>
                <a:gd name="T14" fmla="*/ 415 w 2091"/>
                <a:gd name="T15" fmla="*/ 1490 h 1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1" h="1490">
                  <a:moveTo>
                    <a:pt x="2091" y="0"/>
                  </a:moveTo>
                  <a:lnTo>
                    <a:pt x="2084" y="12"/>
                  </a:lnTo>
                  <a:lnTo>
                    <a:pt x="1659" y="310"/>
                  </a:lnTo>
                  <a:lnTo>
                    <a:pt x="788" y="525"/>
                  </a:lnTo>
                  <a:lnTo>
                    <a:pt x="227" y="827"/>
                  </a:lnTo>
                  <a:lnTo>
                    <a:pt x="0" y="1324"/>
                  </a:lnTo>
                  <a:lnTo>
                    <a:pt x="66" y="1412"/>
                  </a:lnTo>
                  <a:lnTo>
                    <a:pt x="415" y="149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2" name="Freeform 41">
              <a:extLst>
                <a:ext uri="{FF2B5EF4-FFF2-40B4-BE49-F238E27FC236}">
                  <a16:creationId xmlns:a16="http://schemas.microsoft.com/office/drawing/2014/main" id="{562D1CAC-112E-42E4-AF62-1C1E27E9117A}"/>
                </a:ext>
              </a:extLst>
            </p:cNvPr>
            <p:cNvSpPr>
              <a:spLocks/>
            </p:cNvSpPr>
            <p:nvPr/>
          </p:nvSpPr>
          <p:spPr bwMode="auto">
            <a:xfrm>
              <a:off x="5426428" y="2524274"/>
              <a:ext cx="12843" cy="5593"/>
            </a:xfrm>
            <a:custGeom>
              <a:avLst/>
              <a:gdLst>
                <a:gd name="T0" fmla="*/ 54 w 61"/>
                <a:gd name="T1" fmla="*/ 0 h 27"/>
                <a:gd name="T2" fmla="*/ 61 w 61"/>
                <a:gd name="T3" fmla="*/ 2 h 27"/>
                <a:gd name="T4" fmla="*/ 0 w 61"/>
                <a:gd name="T5" fmla="*/ 27 h 27"/>
              </a:gdLst>
              <a:ahLst/>
              <a:cxnLst>
                <a:cxn ang="0">
                  <a:pos x="T0" y="T1"/>
                </a:cxn>
                <a:cxn ang="0">
                  <a:pos x="T2" y="T3"/>
                </a:cxn>
                <a:cxn ang="0">
                  <a:pos x="T4" y="T5"/>
                </a:cxn>
              </a:cxnLst>
              <a:rect l="0" t="0" r="r" b="b"/>
              <a:pathLst>
                <a:path w="61" h="27">
                  <a:moveTo>
                    <a:pt x="54" y="0"/>
                  </a:moveTo>
                  <a:lnTo>
                    <a:pt x="61" y="2"/>
                  </a:lnTo>
                  <a:lnTo>
                    <a:pt x="0" y="27"/>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3" name="Freeform 42">
              <a:extLst>
                <a:ext uri="{FF2B5EF4-FFF2-40B4-BE49-F238E27FC236}">
                  <a16:creationId xmlns:a16="http://schemas.microsoft.com/office/drawing/2014/main" id="{7EB0CC12-58D3-4D79-9D0C-EFD90ECE683E}"/>
                </a:ext>
              </a:extLst>
            </p:cNvPr>
            <p:cNvSpPr>
              <a:spLocks/>
            </p:cNvSpPr>
            <p:nvPr/>
          </p:nvSpPr>
          <p:spPr bwMode="auto">
            <a:xfrm>
              <a:off x="5426428" y="2524274"/>
              <a:ext cx="11185" cy="5593"/>
            </a:xfrm>
            <a:custGeom>
              <a:avLst/>
              <a:gdLst>
                <a:gd name="T0" fmla="*/ 54 w 54"/>
                <a:gd name="T1" fmla="*/ 0 h 27"/>
                <a:gd name="T2" fmla="*/ 0 w 54"/>
                <a:gd name="T3" fmla="*/ 21 h 27"/>
                <a:gd name="T4" fmla="*/ 0 w 54"/>
                <a:gd name="T5" fmla="*/ 27 h 27"/>
              </a:gdLst>
              <a:ahLst/>
              <a:cxnLst>
                <a:cxn ang="0">
                  <a:pos x="T0" y="T1"/>
                </a:cxn>
                <a:cxn ang="0">
                  <a:pos x="T2" y="T3"/>
                </a:cxn>
                <a:cxn ang="0">
                  <a:pos x="T4" y="T5"/>
                </a:cxn>
              </a:cxnLst>
              <a:rect l="0" t="0" r="r" b="b"/>
              <a:pathLst>
                <a:path w="54" h="27">
                  <a:moveTo>
                    <a:pt x="54" y="0"/>
                  </a:moveTo>
                  <a:lnTo>
                    <a:pt x="0" y="21"/>
                  </a:lnTo>
                  <a:lnTo>
                    <a:pt x="0" y="27"/>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4" name="Freeform 43">
              <a:extLst>
                <a:ext uri="{FF2B5EF4-FFF2-40B4-BE49-F238E27FC236}">
                  <a16:creationId xmlns:a16="http://schemas.microsoft.com/office/drawing/2014/main" id="{FAACA35B-BF0B-4A92-85B1-C251A65E4833}"/>
                </a:ext>
              </a:extLst>
            </p:cNvPr>
            <p:cNvSpPr>
              <a:spLocks/>
            </p:cNvSpPr>
            <p:nvPr/>
          </p:nvSpPr>
          <p:spPr bwMode="auto">
            <a:xfrm>
              <a:off x="3714978" y="2764796"/>
              <a:ext cx="1080894" cy="530529"/>
            </a:xfrm>
            <a:custGeom>
              <a:avLst/>
              <a:gdLst>
                <a:gd name="T0" fmla="*/ 4765 w 5219"/>
                <a:gd name="T1" fmla="*/ 746 h 2466"/>
                <a:gd name="T2" fmla="*/ 4648 w 5219"/>
                <a:gd name="T3" fmla="*/ 553 h 2466"/>
                <a:gd name="T4" fmla="*/ 4592 w 5219"/>
                <a:gd name="T5" fmla="*/ 924 h 2466"/>
                <a:gd name="T6" fmla="*/ 4432 w 5219"/>
                <a:gd name="T7" fmla="*/ 674 h 2466"/>
                <a:gd name="T8" fmla="*/ 4318 w 5219"/>
                <a:gd name="T9" fmla="*/ 749 h 2466"/>
                <a:gd name="T10" fmla="*/ 4120 w 5219"/>
                <a:gd name="T11" fmla="*/ 641 h 2466"/>
                <a:gd name="T12" fmla="*/ 3957 w 5219"/>
                <a:gd name="T13" fmla="*/ 593 h 2466"/>
                <a:gd name="T14" fmla="*/ 3395 w 5219"/>
                <a:gd name="T15" fmla="*/ 956 h 2466"/>
                <a:gd name="T16" fmla="*/ 3201 w 5219"/>
                <a:gd name="T17" fmla="*/ 709 h 2466"/>
                <a:gd name="T18" fmla="*/ 3018 w 5219"/>
                <a:gd name="T19" fmla="*/ 278 h 2466"/>
                <a:gd name="T20" fmla="*/ 2927 w 5219"/>
                <a:gd name="T21" fmla="*/ 142 h 2466"/>
                <a:gd name="T22" fmla="*/ 2743 w 5219"/>
                <a:gd name="T23" fmla="*/ 273 h 2466"/>
                <a:gd name="T24" fmla="*/ 2610 w 5219"/>
                <a:gd name="T25" fmla="*/ 140 h 2466"/>
                <a:gd name="T26" fmla="*/ 2241 w 5219"/>
                <a:gd name="T27" fmla="*/ 143 h 2466"/>
                <a:gd name="T28" fmla="*/ 2006 w 5219"/>
                <a:gd name="T29" fmla="*/ 191 h 2466"/>
                <a:gd name="T30" fmla="*/ 1866 w 5219"/>
                <a:gd name="T31" fmla="*/ 453 h 2466"/>
                <a:gd name="T32" fmla="*/ 1563 w 5219"/>
                <a:gd name="T33" fmla="*/ 360 h 2466"/>
                <a:gd name="T34" fmla="*/ 1451 w 5219"/>
                <a:gd name="T35" fmla="*/ 387 h 2466"/>
                <a:gd name="T36" fmla="*/ 1382 w 5219"/>
                <a:gd name="T37" fmla="*/ 259 h 2466"/>
                <a:gd name="T38" fmla="*/ 757 w 5219"/>
                <a:gd name="T39" fmla="*/ 324 h 2466"/>
                <a:gd name="T40" fmla="*/ 457 w 5219"/>
                <a:gd name="T41" fmla="*/ 593 h 2466"/>
                <a:gd name="T42" fmla="*/ 54 w 5219"/>
                <a:gd name="T43" fmla="*/ 655 h 2466"/>
                <a:gd name="T44" fmla="*/ 68 w 5219"/>
                <a:gd name="T45" fmla="*/ 1100 h 2466"/>
                <a:gd name="T46" fmla="*/ 280 w 5219"/>
                <a:gd name="T47" fmla="*/ 1101 h 2466"/>
                <a:gd name="T48" fmla="*/ 617 w 5219"/>
                <a:gd name="T49" fmla="*/ 1028 h 2466"/>
                <a:gd name="T50" fmla="*/ 830 w 5219"/>
                <a:gd name="T51" fmla="*/ 1105 h 2466"/>
                <a:gd name="T52" fmla="*/ 927 w 5219"/>
                <a:gd name="T53" fmla="*/ 1266 h 2466"/>
                <a:gd name="T54" fmla="*/ 1053 w 5219"/>
                <a:gd name="T55" fmla="*/ 1397 h 2466"/>
                <a:gd name="T56" fmla="*/ 764 w 5219"/>
                <a:gd name="T57" fmla="*/ 1243 h 2466"/>
                <a:gd name="T58" fmla="*/ 389 w 5219"/>
                <a:gd name="T59" fmla="*/ 1238 h 2466"/>
                <a:gd name="T60" fmla="*/ 261 w 5219"/>
                <a:gd name="T61" fmla="*/ 1289 h 2466"/>
                <a:gd name="T62" fmla="*/ 426 w 5219"/>
                <a:gd name="T63" fmla="*/ 1387 h 2466"/>
                <a:gd name="T64" fmla="*/ 750 w 5219"/>
                <a:gd name="T65" fmla="*/ 1518 h 2466"/>
                <a:gd name="T66" fmla="*/ 722 w 5219"/>
                <a:gd name="T67" fmla="*/ 1744 h 2466"/>
                <a:gd name="T68" fmla="*/ 130 w 5219"/>
                <a:gd name="T69" fmla="*/ 1741 h 2466"/>
                <a:gd name="T70" fmla="*/ 445 w 5219"/>
                <a:gd name="T71" fmla="*/ 1979 h 2466"/>
                <a:gd name="T72" fmla="*/ 548 w 5219"/>
                <a:gd name="T73" fmla="*/ 2439 h 2466"/>
                <a:gd name="T74" fmla="*/ 979 w 5219"/>
                <a:gd name="T75" fmla="*/ 2301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19" h="2466">
                  <a:moveTo>
                    <a:pt x="5219" y="744"/>
                  </a:moveTo>
                  <a:lnTo>
                    <a:pt x="4765" y="746"/>
                  </a:lnTo>
                  <a:lnTo>
                    <a:pt x="4777" y="523"/>
                  </a:lnTo>
                  <a:lnTo>
                    <a:pt x="4648" y="553"/>
                  </a:lnTo>
                  <a:lnTo>
                    <a:pt x="4492" y="704"/>
                  </a:lnTo>
                  <a:lnTo>
                    <a:pt x="4592" y="924"/>
                  </a:lnTo>
                  <a:lnTo>
                    <a:pt x="4501" y="851"/>
                  </a:lnTo>
                  <a:lnTo>
                    <a:pt x="4432" y="674"/>
                  </a:lnTo>
                  <a:lnTo>
                    <a:pt x="4320" y="674"/>
                  </a:lnTo>
                  <a:lnTo>
                    <a:pt x="4318" y="749"/>
                  </a:lnTo>
                  <a:lnTo>
                    <a:pt x="4159" y="763"/>
                  </a:lnTo>
                  <a:lnTo>
                    <a:pt x="4120" y="641"/>
                  </a:lnTo>
                  <a:lnTo>
                    <a:pt x="4000" y="697"/>
                  </a:lnTo>
                  <a:lnTo>
                    <a:pt x="3957" y="593"/>
                  </a:lnTo>
                  <a:lnTo>
                    <a:pt x="3817" y="606"/>
                  </a:lnTo>
                  <a:lnTo>
                    <a:pt x="3395" y="956"/>
                  </a:lnTo>
                  <a:lnTo>
                    <a:pt x="3360" y="812"/>
                  </a:lnTo>
                  <a:lnTo>
                    <a:pt x="3201" y="709"/>
                  </a:lnTo>
                  <a:lnTo>
                    <a:pt x="3197" y="586"/>
                  </a:lnTo>
                  <a:lnTo>
                    <a:pt x="3018" y="278"/>
                  </a:lnTo>
                  <a:lnTo>
                    <a:pt x="2903" y="254"/>
                  </a:lnTo>
                  <a:lnTo>
                    <a:pt x="2927" y="142"/>
                  </a:lnTo>
                  <a:lnTo>
                    <a:pt x="2810" y="156"/>
                  </a:lnTo>
                  <a:lnTo>
                    <a:pt x="2743" y="273"/>
                  </a:lnTo>
                  <a:lnTo>
                    <a:pt x="2796" y="14"/>
                  </a:lnTo>
                  <a:lnTo>
                    <a:pt x="2610" y="140"/>
                  </a:lnTo>
                  <a:lnTo>
                    <a:pt x="2589" y="0"/>
                  </a:lnTo>
                  <a:lnTo>
                    <a:pt x="2241" y="143"/>
                  </a:lnTo>
                  <a:lnTo>
                    <a:pt x="2185" y="47"/>
                  </a:lnTo>
                  <a:lnTo>
                    <a:pt x="2006" y="191"/>
                  </a:lnTo>
                  <a:lnTo>
                    <a:pt x="1994" y="434"/>
                  </a:lnTo>
                  <a:lnTo>
                    <a:pt x="1866" y="453"/>
                  </a:lnTo>
                  <a:lnTo>
                    <a:pt x="1673" y="336"/>
                  </a:lnTo>
                  <a:lnTo>
                    <a:pt x="1563" y="360"/>
                  </a:lnTo>
                  <a:lnTo>
                    <a:pt x="1538" y="494"/>
                  </a:lnTo>
                  <a:lnTo>
                    <a:pt x="1451" y="387"/>
                  </a:lnTo>
                  <a:lnTo>
                    <a:pt x="1388" y="515"/>
                  </a:lnTo>
                  <a:lnTo>
                    <a:pt x="1382" y="259"/>
                  </a:lnTo>
                  <a:lnTo>
                    <a:pt x="816" y="427"/>
                  </a:lnTo>
                  <a:lnTo>
                    <a:pt x="757" y="324"/>
                  </a:lnTo>
                  <a:lnTo>
                    <a:pt x="356" y="541"/>
                  </a:lnTo>
                  <a:lnTo>
                    <a:pt x="457" y="593"/>
                  </a:lnTo>
                  <a:lnTo>
                    <a:pt x="130" y="560"/>
                  </a:lnTo>
                  <a:lnTo>
                    <a:pt x="54" y="655"/>
                  </a:lnTo>
                  <a:lnTo>
                    <a:pt x="0" y="1008"/>
                  </a:lnTo>
                  <a:lnTo>
                    <a:pt x="68" y="1100"/>
                  </a:lnTo>
                  <a:lnTo>
                    <a:pt x="177" y="1054"/>
                  </a:lnTo>
                  <a:lnTo>
                    <a:pt x="280" y="1101"/>
                  </a:lnTo>
                  <a:lnTo>
                    <a:pt x="762" y="958"/>
                  </a:lnTo>
                  <a:lnTo>
                    <a:pt x="617" y="1028"/>
                  </a:lnTo>
                  <a:lnTo>
                    <a:pt x="596" y="1161"/>
                  </a:lnTo>
                  <a:lnTo>
                    <a:pt x="830" y="1105"/>
                  </a:lnTo>
                  <a:lnTo>
                    <a:pt x="813" y="1217"/>
                  </a:lnTo>
                  <a:lnTo>
                    <a:pt x="927" y="1266"/>
                  </a:lnTo>
                  <a:lnTo>
                    <a:pt x="804" y="1292"/>
                  </a:lnTo>
                  <a:lnTo>
                    <a:pt x="1053" y="1397"/>
                  </a:lnTo>
                  <a:lnTo>
                    <a:pt x="818" y="1341"/>
                  </a:lnTo>
                  <a:lnTo>
                    <a:pt x="764" y="1243"/>
                  </a:lnTo>
                  <a:lnTo>
                    <a:pt x="617" y="1285"/>
                  </a:lnTo>
                  <a:lnTo>
                    <a:pt x="389" y="1238"/>
                  </a:lnTo>
                  <a:lnTo>
                    <a:pt x="322" y="1145"/>
                  </a:lnTo>
                  <a:lnTo>
                    <a:pt x="261" y="1289"/>
                  </a:lnTo>
                  <a:lnTo>
                    <a:pt x="357" y="1494"/>
                  </a:lnTo>
                  <a:lnTo>
                    <a:pt x="426" y="1387"/>
                  </a:lnTo>
                  <a:lnTo>
                    <a:pt x="536" y="1395"/>
                  </a:lnTo>
                  <a:lnTo>
                    <a:pt x="750" y="1518"/>
                  </a:lnTo>
                  <a:lnTo>
                    <a:pt x="783" y="1644"/>
                  </a:lnTo>
                  <a:lnTo>
                    <a:pt x="722" y="1744"/>
                  </a:lnTo>
                  <a:lnTo>
                    <a:pt x="625" y="1691"/>
                  </a:lnTo>
                  <a:lnTo>
                    <a:pt x="130" y="1741"/>
                  </a:lnTo>
                  <a:lnTo>
                    <a:pt x="68" y="1837"/>
                  </a:lnTo>
                  <a:lnTo>
                    <a:pt x="445" y="1979"/>
                  </a:lnTo>
                  <a:lnTo>
                    <a:pt x="590" y="2222"/>
                  </a:lnTo>
                  <a:lnTo>
                    <a:pt x="548" y="2439"/>
                  </a:lnTo>
                  <a:lnTo>
                    <a:pt x="836" y="2466"/>
                  </a:lnTo>
                  <a:lnTo>
                    <a:pt x="979" y="2301"/>
                  </a:lnTo>
                  <a:lnTo>
                    <a:pt x="981" y="228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5" name="Freeform 44">
              <a:extLst>
                <a:ext uri="{FF2B5EF4-FFF2-40B4-BE49-F238E27FC236}">
                  <a16:creationId xmlns:a16="http://schemas.microsoft.com/office/drawing/2014/main" id="{F7101A46-F5AF-4CFE-BA99-D7A08B124B65}"/>
                </a:ext>
              </a:extLst>
            </p:cNvPr>
            <p:cNvSpPr>
              <a:spLocks/>
            </p:cNvSpPr>
            <p:nvPr/>
          </p:nvSpPr>
          <p:spPr bwMode="auto">
            <a:xfrm>
              <a:off x="3917982" y="3256600"/>
              <a:ext cx="556397" cy="263759"/>
            </a:xfrm>
            <a:custGeom>
              <a:avLst/>
              <a:gdLst>
                <a:gd name="T0" fmla="*/ 0 w 2686"/>
                <a:gd name="T1" fmla="*/ 0 h 1228"/>
                <a:gd name="T2" fmla="*/ 116 w 2686"/>
                <a:gd name="T3" fmla="*/ 77 h 1228"/>
                <a:gd name="T4" fmla="*/ 296 w 2686"/>
                <a:gd name="T5" fmla="*/ 12 h 1228"/>
                <a:gd name="T6" fmla="*/ 484 w 2686"/>
                <a:gd name="T7" fmla="*/ 245 h 1228"/>
                <a:gd name="T8" fmla="*/ 594 w 2686"/>
                <a:gd name="T9" fmla="*/ 221 h 1228"/>
                <a:gd name="T10" fmla="*/ 594 w 2686"/>
                <a:gd name="T11" fmla="*/ 109 h 1228"/>
                <a:gd name="T12" fmla="*/ 608 w 2686"/>
                <a:gd name="T13" fmla="*/ 219 h 1228"/>
                <a:gd name="T14" fmla="*/ 608 w 2686"/>
                <a:gd name="T15" fmla="*/ 221 h 1228"/>
                <a:gd name="T16" fmla="*/ 711 w 2686"/>
                <a:gd name="T17" fmla="*/ 184 h 1228"/>
                <a:gd name="T18" fmla="*/ 685 w 2686"/>
                <a:gd name="T19" fmla="*/ 294 h 1228"/>
                <a:gd name="T20" fmla="*/ 799 w 2686"/>
                <a:gd name="T21" fmla="*/ 321 h 1228"/>
                <a:gd name="T22" fmla="*/ 948 w 2686"/>
                <a:gd name="T23" fmla="*/ 259 h 1228"/>
                <a:gd name="T24" fmla="*/ 957 w 2686"/>
                <a:gd name="T25" fmla="*/ 140 h 1228"/>
                <a:gd name="T26" fmla="*/ 983 w 2686"/>
                <a:gd name="T27" fmla="*/ 443 h 1228"/>
                <a:gd name="T28" fmla="*/ 1083 w 2686"/>
                <a:gd name="T29" fmla="*/ 505 h 1228"/>
                <a:gd name="T30" fmla="*/ 1190 w 2686"/>
                <a:gd name="T31" fmla="*/ 452 h 1228"/>
                <a:gd name="T32" fmla="*/ 1190 w 2686"/>
                <a:gd name="T33" fmla="*/ 450 h 1228"/>
                <a:gd name="T34" fmla="*/ 1172 w 2686"/>
                <a:gd name="T35" fmla="*/ 221 h 1228"/>
                <a:gd name="T36" fmla="*/ 1195 w 2686"/>
                <a:gd name="T37" fmla="*/ 340 h 1228"/>
                <a:gd name="T38" fmla="*/ 1310 w 2686"/>
                <a:gd name="T39" fmla="*/ 363 h 1228"/>
                <a:gd name="T40" fmla="*/ 1226 w 2686"/>
                <a:gd name="T41" fmla="*/ 447 h 1228"/>
                <a:gd name="T42" fmla="*/ 1284 w 2686"/>
                <a:gd name="T43" fmla="*/ 550 h 1228"/>
                <a:gd name="T44" fmla="*/ 1430 w 2686"/>
                <a:gd name="T45" fmla="*/ 611 h 1228"/>
                <a:gd name="T46" fmla="*/ 1535 w 2686"/>
                <a:gd name="T47" fmla="*/ 564 h 1228"/>
                <a:gd name="T48" fmla="*/ 1438 w 2686"/>
                <a:gd name="T49" fmla="*/ 615 h 1228"/>
                <a:gd name="T50" fmla="*/ 1449 w 2686"/>
                <a:gd name="T51" fmla="*/ 723 h 1228"/>
                <a:gd name="T52" fmla="*/ 1533 w 2686"/>
                <a:gd name="T53" fmla="*/ 834 h 1228"/>
                <a:gd name="T54" fmla="*/ 1501 w 2686"/>
                <a:gd name="T55" fmla="*/ 979 h 1228"/>
                <a:gd name="T56" fmla="*/ 1587 w 2686"/>
                <a:gd name="T57" fmla="*/ 1070 h 1228"/>
                <a:gd name="T58" fmla="*/ 1540 w 2686"/>
                <a:gd name="T59" fmla="*/ 958 h 1228"/>
                <a:gd name="T60" fmla="*/ 1649 w 2686"/>
                <a:gd name="T61" fmla="*/ 864 h 1228"/>
                <a:gd name="T62" fmla="*/ 1771 w 2686"/>
                <a:gd name="T63" fmla="*/ 834 h 1228"/>
                <a:gd name="T64" fmla="*/ 1868 w 2686"/>
                <a:gd name="T65" fmla="*/ 906 h 1228"/>
                <a:gd name="T66" fmla="*/ 1819 w 2686"/>
                <a:gd name="T67" fmla="*/ 674 h 1228"/>
                <a:gd name="T68" fmla="*/ 1941 w 2686"/>
                <a:gd name="T69" fmla="*/ 867 h 1228"/>
                <a:gd name="T70" fmla="*/ 1999 w 2686"/>
                <a:gd name="T71" fmla="*/ 765 h 1228"/>
                <a:gd name="T72" fmla="*/ 2144 w 2686"/>
                <a:gd name="T73" fmla="*/ 790 h 1228"/>
                <a:gd name="T74" fmla="*/ 2228 w 2686"/>
                <a:gd name="T75" fmla="*/ 885 h 1228"/>
                <a:gd name="T76" fmla="*/ 2150 w 2686"/>
                <a:gd name="T77" fmla="*/ 981 h 1228"/>
                <a:gd name="T78" fmla="*/ 1903 w 2686"/>
                <a:gd name="T79" fmla="*/ 949 h 1228"/>
                <a:gd name="T80" fmla="*/ 2090 w 2686"/>
                <a:gd name="T81" fmla="*/ 1098 h 1228"/>
                <a:gd name="T82" fmla="*/ 2579 w 2686"/>
                <a:gd name="T83" fmla="*/ 1060 h 1228"/>
                <a:gd name="T84" fmla="*/ 2686 w 2686"/>
                <a:gd name="T85" fmla="*/ 1119 h 1228"/>
                <a:gd name="T86" fmla="*/ 2568 w 2686"/>
                <a:gd name="T87" fmla="*/ 1126 h 1228"/>
                <a:gd name="T88" fmla="*/ 2630 w 2686"/>
                <a:gd name="T89" fmla="*/ 122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86" h="1228">
                  <a:moveTo>
                    <a:pt x="0" y="0"/>
                  </a:moveTo>
                  <a:lnTo>
                    <a:pt x="116" y="77"/>
                  </a:lnTo>
                  <a:lnTo>
                    <a:pt x="296" y="12"/>
                  </a:lnTo>
                  <a:lnTo>
                    <a:pt x="484" y="245"/>
                  </a:lnTo>
                  <a:lnTo>
                    <a:pt x="594" y="221"/>
                  </a:lnTo>
                  <a:lnTo>
                    <a:pt x="594" y="109"/>
                  </a:lnTo>
                  <a:lnTo>
                    <a:pt x="608" y="219"/>
                  </a:lnTo>
                  <a:lnTo>
                    <a:pt x="608" y="221"/>
                  </a:lnTo>
                  <a:lnTo>
                    <a:pt x="711" y="184"/>
                  </a:lnTo>
                  <a:lnTo>
                    <a:pt x="685" y="294"/>
                  </a:lnTo>
                  <a:lnTo>
                    <a:pt x="799" y="321"/>
                  </a:lnTo>
                  <a:lnTo>
                    <a:pt x="948" y="259"/>
                  </a:lnTo>
                  <a:lnTo>
                    <a:pt x="957" y="140"/>
                  </a:lnTo>
                  <a:lnTo>
                    <a:pt x="983" y="443"/>
                  </a:lnTo>
                  <a:lnTo>
                    <a:pt x="1083" y="505"/>
                  </a:lnTo>
                  <a:lnTo>
                    <a:pt x="1190" y="452"/>
                  </a:lnTo>
                  <a:lnTo>
                    <a:pt x="1190" y="450"/>
                  </a:lnTo>
                  <a:lnTo>
                    <a:pt x="1172" y="221"/>
                  </a:lnTo>
                  <a:lnTo>
                    <a:pt x="1195" y="340"/>
                  </a:lnTo>
                  <a:lnTo>
                    <a:pt x="1310" y="363"/>
                  </a:lnTo>
                  <a:lnTo>
                    <a:pt x="1226" y="447"/>
                  </a:lnTo>
                  <a:lnTo>
                    <a:pt x="1284" y="550"/>
                  </a:lnTo>
                  <a:lnTo>
                    <a:pt x="1430" y="611"/>
                  </a:lnTo>
                  <a:lnTo>
                    <a:pt x="1535" y="564"/>
                  </a:lnTo>
                  <a:lnTo>
                    <a:pt x="1438" y="615"/>
                  </a:lnTo>
                  <a:lnTo>
                    <a:pt x="1449" y="723"/>
                  </a:lnTo>
                  <a:lnTo>
                    <a:pt x="1533" y="834"/>
                  </a:lnTo>
                  <a:lnTo>
                    <a:pt x="1501" y="979"/>
                  </a:lnTo>
                  <a:lnTo>
                    <a:pt x="1587" y="1070"/>
                  </a:lnTo>
                  <a:lnTo>
                    <a:pt x="1540" y="958"/>
                  </a:lnTo>
                  <a:lnTo>
                    <a:pt x="1649" y="864"/>
                  </a:lnTo>
                  <a:lnTo>
                    <a:pt x="1771" y="834"/>
                  </a:lnTo>
                  <a:lnTo>
                    <a:pt x="1868" y="906"/>
                  </a:lnTo>
                  <a:lnTo>
                    <a:pt x="1819" y="674"/>
                  </a:lnTo>
                  <a:lnTo>
                    <a:pt x="1941" y="867"/>
                  </a:lnTo>
                  <a:lnTo>
                    <a:pt x="1999" y="765"/>
                  </a:lnTo>
                  <a:lnTo>
                    <a:pt x="2144" y="790"/>
                  </a:lnTo>
                  <a:lnTo>
                    <a:pt x="2228" y="885"/>
                  </a:lnTo>
                  <a:lnTo>
                    <a:pt x="2150" y="981"/>
                  </a:lnTo>
                  <a:lnTo>
                    <a:pt x="1903" y="949"/>
                  </a:lnTo>
                  <a:lnTo>
                    <a:pt x="2090" y="1098"/>
                  </a:lnTo>
                  <a:lnTo>
                    <a:pt x="2579" y="1060"/>
                  </a:lnTo>
                  <a:lnTo>
                    <a:pt x="2686" y="1119"/>
                  </a:lnTo>
                  <a:lnTo>
                    <a:pt x="2568" y="1126"/>
                  </a:lnTo>
                  <a:lnTo>
                    <a:pt x="2630" y="1228"/>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6" name="Freeform 45">
              <a:extLst>
                <a:ext uri="{FF2B5EF4-FFF2-40B4-BE49-F238E27FC236}">
                  <a16:creationId xmlns:a16="http://schemas.microsoft.com/office/drawing/2014/main" id="{3D5FB69B-B05E-4800-8C13-C7655944DFF7}"/>
                </a:ext>
              </a:extLst>
            </p:cNvPr>
            <p:cNvSpPr>
              <a:spLocks/>
            </p:cNvSpPr>
            <p:nvPr/>
          </p:nvSpPr>
          <p:spPr bwMode="auto">
            <a:xfrm>
              <a:off x="4462779" y="2992840"/>
              <a:ext cx="497981" cy="527517"/>
            </a:xfrm>
            <a:custGeom>
              <a:avLst/>
              <a:gdLst>
                <a:gd name="T0" fmla="*/ 2393 w 2403"/>
                <a:gd name="T1" fmla="*/ 0 h 2454"/>
                <a:gd name="T2" fmla="*/ 2389 w 2403"/>
                <a:gd name="T3" fmla="*/ 477 h 2454"/>
                <a:gd name="T4" fmla="*/ 2330 w 2403"/>
                <a:gd name="T5" fmla="*/ 569 h 2454"/>
                <a:gd name="T6" fmla="*/ 2403 w 2403"/>
                <a:gd name="T7" fmla="*/ 1252 h 2454"/>
                <a:gd name="T8" fmla="*/ 2188 w 2403"/>
                <a:gd name="T9" fmla="*/ 1340 h 2454"/>
                <a:gd name="T10" fmla="*/ 2046 w 2403"/>
                <a:gd name="T11" fmla="*/ 1680 h 2454"/>
                <a:gd name="T12" fmla="*/ 2028 w 2403"/>
                <a:gd name="T13" fmla="*/ 1764 h 2454"/>
                <a:gd name="T14" fmla="*/ 1760 w 2403"/>
                <a:gd name="T15" fmla="*/ 1624 h 2454"/>
                <a:gd name="T16" fmla="*/ 1406 w 2403"/>
                <a:gd name="T17" fmla="*/ 1778 h 2454"/>
                <a:gd name="T18" fmla="*/ 1343 w 2403"/>
                <a:gd name="T19" fmla="*/ 1890 h 2454"/>
                <a:gd name="T20" fmla="*/ 827 w 2403"/>
                <a:gd name="T21" fmla="*/ 1906 h 2454"/>
                <a:gd name="T22" fmla="*/ 622 w 2403"/>
                <a:gd name="T23" fmla="*/ 2039 h 2454"/>
                <a:gd name="T24" fmla="*/ 606 w 2403"/>
                <a:gd name="T25" fmla="*/ 2275 h 2454"/>
                <a:gd name="T26" fmla="*/ 0 w 2403"/>
                <a:gd name="T27" fmla="*/ 2454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3" h="2454">
                  <a:moveTo>
                    <a:pt x="2393" y="0"/>
                  </a:moveTo>
                  <a:lnTo>
                    <a:pt x="2389" y="477"/>
                  </a:lnTo>
                  <a:lnTo>
                    <a:pt x="2330" y="569"/>
                  </a:lnTo>
                  <a:lnTo>
                    <a:pt x="2403" y="1252"/>
                  </a:lnTo>
                  <a:lnTo>
                    <a:pt x="2188" y="1340"/>
                  </a:lnTo>
                  <a:lnTo>
                    <a:pt x="2046" y="1680"/>
                  </a:lnTo>
                  <a:lnTo>
                    <a:pt x="2028" y="1764"/>
                  </a:lnTo>
                  <a:lnTo>
                    <a:pt x="1760" y="1624"/>
                  </a:lnTo>
                  <a:lnTo>
                    <a:pt x="1406" y="1778"/>
                  </a:lnTo>
                  <a:lnTo>
                    <a:pt x="1343" y="1890"/>
                  </a:lnTo>
                  <a:lnTo>
                    <a:pt x="827" y="1906"/>
                  </a:lnTo>
                  <a:lnTo>
                    <a:pt x="622" y="2039"/>
                  </a:lnTo>
                  <a:lnTo>
                    <a:pt x="606" y="2275"/>
                  </a:lnTo>
                  <a:lnTo>
                    <a:pt x="0" y="2454"/>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7" name="Freeform 46">
              <a:extLst>
                <a:ext uri="{FF2B5EF4-FFF2-40B4-BE49-F238E27FC236}">
                  <a16:creationId xmlns:a16="http://schemas.microsoft.com/office/drawing/2014/main" id="{12E477BC-7B70-4FF7-9995-78B19CFAD61A}"/>
                </a:ext>
              </a:extLst>
            </p:cNvPr>
            <p:cNvSpPr>
              <a:spLocks/>
            </p:cNvSpPr>
            <p:nvPr/>
          </p:nvSpPr>
          <p:spPr bwMode="auto">
            <a:xfrm>
              <a:off x="3920052" y="3204107"/>
              <a:ext cx="14086" cy="26247"/>
            </a:xfrm>
            <a:custGeom>
              <a:avLst/>
              <a:gdLst>
                <a:gd name="T0" fmla="*/ 0 w 68"/>
                <a:gd name="T1" fmla="*/ 122 h 122"/>
                <a:gd name="T2" fmla="*/ 68 w 68"/>
                <a:gd name="T3" fmla="*/ 112 h 122"/>
                <a:gd name="T4" fmla="*/ 12 w 68"/>
                <a:gd name="T5" fmla="*/ 0 h 122"/>
                <a:gd name="T6" fmla="*/ 0 w 68"/>
                <a:gd name="T7" fmla="*/ 122 h 122"/>
              </a:gdLst>
              <a:ahLst/>
              <a:cxnLst>
                <a:cxn ang="0">
                  <a:pos x="T0" y="T1"/>
                </a:cxn>
                <a:cxn ang="0">
                  <a:pos x="T2" y="T3"/>
                </a:cxn>
                <a:cxn ang="0">
                  <a:pos x="T4" y="T5"/>
                </a:cxn>
                <a:cxn ang="0">
                  <a:pos x="T6" y="T7"/>
                </a:cxn>
              </a:cxnLst>
              <a:rect l="0" t="0" r="r" b="b"/>
              <a:pathLst>
                <a:path w="68" h="122">
                  <a:moveTo>
                    <a:pt x="0" y="122"/>
                  </a:moveTo>
                  <a:lnTo>
                    <a:pt x="68" y="112"/>
                  </a:lnTo>
                  <a:lnTo>
                    <a:pt x="12" y="0"/>
                  </a:lnTo>
                  <a:lnTo>
                    <a:pt x="0" y="122"/>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78" name="Freeform 47">
              <a:extLst>
                <a:ext uri="{FF2B5EF4-FFF2-40B4-BE49-F238E27FC236}">
                  <a16:creationId xmlns:a16="http://schemas.microsoft.com/office/drawing/2014/main" id="{4C9B5D07-C692-4FAB-A7D6-EAF4EE1C14C0}"/>
                </a:ext>
              </a:extLst>
            </p:cNvPr>
            <p:cNvSpPr>
              <a:spLocks/>
            </p:cNvSpPr>
            <p:nvPr/>
          </p:nvSpPr>
          <p:spPr bwMode="auto">
            <a:xfrm>
              <a:off x="6475836" y="2255783"/>
              <a:ext cx="241119" cy="580440"/>
            </a:xfrm>
            <a:custGeom>
              <a:avLst/>
              <a:gdLst>
                <a:gd name="T0" fmla="*/ 1132 w 1163"/>
                <a:gd name="T1" fmla="*/ 0 h 2698"/>
                <a:gd name="T2" fmla="*/ 1163 w 1163"/>
                <a:gd name="T3" fmla="*/ 224 h 2698"/>
                <a:gd name="T4" fmla="*/ 1111 w 1163"/>
                <a:gd name="T5" fmla="*/ 361 h 2698"/>
                <a:gd name="T6" fmla="*/ 1163 w 1163"/>
                <a:gd name="T7" fmla="*/ 483 h 2698"/>
                <a:gd name="T8" fmla="*/ 967 w 1163"/>
                <a:gd name="T9" fmla="*/ 767 h 2698"/>
                <a:gd name="T10" fmla="*/ 858 w 1163"/>
                <a:gd name="T11" fmla="*/ 777 h 2698"/>
                <a:gd name="T12" fmla="*/ 871 w 1163"/>
                <a:gd name="T13" fmla="*/ 1339 h 2698"/>
                <a:gd name="T14" fmla="*/ 834 w 1163"/>
                <a:gd name="T15" fmla="*/ 1452 h 2698"/>
                <a:gd name="T16" fmla="*/ 622 w 1163"/>
                <a:gd name="T17" fmla="*/ 1378 h 2698"/>
                <a:gd name="T18" fmla="*/ 310 w 1163"/>
                <a:gd name="T19" fmla="*/ 1536 h 2698"/>
                <a:gd name="T20" fmla="*/ 259 w 1163"/>
                <a:gd name="T21" fmla="*/ 1639 h 2698"/>
                <a:gd name="T22" fmla="*/ 387 w 1163"/>
                <a:gd name="T23" fmla="*/ 1958 h 2698"/>
                <a:gd name="T24" fmla="*/ 172 w 1163"/>
                <a:gd name="T25" fmla="*/ 2045 h 2698"/>
                <a:gd name="T26" fmla="*/ 235 w 1163"/>
                <a:gd name="T27" fmla="*/ 2140 h 2698"/>
                <a:gd name="T28" fmla="*/ 201 w 1163"/>
                <a:gd name="T29" fmla="*/ 2248 h 2698"/>
                <a:gd name="T30" fmla="*/ 300 w 1163"/>
                <a:gd name="T31" fmla="*/ 2297 h 2698"/>
                <a:gd name="T32" fmla="*/ 0 w 1163"/>
                <a:gd name="T33" fmla="*/ 2698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3" h="2698">
                  <a:moveTo>
                    <a:pt x="1132" y="0"/>
                  </a:moveTo>
                  <a:lnTo>
                    <a:pt x="1163" y="224"/>
                  </a:lnTo>
                  <a:lnTo>
                    <a:pt x="1111" y="361"/>
                  </a:lnTo>
                  <a:lnTo>
                    <a:pt x="1163" y="483"/>
                  </a:lnTo>
                  <a:lnTo>
                    <a:pt x="967" y="767"/>
                  </a:lnTo>
                  <a:lnTo>
                    <a:pt x="858" y="777"/>
                  </a:lnTo>
                  <a:lnTo>
                    <a:pt x="871" y="1339"/>
                  </a:lnTo>
                  <a:lnTo>
                    <a:pt x="834" y="1452"/>
                  </a:lnTo>
                  <a:lnTo>
                    <a:pt x="622" y="1378"/>
                  </a:lnTo>
                  <a:lnTo>
                    <a:pt x="310" y="1536"/>
                  </a:lnTo>
                  <a:lnTo>
                    <a:pt x="259" y="1639"/>
                  </a:lnTo>
                  <a:lnTo>
                    <a:pt x="387" y="1958"/>
                  </a:lnTo>
                  <a:lnTo>
                    <a:pt x="172" y="2045"/>
                  </a:lnTo>
                  <a:lnTo>
                    <a:pt x="235" y="2140"/>
                  </a:lnTo>
                  <a:lnTo>
                    <a:pt x="201" y="2248"/>
                  </a:lnTo>
                  <a:lnTo>
                    <a:pt x="300" y="2297"/>
                  </a:lnTo>
                  <a:lnTo>
                    <a:pt x="0" y="2698"/>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79" name="Line 48">
              <a:extLst>
                <a:ext uri="{FF2B5EF4-FFF2-40B4-BE49-F238E27FC236}">
                  <a16:creationId xmlns:a16="http://schemas.microsoft.com/office/drawing/2014/main" id="{E774C83D-B2D3-4703-B758-F6A4F47585B5}"/>
                </a:ext>
              </a:extLst>
            </p:cNvPr>
            <p:cNvCxnSpPr>
              <a:cxnSpLocks noChangeShapeType="1"/>
            </p:cNvCxnSpPr>
            <p:nvPr/>
          </p:nvCxnSpPr>
          <p:spPr bwMode="auto">
            <a:xfrm flipV="1">
              <a:off x="3917981" y="3230352"/>
              <a:ext cx="2072" cy="26247"/>
            </a:xfrm>
            <a:prstGeom prst="line">
              <a:avLst/>
            </a:prstGeom>
            <a:grpFill/>
            <a:ln w="22225">
              <a:solidFill>
                <a:srgbClr val="6699CC"/>
              </a:solidFill>
              <a:round/>
              <a:headEnd/>
              <a:tailEnd/>
            </a:ln>
          </p:spPr>
        </p:cxnSp>
        <p:sp>
          <p:nvSpPr>
            <p:cNvPr id="80" name="Freeform 49">
              <a:extLst>
                <a:ext uri="{FF2B5EF4-FFF2-40B4-BE49-F238E27FC236}">
                  <a16:creationId xmlns:a16="http://schemas.microsoft.com/office/drawing/2014/main" id="{FEA8A073-9A51-4D79-8F43-BC30C0A95CD2}"/>
                </a:ext>
              </a:extLst>
            </p:cNvPr>
            <p:cNvSpPr>
              <a:spLocks/>
            </p:cNvSpPr>
            <p:nvPr/>
          </p:nvSpPr>
          <p:spPr bwMode="auto">
            <a:xfrm>
              <a:off x="4502137" y="3743241"/>
              <a:ext cx="49302" cy="68413"/>
            </a:xfrm>
            <a:custGeom>
              <a:avLst/>
              <a:gdLst>
                <a:gd name="T0" fmla="*/ 73 w 238"/>
                <a:gd name="T1" fmla="*/ 0 h 319"/>
                <a:gd name="T2" fmla="*/ 0 w 238"/>
                <a:gd name="T3" fmla="*/ 89 h 319"/>
                <a:gd name="T4" fmla="*/ 238 w 238"/>
                <a:gd name="T5" fmla="*/ 319 h 319"/>
                <a:gd name="T6" fmla="*/ 229 w 238"/>
                <a:gd name="T7" fmla="*/ 194 h 319"/>
                <a:gd name="T8" fmla="*/ 110 w 238"/>
                <a:gd name="T9" fmla="*/ 122 h 319"/>
                <a:gd name="T10" fmla="*/ 73 w 238"/>
                <a:gd name="T11" fmla="*/ 0 h 319"/>
              </a:gdLst>
              <a:ahLst/>
              <a:cxnLst>
                <a:cxn ang="0">
                  <a:pos x="T0" y="T1"/>
                </a:cxn>
                <a:cxn ang="0">
                  <a:pos x="T2" y="T3"/>
                </a:cxn>
                <a:cxn ang="0">
                  <a:pos x="T4" y="T5"/>
                </a:cxn>
                <a:cxn ang="0">
                  <a:pos x="T6" y="T7"/>
                </a:cxn>
                <a:cxn ang="0">
                  <a:pos x="T8" y="T9"/>
                </a:cxn>
                <a:cxn ang="0">
                  <a:pos x="T10" y="T11"/>
                </a:cxn>
              </a:cxnLst>
              <a:rect l="0" t="0" r="r" b="b"/>
              <a:pathLst>
                <a:path w="238" h="319">
                  <a:moveTo>
                    <a:pt x="73" y="0"/>
                  </a:moveTo>
                  <a:lnTo>
                    <a:pt x="0" y="89"/>
                  </a:lnTo>
                  <a:lnTo>
                    <a:pt x="238" y="319"/>
                  </a:lnTo>
                  <a:lnTo>
                    <a:pt x="229" y="194"/>
                  </a:lnTo>
                  <a:lnTo>
                    <a:pt x="110" y="122"/>
                  </a:lnTo>
                  <a:lnTo>
                    <a:pt x="73"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1" name="Freeform 50">
              <a:extLst>
                <a:ext uri="{FF2B5EF4-FFF2-40B4-BE49-F238E27FC236}">
                  <a16:creationId xmlns:a16="http://schemas.microsoft.com/office/drawing/2014/main" id="{D74FFBBC-3A5F-4E7F-886F-160D26D182FD}"/>
                </a:ext>
              </a:extLst>
            </p:cNvPr>
            <p:cNvSpPr>
              <a:spLocks/>
            </p:cNvSpPr>
            <p:nvPr/>
          </p:nvSpPr>
          <p:spPr bwMode="auto">
            <a:xfrm>
              <a:off x="4426736" y="3520358"/>
              <a:ext cx="462352" cy="636807"/>
            </a:xfrm>
            <a:custGeom>
              <a:avLst/>
              <a:gdLst>
                <a:gd name="T0" fmla="*/ 174 w 2232"/>
                <a:gd name="T1" fmla="*/ 0 h 2959"/>
                <a:gd name="T2" fmla="*/ 0 w 2232"/>
                <a:gd name="T3" fmla="*/ 170 h 2959"/>
                <a:gd name="T4" fmla="*/ 93 w 2232"/>
                <a:gd name="T5" fmla="*/ 413 h 2959"/>
                <a:gd name="T6" fmla="*/ 331 w 2232"/>
                <a:gd name="T7" fmla="*/ 453 h 2959"/>
                <a:gd name="T8" fmla="*/ 412 w 2232"/>
                <a:gd name="T9" fmla="*/ 530 h 2959"/>
                <a:gd name="T10" fmla="*/ 606 w 2232"/>
                <a:gd name="T11" fmla="*/ 389 h 2959"/>
                <a:gd name="T12" fmla="*/ 890 w 2232"/>
                <a:gd name="T13" fmla="*/ 364 h 2959"/>
                <a:gd name="T14" fmla="*/ 624 w 2232"/>
                <a:gd name="T15" fmla="*/ 466 h 2959"/>
                <a:gd name="T16" fmla="*/ 598 w 2232"/>
                <a:gd name="T17" fmla="*/ 727 h 2959"/>
                <a:gd name="T18" fmla="*/ 480 w 2232"/>
                <a:gd name="T19" fmla="*/ 777 h 2959"/>
                <a:gd name="T20" fmla="*/ 713 w 2232"/>
                <a:gd name="T21" fmla="*/ 860 h 2959"/>
                <a:gd name="T22" fmla="*/ 902 w 2232"/>
                <a:gd name="T23" fmla="*/ 1058 h 2959"/>
                <a:gd name="T24" fmla="*/ 594 w 2232"/>
                <a:gd name="T25" fmla="*/ 1383 h 2959"/>
                <a:gd name="T26" fmla="*/ 612 w 2232"/>
                <a:gd name="T27" fmla="*/ 1558 h 2959"/>
                <a:gd name="T28" fmla="*/ 1022 w 2232"/>
                <a:gd name="T29" fmla="*/ 2038 h 2959"/>
                <a:gd name="T30" fmla="*/ 1104 w 2232"/>
                <a:gd name="T31" fmla="*/ 2315 h 2959"/>
                <a:gd name="T32" fmla="*/ 1423 w 2232"/>
                <a:gd name="T33" fmla="*/ 2579 h 2959"/>
                <a:gd name="T34" fmla="*/ 1612 w 2232"/>
                <a:gd name="T35" fmla="*/ 2623 h 2959"/>
                <a:gd name="T36" fmla="*/ 1673 w 2232"/>
                <a:gd name="T37" fmla="*/ 2762 h 2959"/>
                <a:gd name="T38" fmla="*/ 1908 w 2232"/>
                <a:gd name="T39" fmla="*/ 2807 h 2959"/>
                <a:gd name="T40" fmla="*/ 2092 w 2232"/>
                <a:gd name="T41" fmla="*/ 2959 h 2959"/>
                <a:gd name="T42" fmla="*/ 2120 w 2232"/>
                <a:gd name="T43" fmla="*/ 2849 h 2959"/>
                <a:gd name="T44" fmla="*/ 2232 w 2232"/>
                <a:gd name="T45" fmla="*/ 2867 h 2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32" h="2959">
                  <a:moveTo>
                    <a:pt x="174" y="0"/>
                  </a:moveTo>
                  <a:lnTo>
                    <a:pt x="0" y="170"/>
                  </a:lnTo>
                  <a:lnTo>
                    <a:pt x="93" y="413"/>
                  </a:lnTo>
                  <a:lnTo>
                    <a:pt x="331" y="453"/>
                  </a:lnTo>
                  <a:lnTo>
                    <a:pt x="412" y="530"/>
                  </a:lnTo>
                  <a:lnTo>
                    <a:pt x="606" y="389"/>
                  </a:lnTo>
                  <a:lnTo>
                    <a:pt x="890" y="364"/>
                  </a:lnTo>
                  <a:lnTo>
                    <a:pt x="624" y="466"/>
                  </a:lnTo>
                  <a:lnTo>
                    <a:pt x="598" y="727"/>
                  </a:lnTo>
                  <a:lnTo>
                    <a:pt x="480" y="777"/>
                  </a:lnTo>
                  <a:lnTo>
                    <a:pt x="713" y="860"/>
                  </a:lnTo>
                  <a:lnTo>
                    <a:pt x="902" y="1058"/>
                  </a:lnTo>
                  <a:lnTo>
                    <a:pt x="594" y="1383"/>
                  </a:lnTo>
                  <a:lnTo>
                    <a:pt x="612" y="1558"/>
                  </a:lnTo>
                  <a:lnTo>
                    <a:pt x="1022" y="2038"/>
                  </a:lnTo>
                  <a:lnTo>
                    <a:pt x="1104" y="2315"/>
                  </a:lnTo>
                  <a:lnTo>
                    <a:pt x="1423" y="2579"/>
                  </a:lnTo>
                  <a:lnTo>
                    <a:pt x="1612" y="2623"/>
                  </a:lnTo>
                  <a:lnTo>
                    <a:pt x="1673" y="2762"/>
                  </a:lnTo>
                  <a:lnTo>
                    <a:pt x="1908" y="2807"/>
                  </a:lnTo>
                  <a:lnTo>
                    <a:pt x="2092" y="2959"/>
                  </a:lnTo>
                  <a:lnTo>
                    <a:pt x="2120" y="2849"/>
                  </a:lnTo>
                  <a:lnTo>
                    <a:pt x="2232" y="2867"/>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2" name="Freeform 51">
              <a:extLst>
                <a:ext uri="{FF2B5EF4-FFF2-40B4-BE49-F238E27FC236}">
                  <a16:creationId xmlns:a16="http://schemas.microsoft.com/office/drawing/2014/main" id="{2392A1D0-74B9-4248-A2CB-DB72A3E5C1BC}"/>
                </a:ext>
              </a:extLst>
            </p:cNvPr>
            <p:cNvSpPr>
              <a:spLocks/>
            </p:cNvSpPr>
            <p:nvPr/>
          </p:nvSpPr>
          <p:spPr bwMode="auto">
            <a:xfrm>
              <a:off x="4186445" y="3545745"/>
              <a:ext cx="64630" cy="39154"/>
            </a:xfrm>
            <a:custGeom>
              <a:avLst/>
              <a:gdLst>
                <a:gd name="T0" fmla="*/ 312 w 312"/>
                <a:gd name="T1" fmla="*/ 135 h 182"/>
                <a:gd name="T2" fmla="*/ 113 w 312"/>
                <a:gd name="T3" fmla="*/ 0 h 182"/>
                <a:gd name="T4" fmla="*/ 0 w 312"/>
                <a:gd name="T5" fmla="*/ 16 h 182"/>
                <a:gd name="T6" fmla="*/ 34 w 312"/>
                <a:gd name="T7" fmla="*/ 145 h 182"/>
                <a:gd name="T8" fmla="*/ 160 w 312"/>
                <a:gd name="T9" fmla="*/ 182 h 182"/>
                <a:gd name="T10" fmla="*/ 312 w 312"/>
                <a:gd name="T11" fmla="*/ 135 h 182"/>
              </a:gdLst>
              <a:ahLst/>
              <a:cxnLst>
                <a:cxn ang="0">
                  <a:pos x="T0" y="T1"/>
                </a:cxn>
                <a:cxn ang="0">
                  <a:pos x="T2" y="T3"/>
                </a:cxn>
                <a:cxn ang="0">
                  <a:pos x="T4" y="T5"/>
                </a:cxn>
                <a:cxn ang="0">
                  <a:pos x="T6" y="T7"/>
                </a:cxn>
                <a:cxn ang="0">
                  <a:pos x="T8" y="T9"/>
                </a:cxn>
                <a:cxn ang="0">
                  <a:pos x="T10" y="T11"/>
                </a:cxn>
              </a:cxnLst>
              <a:rect l="0" t="0" r="r" b="b"/>
              <a:pathLst>
                <a:path w="312" h="182">
                  <a:moveTo>
                    <a:pt x="312" y="135"/>
                  </a:moveTo>
                  <a:lnTo>
                    <a:pt x="113" y="0"/>
                  </a:lnTo>
                  <a:lnTo>
                    <a:pt x="0" y="16"/>
                  </a:lnTo>
                  <a:lnTo>
                    <a:pt x="34" y="145"/>
                  </a:lnTo>
                  <a:lnTo>
                    <a:pt x="160" y="182"/>
                  </a:lnTo>
                  <a:lnTo>
                    <a:pt x="312" y="135"/>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3" name="Freeform 52">
              <a:extLst>
                <a:ext uri="{FF2B5EF4-FFF2-40B4-BE49-F238E27FC236}">
                  <a16:creationId xmlns:a16="http://schemas.microsoft.com/office/drawing/2014/main" id="{DAE0F31E-FDF4-4A60-9563-69DF5E5BAE15}"/>
                </a:ext>
              </a:extLst>
            </p:cNvPr>
            <p:cNvSpPr>
              <a:spLocks/>
            </p:cNvSpPr>
            <p:nvPr/>
          </p:nvSpPr>
          <p:spPr bwMode="auto">
            <a:xfrm>
              <a:off x="4751956" y="4161469"/>
              <a:ext cx="19887" cy="18502"/>
            </a:xfrm>
            <a:custGeom>
              <a:avLst/>
              <a:gdLst>
                <a:gd name="T0" fmla="*/ 96 w 96"/>
                <a:gd name="T1" fmla="*/ 86 h 86"/>
                <a:gd name="T2" fmla="*/ 0 w 96"/>
                <a:gd name="T3" fmla="*/ 0 h 86"/>
                <a:gd name="T4" fmla="*/ 2 w 96"/>
                <a:gd name="T5" fmla="*/ 8 h 86"/>
              </a:gdLst>
              <a:ahLst/>
              <a:cxnLst>
                <a:cxn ang="0">
                  <a:pos x="T0" y="T1"/>
                </a:cxn>
                <a:cxn ang="0">
                  <a:pos x="T2" y="T3"/>
                </a:cxn>
                <a:cxn ang="0">
                  <a:pos x="T4" y="T5"/>
                </a:cxn>
              </a:cxnLst>
              <a:rect l="0" t="0" r="r" b="b"/>
              <a:pathLst>
                <a:path w="96" h="86">
                  <a:moveTo>
                    <a:pt x="96" y="86"/>
                  </a:moveTo>
                  <a:lnTo>
                    <a:pt x="0" y="0"/>
                  </a:lnTo>
                  <a:lnTo>
                    <a:pt x="2" y="8"/>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4" name="Freeform 53">
              <a:extLst>
                <a:ext uri="{FF2B5EF4-FFF2-40B4-BE49-F238E27FC236}">
                  <a16:creationId xmlns:a16="http://schemas.microsoft.com/office/drawing/2014/main" id="{9DDC9507-9A63-4E80-829F-F1B0B1657052}"/>
                </a:ext>
              </a:extLst>
            </p:cNvPr>
            <p:cNvSpPr>
              <a:spLocks/>
            </p:cNvSpPr>
            <p:nvPr/>
          </p:nvSpPr>
          <p:spPr bwMode="auto">
            <a:xfrm>
              <a:off x="4750300" y="4161467"/>
              <a:ext cx="14915" cy="22804"/>
            </a:xfrm>
            <a:custGeom>
              <a:avLst/>
              <a:gdLst>
                <a:gd name="T0" fmla="*/ 9 w 72"/>
                <a:gd name="T1" fmla="*/ 8 h 107"/>
                <a:gd name="T2" fmla="*/ 0 w 72"/>
                <a:gd name="T3" fmla="*/ 0 h 107"/>
                <a:gd name="T4" fmla="*/ 44 w 72"/>
                <a:gd name="T5" fmla="*/ 107 h 107"/>
                <a:gd name="T6" fmla="*/ 72 w 72"/>
                <a:gd name="T7" fmla="*/ 96 h 107"/>
              </a:gdLst>
              <a:ahLst/>
              <a:cxnLst>
                <a:cxn ang="0">
                  <a:pos x="T0" y="T1"/>
                </a:cxn>
                <a:cxn ang="0">
                  <a:pos x="T2" y="T3"/>
                </a:cxn>
                <a:cxn ang="0">
                  <a:pos x="T4" y="T5"/>
                </a:cxn>
                <a:cxn ang="0">
                  <a:pos x="T6" y="T7"/>
                </a:cxn>
              </a:cxnLst>
              <a:rect l="0" t="0" r="r" b="b"/>
              <a:pathLst>
                <a:path w="72" h="107">
                  <a:moveTo>
                    <a:pt x="9" y="8"/>
                  </a:moveTo>
                  <a:lnTo>
                    <a:pt x="0" y="0"/>
                  </a:lnTo>
                  <a:lnTo>
                    <a:pt x="44" y="107"/>
                  </a:lnTo>
                  <a:lnTo>
                    <a:pt x="72" y="96"/>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5" name="Freeform 54">
              <a:extLst>
                <a:ext uri="{FF2B5EF4-FFF2-40B4-BE49-F238E27FC236}">
                  <a16:creationId xmlns:a16="http://schemas.microsoft.com/office/drawing/2014/main" id="{2ABFF339-61ED-4E03-BE5C-7CD9A5055C7A}"/>
                </a:ext>
              </a:extLst>
            </p:cNvPr>
            <p:cNvSpPr>
              <a:spLocks/>
            </p:cNvSpPr>
            <p:nvPr/>
          </p:nvSpPr>
          <p:spPr bwMode="auto">
            <a:xfrm>
              <a:off x="5804678" y="2640017"/>
              <a:ext cx="82030" cy="150597"/>
            </a:xfrm>
            <a:custGeom>
              <a:avLst/>
              <a:gdLst>
                <a:gd name="T0" fmla="*/ 70 w 396"/>
                <a:gd name="T1" fmla="*/ 701 h 701"/>
                <a:gd name="T2" fmla="*/ 0 w 396"/>
                <a:gd name="T3" fmla="*/ 471 h 701"/>
                <a:gd name="T4" fmla="*/ 91 w 396"/>
                <a:gd name="T5" fmla="*/ 371 h 701"/>
                <a:gd name="T6" fmla="*/ 242 w 396"/>
                <a:gd name="T7" fmla="*/ 373 h 701"/>
                <a:gd name="T8" fmla="*/ 396 w 396"/>
                <a:gd name="T9" fmla="*/ 0 h 701"/>
              </a:gdLst>
              <a:ahLst/>
              <a:cxnLst>
                <a:cxn ang="0">
                  <a:pos x="T0" y="T1"/>
                </a:cxn>
                <a:cxn ang="0">
                  <a:pos x="T2" y="T3"/>
                </a:cxn>
                <a:cxn ang="0">
                  <a:pos x="T4" y="T5"/>
                </a:cxn>
                <a:cxn ang="0">
                  <a:pos x="T6" y="T7"/>
                </a:cxn>
                <a:cxn ang="0">
                  <a:pos x="T8" y="T9"/>
                </a:cxn>
              </a:cxnLst>
              <a:rect l="0" t="0" r="r" b="b"/>
              <a:pathLst>
                <a:path w="396" h="701">
                  <a:moveTo>
                    <a:pt x="70" y="701"/>
                  </a:moveTo>
                  <a:lnTo>
                    <a:pt x="0" y="471"/>
                  </a:lnTo>
                  <a:lnTo>
                    <a:pt x="91" y="371"/>
                  </a:lnTo>
                  <a:lnTo>
                    <a:pt x="242" y="373"/>
                  </a:lnTo>
                  <a:lnTo>
                    <a:pt x="396"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6" name="Freeform 55">
              <a:extLst>
                <a:ext uri="{FF2B5EF4-FFF2-40B4-BE49-F238E27FC236}">
                  <a16:creationId xmlns:a16="http://schemas.microsoft.com/office/drawing/2014/main" id="{4A072D7A-D4EF-48CA-A2EF-BF26F8DF113F}"/>
                </a:ext>
              </a:extLst>
            </p:cNvPr>
            <p:cNvSpPr>
              <a:spLocks/>
            </p:cNvSpPr>
            <p:nvPr/>
          </p:nvSpPr>
          <p:spPr bwMode="auto">
            <a:xfrm>
              <a:off x="5569774" y="2790615"/>
              <a:ext cx="249405" cy="386387"/>
            </a:xfrm>
            <a:custGeom>
              <a:avLst/>
              <a:gdLst>
                <a:gd name="T0" fmla="*/ 43 w 1203"/>
                <a:gd name="T1" fmla="*/ 1795 h 1795"/>
                <a:gd name="T2" fmla="*/ 42 w 1203"/>
                <a:gd name="T3" fmla="*/ 1793 h 1795"/>
                <a:gd name="T4" fmla="*/ 0 w 1203"/>
                <a:gd name="T5" fmla="*/ 1499 h 1795"/>
                <a:gd name="T6" fmla="*/ 296 w 1203"/>
                <a:gd name="T7" fmla="*/ 1297 h 1795"/>
                <a:gd name="T8" fmla="*/ 276 w 1203"/>
                <a:gd name="T9" fmla="*/ 1117 h 1795"/>
                <a:gd name="T10" fmla="*/ 282 w 1203"/>
                <a:gd name="T11" fmla="*/ 938 h 1795"/>
                <a:gd name="T12" fmla="*/ 96 w 1203"/>
                <a:gd name="T13" fmla="*/ 768 h 1795"/>
                <a:gd name="T14" fmla="*/ 91 w 1203"/>
                <a:gd name="T15" fmla="*/ 641 h 1795"/>
                <a:gd name="T16" fmla="*/ 185 w 1203"/>
                <a:gd name="T17" fmla="*/ 539 h 1795"/>
                <a:gd name="T18" fmla="*/ 420 w 1203"/>
                <a:gd name="T19" fmla="*/ 497 h 1795"/>
                <a:gd name="T20" fmla="*/ 628 w 1203"/>
                <a:gd name="T21" fmla="*/ 371 h 1795"/>
                <a:gd name="T22" fmla="*/ 741 w 1203"/>
                <a:gd name="T23" fmla="*/ 434 h 1795"/>
                <a:gd name="T24" fmla="*/ 977 w 1203"/>
                <a:gd name="T25" fmla="*/ 381 h 1795"/>
                <a:gd name="T26" fmla="*/ 967 w 1203"/>
                <a:gd name="T27" fmla="*/ 273 h 1795"/>
                <a:gd name="T28" fmla="*/ 1203 w 1203"/>
                <a:gd name="T29" fmla="*/ 0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1795">
                  <a:moveTo>
                    <a:pt x="43" y="1795"/>
                  </a:moveTo>
                  <a:lnTo>
                    <a:pt x="42" y="1793"/>
                  </a:lnTo>
                  <a:lnTo>
                    <a:pt x="0" y="1499"/>
                  </a:lnTo>
                  <a:lnTo>
                    <a:pt x="296" y="1297"/>
                  </a:lnTo>
                  <a:lnTo>
                    <a:pt x="276" y="1117"/>
                  </a:lnTo>
                  <a:lnTo>
                    <a:pt x="282" y="938"/>
                  </a:lnTo>
                  <a:lnTo>
                    <a:pt x="96" y="768"/>
                  </a:lnTo>
                  <a:lnTo>
                    <a:pt x="91" y="641"/>
                  </a:lnTo>
                  <a:lnTo>
                    <a:pt x="185" y="539"/>
                  </a:lnTo>
                  <a:lnTo>
                    <a:pt x="420" y="497"/>
                  </a:lnTo>
                  <a:lnTo>
                    <a:pt x="628" y="371"/>
                  </a:lnTo>
                  <a:lnTo>
                    <a:pt x="741" y="434"/>
                  </a:lnTo>
                  <a:lnTo>
                    <a:pt x="977" y="381"/>
                  </a:lnTo>
                  <a:lnTo>
                    <a:pt x="967" y="273"/>
                  </a:lnTo>
                  <a:lnTo>
                    <a:pt x="1203"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7" name="Freeform 56">
              <a:extLst>
                <a:ext uri="{FF2B5EF4-FFF2-40B4-BE49-F238E27FC236}">
                  <a16:creationId xmlns:a16="http://schemas.microsoft.com/office/drawing/2014/main" id="{F96B8218-AAF0-444F-B4B5-68377E87D35B}"/>
                </a:ext>
              </a:extLst>
            </p:cNvPr>
            <p:cNvSpPr>
              <a:spLocks/>
            </p:cNvSpPr>
            <p:nvPr/>
          </p:nvSpPr>
          <p:spPr bwMode="auto">
            <a:xfrm>
              <a:off x="4958275" y="2980797"/>
              <a:ext cx="620614" cy="196205"/>
            </a:xfrm>
            <a:custGeom>
              <a:avLst/>
              <a:gdLst>
                <a:gd name="T0" fmla="*/ 2995 w 2995"/>
                <a:gd name="T1" fmla="*/ 911 h 911"/>
                <a:gd name="T2" fmla="*/ 2994 w 2995"/>
                <a:gd name="T3" fmla="*/ 911 h 911"/>
                <a:gd name="T4" fmla="*/ 2869 w 2995"/>
                <a:gd name="T5" fmla="*/ 881 h 911"/>
                <a:gd name="T6" fmla="*/ 2745 w 2995"/>
                <a:gd name="T7" fmla="*/ 744 h 911"/>
                <a:gd name="T8" fmla="*/ 2633 w 2995"/>
                <a:gd name="T9" fmla="*/ 783 h 911"/>
                <a:gd name="T10" fmla="*/ 2347 w 2995"/>
                <a:gd name="T11" fmla="*/ 588 h 911"/>
                <a:gd name="T12" fmla="*/ 2286 w 2995"/>
                <a:gd name="T13" fmla="*/ 257 h 911"/>
                <a:gd name="T14" fmla="*/ 2177 w 2995"/>
                <a:gd name="T15" fmla="*/ 198 h 911"/>
                <a:gd name="T16" fmla="*/ 1745 w 2995"/>
                <a:gd name="T17" fmla="*/ 427 h 911"/>
                <a:gd name="T18" fmla="*/ 1625 w 2995"/>
                <a:gd name="T19" fmla="*/ 424 h 911"/>
                <a:gd name="T20" fmla="*/ 1625 w 2995"/>
                <a:gd name="T21" fmla="*/ 308 h 911"/>
                <a:gd name="T22" fmla="*/ 1499 w 2995"/>
                <a:gd name="T23" fmla="*/ 247 h 911"/>
                <a:gd name="T24" fmla="*/ 1422 w 2995"/>
                <a:gd name="T25" fmla="*/ 10 h 911"/>
                <a:gd name="T26" fmla="*/ 1314 w 2995"/>
                <a:gd name="T27" fmla="*/ 0 h 911"/>
                <a:gd name="T28" fmla="*/ 1287 w 2995"/>
                <a:gd name="T29" fmla="*/ 109 h 911"/>
                <a:gd name="T30" fmla="*/ 930 w 2995"/>
                <a:gd name="T31" fmla="*/ 109 h 911"/>
                <a:gd name="T32" fmla="*/ 664 w 2995"/>
                <a:gd name="T33" fmla="*/ 236 h 911"/>
                <a:gd name="T34" fmla="*/ 566 w 2995"/>
                <a:gd name="T35" fmla="*/ 170 h 911"/>
                <a:gd name="T36" fmla="*/ 471 w 2995"/>
                <a:gd name="T37" fmla="*/ 233 h 911"/>
                <a:gd name="T38" fmla="*/ 340 w 2995"/>
                <a:gd name="T39" fmla="*/ 86 h 911"/>
                <a:gd name="T40" fmla="*/ 0 w 2995"/>
                <a:gd name="T41" fmla="*/ 54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5" h="911">
                  <a:moveTo>
                    <a:pt x="2995" y="911"/>
                  </a:moveTo>
                  <a:lnTo>
                    <a:pt x="2994" y="911"/>
                  </a:lnTo>
                  <a:lnTo>
                    <a:pt x="2869" y="881"/>
                  </a:lnTo>
                  <a:lnTo>
                    <a:pt x="2745" y="744"/>
                  </a:lnTo>
                  <a:lnTo>
                    <a:pt x="2633" y="783"/>
                  </a:lnTo>
                  <a:lnTo>
                    <a:pt x="2347" y="588"/>
                  </a:lnTo>
                  <a:lnTo>
                    <a:pt x="2286" y="257"/>
                  </a:lnTo>
                  <a:lnTo>
                    <a:pt x="2177" y="198"/>
                  </a:lnTo>
                  <a:lnTo>
                    <a:pt x="1745" y="427"/>
                  </a:lnTo>
                  <a:lnTo>
                    <a:pt x="1625" y="424"/>
                  </a:lnTo>
                  <a:lnTo>
                    <a:pt x="1625" y="308"/>
                  </a:lnTo>
                  <a:lnTo>
                    <a:pt x="1499" y="247"/>
                  </a:lnTo>
                  <a:lnTo>
                    <a:pt x="1422" y="10"/>
                  </a:lnTo>
                  <a:lnTo>
                    <a:pt x="1314" y="0"/>
                  </a:lnTo>
                  <a:lnTo>
                    <a:pt x="1287" y="109"/>
                  </a:lnTo>
                  <a:lnTo>
                    <a:pt x="930" y="109"/>
                  </a:lnTo>
                  <a:lnTo>
                    <a:pt x="664" y="236"/>
                  </a:lnTo>
                  <a:lnTo>
                    <a:pt x="566" y="170"/>
                  </a:lnTo>
                  <a:lnTo>
                    <a:pt x="471" y="233"/>
                  </a:lnTo>
                  <a:lnTo>
                    <a:pt x="340" y="86"/>
                  </a:lnTo>
                  <a:lnTo>
                    <a:pt x="0" y="54"/>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8" name="Freeform 57">
              <a:extLst>
                <a:ext uri="{FF2B5EF4-FFF2-40B4-BE49-F238E27FC236}">
                  <a16:creationId xmlns:a16="http://schemas.microsoft.com/office/drawing/2014/main" id="{B634EE6B-9648-4622-A8C3-7945AA5BD6C0}"/>
                </a:ext>
              </a:extLst>
            </p:cNvPr>
            <p:cNvSpPr>
              <a:spLocks/>
            </p:cNvSpPr>
            <p:nvPr/>
          </p:nvSpPr>
          <p:spPr bwMode="auto">
            <a:xfrm>
              <a:off x="5313326" y="3177000"/>
              <a:ext cx="282135" cy="530098"/>
            </a:xfrm>
            <a:custGeom>
              <a:avLst/>
              <a:gdLst>
                <a:gd name="T0" fmla="*/ 2 w 1363"/>
                <a:gd name="T1" fmla="*/ 2464 h 2464"/>
                <a:gd name="T2" fmla="*/ 0 w 1363"/>
                <a:gd name="T3" fmla="*/ 2462 h 2464"/>
                <a:gd name="T4" fmla="*/ 226 w 1363"/>
                <a:gd name="T5" fmla="*/ 1859 h 2464"/>
                <a:gd name="T6" fmla="*/ 293 w 1363"/>
                <a:gd name="T7" fmla="*/ 1495 h 2464"/>
                <a:gd name="T8" fmla="*/ 322 w 1363"/>
                <a:gd name="T9" fmla="*/ 1401 h 2464"/>
                <a:gd name="T10" fmla="*/ 562 w 1363"/>
                <a:gd name="T11" fmla="*/ 1500 h 2464"/>
                <a:gd name="T12" fmla="*/ 543 w 1363"/>
                <a:gd name="T13" fmla="*/ 1371 h 2464"/>
                <a:gd name="T14" fmla="*/ 653 w 1363"/>
                <a:gd name="T15" fmla="*/ 1383 h 2464"/>
                <a:gd name="T16" fmla="*/ 955 w 1363"/>
                <a:gd name="T17" fmla="*/ 1206 h 2464"/>
                <a:gd name="T18" fmla="*/ 979 w 1363"/>
                <a:gd name="T19" fmla="*/ 1068 h 2464"/>
                <a:gd name="T20" fmla="*/ 1105 w 1363"/>
                <a:gd name="T21" fmla="*/ 1028 h 2464"/>
                <a:gd name="T22" fmla="*/ 1351 w 1363"/>
                <a:gd name="T23" fmla="*/ 609 h 2464"/>
                <a:gd name="T24" fmla="*/ 1337 w 1363"/>
                <a:gd name="T25" fmla="*/ 392 h 2464"/>
                <a:gd name="T26" fmla="*/ 1268 w 1363"/>
                <a:gd name="T27" fmla="*/ 303 h 2464"/>
                <a:gd name="T28" fmla="*/ 1347 w 1363"/>
                <a:gd name="T29" fmla="*/ 222 h 2464"/>
                <a:gd name="T30" fmla="*/ 1347 w 1363"/>
                <a:gd name="T31" fmla="*/ 220 h 2464"/>
                <a:gd name="T32" fmla="*/ 1363 w 1363"/>
                <a:gd name="T33" fmla="*/ 148 h 2464"/>
                <a:gd name="T34" fmla="*/ 1282 w 1363"/>
                <a:gd name="T35"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3" h="2464">
                  <a:moveTo>
                    <a:pt x="2" y="2464"/>
                  </a:moveTo>
                  <a:lnTo>
                    <a:pt x="0" y="2462"/>
                  </a:lnTo>
                  <a:lnTo>
                    <a:pt x="226" y="1859"/>
                  </a:lnTo>
                  <a:lnTo>
                    <a:pt x="293" y="1495"/>
                  </a:lnTo>
                  <a:lnTo>
                    <a:pt x="322" y="1401"/>
                  </a:lnTo>
                  <a:lnTo>
                    <a:pt x="562" y="1500"/>
                  </a:lnTo>
                  <a:lnTo>
                    <a:pt x="543" y="1371"/>
                  </a:lnTo>
                  <a:lnTo>
                    <a:pt x="653" y="1383"/>
                  </a:lnTo>
                  <a:lnTo>
                    <a:pt x="955" y="1206"/>
                  </a:lnTo>
                  <a:lnTo>
                    <a:pt x="979" y="1068"/>
                  </a:lnTo>
                  <a:lnTo>
                    <a:pt x="1105" y="1028"/>
                  </a:lnTo>
                  <a:lnTo>
                    <a:pt x="1351" y="609"/>
                  </a:lnTo>
                  <a:lnTo>
                    <a:pt x="1337" y="392"/>
                  </a:lnTo>
                  <a:lnTo>
                    <a:pt x="1268" y="303"/>
                  </a:lnTo>
                  <a:lnTo>
                    <a:pt x="1347" y="222"/>
                  </a:lnTo>
                  <a:lnTo>
                    <a:pt x="1347" y="220"/>
                  </a:lnTo>
                  <a:lnTo>
                    <a:pt x="1363" y="148"/>
                  </a:lnTo>
                  <a:lnTo>
                    <a:pt x="1282"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89" name="Freeform 58">
              <a:extLst>
                <a:ext uri="{FF2B5EF4-FFF2-40B4-BE49-F238E27FC236}">
                  <a16:creationId xmlns:a16="http://schemas.microsoft.com/office/drawing/2014/main" id="{30E4A839-B9F2-47F3-BD60-06857D489CD3}"/>
                </a:ext>
              </a:extLst>
            </p:cNvPr>
            <p:cNvSpPr>
              <a:spLocks/>
            </p:cNvSpPr>
            <p:nvPr/>
          </p:nvSpPr>
          <p:spPr bwMode="auto">
            <a:xfrm>
              <a:off x="4795873" y="2924858"/>
              <a:ext cx="162404" cy="88637"/>
            </a:xfrm>
            <a:custGeom>
              <a:avLst/>
              <a:gdLst>
                <a:gd name="T0" fmla="*/ 0 w 785"/>
                <a:gd name="T1" fmla="*/ 0 h 412"/>
                <a:gd name="T2" fmla="*/ 186 w 785"/>
                <a:gd name="T3" fmla="*/ 375 h 412"/>
                <a:gd name="T4" fmla="*/ 291 w 785"/>
                <a:gd name="T5" fmla="*/ 412 h 412"/>
                <a:gd name="T6" fmla="*/ 571 w 785"/>
                <a:gd name="T7" fmla="*/ 226 h 412"/>
                <a:gd name="T8" fmla="*/ 785 w 785"/>
                <a:gd name="T9" fmla="*/ 315 h 412"/>
              </a:gdLst>
              <a:ahLst/>
              <a:cxnLst>
                <a:cxn ang="0">
                  <a:pos x="T0" y="T1"/>
                </a:cxn>
                <a:cxn ang="0">
                  <a:pos x="T2" y="T3"/>
                </a:cxn>
                <a:cxn ang="0">
                  <a:pos x="T4" y="T5"/>
                </a:cxn>
                <a:cxn ang="0">
                  <a:pos x="T6" y="T7"/>
                </a:cxn>
                <a:cxn ang="0">
                  <a:pos x="T8" y="T9"/>
                </a:cxn>
              </a:cxnLst>
              <a:rect l="0" t="0" r="r" b="b"/>
              <a:pathLst>
                <a:path w="785" h="412">
                  <a:moveTo>
                    <a:pt x="0" y="0"/>
                  </a:moveTo>
                  <a:lnTo>
                    <a:pt x="186" y="375"/>
                  </a:lnTo>
                  <a:lnTo>
                    <a:pt x="291" y="412"/>
                  </a:lnTo>
                  <a:lnTo>
                    <a:pt x="571" y="226"/>
                  </a:lnTo>
                  <a:lnTo>
                    <a:pt x="785" y="31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0" name="Freeform 59">
              <a:extLst>
                <a:ext uri="{FF2B5EF4-FFF2-40B4-BE49-F238E27FC236}">
                  <a16:creationId xmlns:a16="http://schemas.microsoft.com/office/drawing/2014/main" id="{39AD50C4-4E0D-4212-90FB-54909AE58A89}"/>
                </a:ext>
              </a:extLst>
            </p:cNvPr>
            <p:cNvSpPr>
              <a:spLocks/>
            </p:cNvSpPr>
            <p:nvPr/>
          </p:nvSpPr>
          <p:spPr bwMode="auto">
            <a:xfrm>
              <a:off x="4889088" y="3707097"/>
              <a:ext cx="424652" cy="438450"/>
            </a:xfrm>
            <a:custGeom>
              <a:avLst/>
              <a:gdLst>
                <a:gd name="T0" fmla="*/ 2050 w 2050"/>
                <a:gd name="T1" fmla="*/ 0 h 2038"/>
                <a:gd name="T2" fmla="*/ 1785 w 2050"/>
                <a:gd name="T3" fmla="*/ 234 h 2038"/>
                <a:gd name="T4" fmla="*/ 1698 w 2050"/>
                <a:gd name="T5" fmla="*/ 145 h 2038"/>
                <a:gd name="T6" fmla="*/ 1317 w 2050"/>
                <a:gd name="T7" fmla="*/ 152 h 2038"/>
                <a:gd name="T8" fmla="*/ 1097 w 2050"/>
                <a:gd name="T9" fmla="*/ 184 h 2038"/>
                <a:gd name="T10" fmla="*/ 951 w 2050"/>
                <a:gd name="T11" fmla="*/ 371 h 2038"/>
                <a:gd name="T12" fmla="*/ 470 w 2050"/>
                <a:gd name="T13" fmla="*/ 402 h 2038"/>
                <a:gd name="T14" fmla="*/ 557 w 2050"/>
                <a:gd name="T15" fmla="*/ 627 h 2038"/>
                <a:gd name="T16" fmla="*/ 724 w 2050"/>
                <a:gd name="T17" fmla="*/ 788 h 2038"/>
                <a:gd name="T18" fmla="*/ 911 w 2050"/>
                <a:gd name="T19" fmla="*/ 1494 h 2038"/>
                <a:gd name="T20" fmla="*/ 901 w 2050"/>
                <a:gd name="T21" fmla="*/ 1786 h 2038"/>
                <a:gd name="T22" fmla="*/ 999 w 2050"/>
                <a:gd name="T23" fmla="*/ 1863 h 2038"/>
                <a:gd name="T24" fmla="*/ 641 w 2050"/>
                <a:gd name="T25" fmla="*/ 2038 h 2038"/>
                <a:gd name="T26" fmla="*/ 548 w 2050"/>
                <a:gd name="T27" fmla="*/ 1970 h 2038"/>
                <a:gd name="T28" fmla="*/ 293 w 2050"/>
                <a:gd name="T29" fmla="*/ 1980 h 2038"/>
                <a:gd name="T30" fmla="*/ 347 w 2050"/>
                <a:gd name="T31" fmla="*/ 1865 h 2038"/>
                <a:gd name="T32" fmla="*/ 0 w 2050"/>
                <a:gd name="T33" fmla="*/ 200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0" h="2038">
                  <a:moveTo>
                    <a:pt x="2050" y="0"/>
                  </a:moveTo>
                  <a:lnTo>
                    <a:pt x="1785" y="234"/>
                  </a:lnTo>
                  <a:lnTo>
                    <a:pt x="1698" y="145"/>
                  </a:lnTo>
                  <a:lnTo>
                    <a:pt x="1317" y="152"/>
                  </a:lnTo>
                  <a:lnTo>
                    <a:pt x="1097" y="184"/>
                  </a:lnTo>
                  <a:lnTo>
                    <a:pt x="951" y="371"/>
                  </a:lnTo>
                  <a:lnTo>
                    <a:pt x="470" y="402"/>
                  </a:lnTo>
                  <a:lnTo>
                    <a:pt x="557" y="627"/>
                  </a:lnTo>
                  <a:lnTo>
                    <a:pt x="724" y="788"/>
                  </a:lnTo>
                  <a:lnTo>
                    <a:pt x="911" y="1494"/>
                  </a:lnTo>
                  <a:lnTo>
                    <a:pt x="901" y="1786"/>
                  </a:lnTo>
                  <a:lnTo>
                    <a:pt x="999" y="1863"/>
                  </a:lnTo>
                  <a:lnTo>
                    <a:pt x="641" y="2038"/>
                  </a:lnTo>
                  <a:lnTo>
                    <a:pt x="548" y="1970"/>
                  </a:lnTo>
                  <a:lnTo>
                    <a:pt x="293" y="1980"/>
                  </a:lnTo>
                  <a:lnTo>
                    <a:pt x="347" y="1865"/>
                  </a:lnTo>
                  <a:lnTo>
                    <a:pt x="0" y="200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1" name="Freeform 60">
              <a:extLst>
                <a:ext uri="{FF2B5EF4-FFF2-40B4-BE49-F238E27FC236}">
                  <a16:creationId xmlns:a16="http://schemas.microsoft.com/office/drawing/2014/main" id="{C4513FE3-6ECE-4C2D-9A9A-FF83C164E077}"/>
                </a:ext>
              </a:extLst>
            </p:cNvPr>
            <p:cNvSpPr>
              <a:spLocks/>
            </p:cNvSpPr>
            <p:nvPr/>
          </p:nvSpPr>
          <p:spPr bwMode="auto">
            <a:xfrm>
              <a:off x="4771015" y="4179969"/>
              <a:ext cx="1242" cy="429"/>
            </a:xfrm>
            <a:custGeom>
              <a:avLst/>
              <a:gdLst>
                <a:gd name="T0" fmla="*/ 3 w 5"/>
                <a:gd name="T1" fmla="*/ 0 h 1"/>
                <a:gd name="T2" fmla="*/ 5 w 5"/>
                <a:gd name="T3" fmla="*/ 0 h 1"/>
                <a:gd name="T4" fmla="*/ 0 w 5"/>
                <a:gd name="T5" fmla="*/ 1 h 1"/>
              </a:gdLst>
              <a:ahLst/>
              <a:cxnLst>
                <a:cxn ang="0">
                  <a:pos x="T0" y="T1"/>
                </a:cxn>
                <a:cxn ang="0">
                  <a:pos x="T2" y="T3"/>
                </a:cxn>
                <a:cxn ang="0">
                  <a:pos x="T4" y="T5"/>
                </a:cxn>
              </a:cxnLst>
              <a:rect l="0" t="0" r="r" b="b"/>
              <a:pathLst>
                <a:path w="5" h="1">
                  <a:moveTo>
                    <a:pt x="3" y="0"/>
                  </a:moveTo>
                  <a:lnTo>
                    <a:pt x="5" y="0"/>
                  </a:lnTo>
                  <a:lnTo>
                    <a:pt x="0" y="1"/>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2" name="Freeform 61">
              <a:extLst>
                <a:ext uri="{FF2B5EF4-FFF2-40B4-BE49-F238E27FC236}">
                  <a16:creationId xmlns:a16="http://schemas.microsoft.com/office/drawing/2014/main" id="{E851742F-AF5A-476C-85D3-718993315E16}"/>
                </a:ext>
              </a:extLst>
            </p:cNvPr>
            <p:cNvSpPr>
              <a:spLocks/>
            </p:cNvSpPr>
            <p:nvPr/>
          </p:nvSpPr>
          <p:spPr bwMode="auto">
            <a:xfrm>
              <a:off x="4770599" y="4179969"/>
              <a:ext cx="1242" cy="429"/>
            </a:xfrm>
            <a:custGeom>
              <a:avLst/>
              <a:gdLst>
                <a:gd name="T0" fmla="*/ 2 w 5"/>
                <a:gd name="T1" fmla="*/ 1 h 1"/>
                <a:gd name="T2" fmla="*/ 0 w 5"/>
                <a:gd name="T3" fmla="*/ 0 h 1"/>
                <a:gd name="T4" fmla="*/ 5 w 5"/>
                <a:gd name="T5" fmla="*/ 0 h 1"/>
              </a:gdLst>
              <a:ahLst/>
              <a:cxnLst>
                <a:cxn ang="0">
                  <a:pos x="T0" y="T1"/>
                </a:cxn>
                <a:cxn ang="0">
                  <a:pos x="T2" y="T3"/>
                </a:cxn>
                <a:cxn ang="0">
                  <a:pos x="T4" y="T5"/>
                </a:cxn>
              </a:cxnLst>
              <a:rect l="0" t="0" r="r" b="b"/>
              <a:pathLst>
                <a:path w="5" h="1">
                  <a:moveTo>
                    <a:pt x="2" y="1"/>
                  </a:moveTo>
                  <a:lnTo>
                    <a:pt x="0" y="0"/>
                  </a:lnTo>
                  <a:lnTo>
                    <a:pt x="5"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93" name="Line 62">
              <a:extLst>
                <a:ext uri="{FF2B5EF4-FFF2-40B4-BE49-F238E27FC236}">
                  <a16:creationId xmlns:a16="http://schemas.microsoft.com/office/drawing/2014/main" id="{54A640AC-8E60-4061-AA24-AF3AB6E0C9C1}"/>
                </a:ext>
              </a:extLst>
            </p:cNvPr>
            <p:cNvCxnSpPr>
              <a:cxnSpLocks noChangeShapeType="1"/>
            </p:cNvCxnSpPr>
            <p:nvPr/>
          </p:nvCxnSpPr>
          <p:spPr bwMode="auto">
            <a:xfrm flipV="1">
              <a:off x="4765214" y="4180400"/>
              <a:ext cx="5385" cy="1722"/>
            </a:xfrm>
            <a:prstGeom prst="line">
              <a:avLst/>
            </a:prstGeom>
            <a:grpFill/>
            <a:ln w="22225">
              <a:solidFill>
                <a:srgbClr val="6699CC"/>
              </a:solidFill>
              <a:round/>
              <a:headEnd/>
              <a:tailEnd/>
            </a:ln>
          </p:spPr>
        </p:cxnSp>
        <p:cxnSp>
          <p:nvCxnSpPr>
            <p:cNvPr id="94" name="Line 63">
              <a:extLst>
                <a:ext uri="{FF2B5EF4-FFF2-40B4-BE49-F238E27FC236}">
                  <a16:creationId xmlns:a16="http://schemas.microsoft.com/office/drawing/2014/main" id="{0A6F76AD-215C-417B-BE31-858D34D8E4BC}"/>
                </a:ext>
              </a:extLst>
            </p:cNvPr>
            <p:cNvCxnSpPr>
              <a:cxnSpLocks noChangeShapeType="1"/>
            </p:cNvCxnSpPr>
            <p:nvPr/>
          </p:nvCxnSpPr>
          <p:spPr bwMode="auto">
            <a:xfrm>
              <a:off x="4770599" y="4180399"/>
              <a:ext cx="413" cy="429"/>
            </a:xfrm>
            <a:prstGeom prst="line">
              <a:avLst/>
            </a:prstGeom>
            <a:grpFill/>
            <a:ln w="22225">
              <a:solidFill>
                <a:srgbClr val="6699CC"/>
              </a:solidFill>
              <a:round/>
              <a:headEnd/>
              <a:tailEnd/>
            </a:ln>
          </p:spPr>
        </p:cxnSp>
        <p:sp>
          <p:nvSpPr>
            <p:cNvPr id="95" name="Freeform 64">
              <a:extLst>
                <a:ext uri="{FF2B5EF4-FFF2-40B4-BE49-F238E27FC236}">
                  <a16:creationId xmlns:a16="http://schemas.microsoft.com/office/drawing/2014/main" id="{6CD730D2-EC5C-4234-87EF-84B845D85379}"/>
                </a:ext>
              </a:extLst>
            </p:cNvPr>
            <p:cNvSpPr>
              <a:spLocks/>
            </p:cNvSpPr>
            <p:nvPr/>
          </p:nvSpPr>
          <p:spPr bwMode="auto">
            <a:xfrm>
              <a:off x="4752372" y="4163188"/>
              <a:ext cx="12843" cy="20654"/>
            </a:xfrm>
            <a:custGeom>
              <a:avLst/>
              <a:gdLst>
                <a:gd name="T0" fmla="*/ 63 w 63"/>
                <a:gd name="T1" fmla="*/ 88 h 97"/>
                <a:gd name="T2" fmla="*/ 38 w 63"/>
                <a:gd name="T3" fmla="*/ 97 h 97"/>
                <a:gd name="T4" fmla="*/ 0 w 63"/>
                <a:gd name="T5" fmla="*/ 0 h 97"/>
              </a:gdLst>
              <a:ahLst/>
              <a:cxnLst>
                <a:cxn ang="0">
                  <a:pos x="T0" y="T1"/>
                </a:cxn>
                <a:cxn ang="0">
                  <a:pos x="T2" y="T3"/>
                </a:cxn>
                <a:cxn ang="0">
                  <a:pos x="T4" y="T5"/>
                </a:cxn>
              </a:cxnLst>
              <a:rect l="0" t="0" r="r" b="b"/>
              <a:pathLst>
                <a:path w="63" h="97">
                  <a:moveTo>
                    <a:pt x="63" y="88"/>
                  </a:moveTo>
                  <a:lnTo>
                    <a:pt x="38" y="97"/>
                  </a:lnTo>
                  <a:lnTo>
                    <a:pt x="0"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6" name="Freeform 65">
              <a:extLst>
                <a:ext uri="{FF2B5EF4-FFF2-40B4-BE49-F238E27FC236}">
                  <a16:creationId xmlns:a16="http://schemas.microsoft.com/office/drawing/2014/main" id="{48FAF808-931F-48B1-997F-FECCE9795D36}"/>
                </a:ext>
              </a:extLst>
            </p:cNvPr>
            <p:cNvSpPr>
              <a:spLocks/>
            </p:cNvSpPr>
            <p:nvPr/>
          </p:nvSpPr>
          <p:spPr bwMode="auto">
            <a:xfrm>
              <a:off x="4771015" y="4174807"/>
              <a:ext cx="60486" cy="39154"/>
            </a:xfrm>
            <a:custGeom>
              <a:avLst/>
              <a:gdLst>
                <a:gd name="T0" fmla="*/ 0 w 291"/>
                <a:gd name="T1" fmla="*/ 26 h 184"/>
                <a:gd name="T2" fmla="*/ 175 w 291"/>
                <a:gd name="T3" fmla="*/ 184 h 184"/>
                <a:gd name="T4" fmla="*/ 291 w 291"/>
                <a:gd name="T5" fmla="*/ 135 h 184"/>
                <a:gd name="T6" fmla="*/ 79 w 291"/>
                <a:gd name="T7" fmla="*/ 0 h 184"/>
                <a:gd name="T8" fmla="*/ 3 w 291"/>
                <a:gd name="T9" fmla="*/ 25 h 184"/>
              </a:gdLst>
              <a:ahLst/>
              <a:cxnLst>
                <a:cxn ang="0">
                  <a:pos x="T0" y="T1"/>
                </a:cxn>
                <a:cxn ang="0">
                  <a:pos x="T2" y="T3"/>
                </a:cxn>
                <a:cxn ang="0">
                  <a:pos x="T4" y="T5"/>
                </a:cxn>
                <a:cxn ang="0">
                  <a:pos x="T6" y="T7"/>
                </a:cxn>
                <a:cxn ang="0">
                  <a:pos x="T8" y="T9"/>
                </a:cxn>
              </a:cxnLst>
              <a:rect l="0" t="0" r="r" b="b"/>
              <a:pathLst>
                <a:path w="291" h="184">
                  <a:moveTo>
                    <a:pt x="0" y="26"/>
                  </a:moveTo>
                  <a:lnTo>
                    <a:pt x="175" y="184"/>
                  </a:lnTo>
                  <a:lnTo>
                    <a:pt x="291" y="135"/>
                  </a:lnTo>
                  <a:lnTo>
                    <a:pt x="79" y="0"/>
                  </a:lnTo>
                  <a:lnTo>
                    <a:pt x="3" y="25"/>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cxnSp>
          <p:nvCxnSpPr>
            <p:cNvPr id="97" name="Line 66">
              <a:extLst>
                <a:ext uri="{FF2B5EF4-FFF2-40B4-BE49-F238E27FC236}">
                  <a16:creationId xmlns:a16="http://schemas.microsoft.com/office/drawing/2014/main" id="{CE3C670A-B20E-492B-BA6C-15C2AD9DE329}"/>
                </a:ext>
              </a:extLst>
            </p:cNvPr>
            <p:cNvCxnSpPr>
              <a:cxnSpLocks noChangeShapeType="1"/>
            </p:cNvCxnSpPr>
            <p:nvPr/>
          </p:nvCxnSpPr>
          <p:spPr bwMode="auto">
            <a:xfrm>
              <a:off x="4752372" y="4163189"/>
              <a:ext cx="18229" cy="17210"/>
            </a:xfrm>
            <a:prstGeom prst="line">
              <a:avLst/>
            </a:prstGeom>
            <a:grpFill/>
            <a:ln w="22225">
              <a:solidFill>
                <a:srgbClr val="6699CC"/>
              </a:solidFill>
              <a:round/>
              <a:headEnd/>
              <a:tailEnd/>
            </a:ln>
          </p:spPr>
        </p:cxnSp>
        <p:sp>
          <p:nvSpPr>
            <p:cNvPr id="98" name="Freeform 67">
              <a:extLst>
                <a:ext uri="{FF2B5EF4-FFF2-40B4-BE49-F238E27FC236}">
                  <a16:creationId xmlns:a16="http://schemas.microsoft.com/office/drawing/2014/main" id="{19F45520-7401-4994-8857-D56CBD50F9B8}"/>
                </a:ext>
              </a:extLst>
            </p:cNvPr>
            <p:cNvSpPr>
              <a:spLocks/>
            </p:cNvSpPr>
            <p:nvPr/>
          </p:nvSpPr>
          <p:spPr bwMode="auto">
            <a:xfrm>
              <a:off x="5114878" y="4829252"/>
              <a:ext cx="882447" cy="1122156"/>
            </a:xfrm>
            <a:custGeom>
              <a:avLst/>
              <a:gdLst>
                <a:gd name="T0" fmla="*/ 4260 w 4260"/>
                <a:gd name="T1" fmla="*/ 138 h 5215"/>
                <a:gd name="T2" fmla="*/ 3994 w 4260"/>
                <a:gd name="T3" fmla="*/ 133 h 5215"/>
                <a:gd name="T4" fmla="*/ 3787 w 4260"/>
                <a:gd name="T5" fmla="*/ 236 h 5215"/>
                <a:gd name="T6" fmla="*/ 3523 w 4260"/>
                <a:gd name="T7" fmla="*/ 0 h 5215"/>
                <a:gd name="T8" fmla="*/ 3204 w 4260"/>
                <a:gd name="T9" fmla="*/ 28 h 5215"/>
                <a:gd name="T10" fmla="*/ 3178 w 4260"/>
                <a:gd name="T11" fmla="*/ 226 h 5215"/>
                <a:gd name="T12" fmla="*/ 3122 w 4260"/>
                <a:gd name="T13" fmla="*/ 436 h 5215"/>
                <a:gd name="T14" fmla="*/ 2945 w 4260"/>
                <a:gd name="T15" fmla="*/ 562 h 5215"/>
                <a:gd name="T16" fmla="*/ 2969 w 4260"/>
                <a:gd name="T17" fmla="*/ 702 h 5215"/>
                <a:gd name="T18" fmla="*/ 2731 w 4260"/>
                <a:gd name="T19" fmla="*/ 837 h 5215"/>
                <a:gd name="T20" fmla="*/ 2547 w 4260"/>
                <a:gd name="T21" fmla="*/ 1089 h 5215"/>
                <a:gd name="T22" fmla="*/ 2414 w 4260"/>
                <a:gd name="T23" fmla="*/ 1213 h 5215"/>
                <a:gd name="T24" fmla="*/ 2517 w 4260"/>
                <a:gd name="T25" fmla="*/ 1572 h 5215"/>
                <a:gd name="T26" fmla="*/ 2223 w 4260"/>
                <a:gd name="T27" fmla="*/ 1649 h 5215"/>
                <a:gd name="T28" fmla="*/ 2223 w 4260"/>
                <a:gd name="T29" fmla="*/ 1765 h 5215"/>
                <a:gd name="T30" fmla="*/ 2317 w 4260"/>
                <a:gd name="T31" fmla="*/ 1819 h 5215"/>
                <a:gd name="T32" fmla="*/ 2144 w 4260"/>
                <a:gd name="T33" fmla="*/ 2035 h 5215"/>
                <a:gd name="T34" fmla="*/ 2195 w 4260"/>
                <a:gd name="T35" fmla="*/ 2143 h 5215"/>
                <a:gd name="T36" fmla="*/ 2084 w 4260"/>
                <a:gd name="T37" fmla="*/ 2133 h 5215"/>
                <a:gd name="T38" fmla="*/ 1944 w 4260"/>
                <a:gd name="T39" fmla="*/ 2318 h 5215"/>
                <a:gd name="T40" fmla="*/ 1839 w 4260"/>
                <a:gd name="T41" fmla="*/ 2371 h 5215"/>
                <a:gd name="T42" fmla="*/ 1501 w 4260"/>
                <a:gd name="T43" fmla="*/ 2332 h 5215"/>
                <a:gd name="T44" fmla="*/ 1303 w 4260"/>
                <a:gd name="T45" fmla="*/ 2445 h 5215"/>
                <a:gd name="T46" fmla="*/ 976 w 4260"/>
                <a:gd name="T47" fmla="*/ 2417 h 5215"/>
                <a:gd name="T48" fmla="*/ 921 w 4260"/>
                <a:gd name="T49" fmla="*/ 2515 h 5215"/>
                <a:gd name="T50" fmla="*/ 774 w 4260"/>
                <a:gd name="T51" fmla="*/ 2490 h 5215"/>
                <a:gd name="T52" fmla="*/ 774 w 4260"/>
                <a:gd name="T53" fmla="*/ 2492 h 5215"/>
                <a:gd name="T54" fmla="*/ 764 w 4260"/>
                <a:gd name="T55" fmla="*/ 2606 h 5215"/>
                <a:gd name="T56" fmla="*/ 664 w 4260"/>
                <a:gd name="T57" fmla="*/ 2656 h 5215"/>
                <a:gd name="T58" fmla="*/ 636 w 4260"/>
                <a:gd name="T59" fmla="*/ 2539 h 5215"/>
                <a:gd name="T60" fmla="*/ 271 w 4260"/>
                <a:gd name="T61" fmla="*/ 2646 h 5215"/>
                <a:gd name="T62" fmla="*/ 291 w 4260"/>
                <a:gd name="T63" fmla="*/ 2896 h 5215"/>
                <a:gd name="T64" fmla="*/ 122 w 4260"/>
                <a:gd name="T65" fmla="*/ 3332 h 5215"/>
                <a:gd name="T66" fmla="*/ 184 w 4260"/>
                <a:gd name="T67" fmla="*/ 3439 h 5215"/>
                <a:gd name="T68" fmla="*/ 445 w 4260"/>
                <a:gd name="T69" fmla="*/ 3452 h 5215"/>
                <a:gd name="T70" fmla="*/ 445 w 4260"/>
                <a:gd name="T71" fmla="*/ 3453 h 5215"/>
                <a:gd name="T72" fmla="*/ 543 w 4260"/>
                <a:gd name="T73" fmla="*/ 3681 h 5215"/>
                <a:gd name="T74" fmla="*/ 485 w 4260"/>
                <a:gd name="T75" fmla="*/ 3790 h 5215"/>
                <a:gd name="T76" fmla="*/ 597 w 4260"/>
                <a:gd name="T77" fmla="*/ 3790 h 5215"/>
                <a:gd name="T78" fmla="*/ 618 w 4260"/>
                <a:gd name="T79" fmla="*/ 4075 h 5215"/>
                <a:gd name="T80" fmla="*/ 513 w 4260"/>
                <a:gd name="T81" fmla="*/ 4131 h 5215"/>
                <a:gd name="T82" fmla="*/ 545 w 4260"/>
                <a:gd name="T83" fmla="*/ 4252 h 5215"/>
                <a:gd name="T84" fmla="*/ 227 w 4260"/>
                <a:gd name="T85" fmla="*/ 4616 h 5215"/>
                <a:gd name="T86" fmla="*/ 243 w 4260"/>
                <a:gd name="T87" fmla="*/ 4732 h 5215"/>
                <a:gd name="T88" fmla="*/ 112 w 4260"/>
                <a:gd name="T89" fmla="*/ 4763 h 5215"/>
                <a:gd name="T90" fmla="*/ 49 w 4260"/>
                <a:gd name="T91" fmla="*/ 4874 h 5215"/>
                <a:gd name="T92" fmla="*/ 0 w 4260"/>
                <a:gd name="T93" fmla="*/ 5212 h 5215"/>
                <a:gd name="T94" fmla="*/ 0 w 4260"/>
                <a:gd name="T95" fmla="*/ 5215 h 5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0" h="5215">
                  <a:moveTo>
                    <a:pt x="4260" y="138"/>
                  </a:moveTo>
                  <a:lnTo>
                    <a:pt x="3994" y="133"/>
                  </a:lnTo>
                  <a:lnTo>
                    <a:pt x="3787" y="236"/>
                  </a:lnTo>
                  <a:lnTo>
                    <a:pt x="3523" y="0"/>
                  </a:lnTo>
                  <a:lnTo>
                    <a:pt x="3204" y="28"/>
                  </a:lnTo>
                  <a:lnTo>
                    <a:pt x="3178" y="226"/>
                  </a:lnTo>
                  <a:lnTo>
                    <a:pt x="3122" y="436"/>
                  </a:lnTo>
                  <a:lnTo>
                    <a:pt x="2945" y="562"/>
                  </a:lnTo>
                  <a:lnTo>
                    <a:pt x="2969" y="702"/>
                  </a:lnTo>
                  <a:lnTo>
                    <a:pt x="2731" y="837"/>
                  </a:lnTo>
                  <a:lnTo>
                    <a:pt x="2547" y="1089"/>
                  </a:lnTo>
                  <a:lnTo>
                    <a:pt x="2414" y="1213"/>
                  </a:lnTo>
                  <a:lnTo>
                    <a:pt x="2517" y="1572"/>
                  </a:lnTo>
                  <a:lnTo>
                    <a:pt x="2223" y="1649"/>
                  </a:lnTo>
                  <a:lnTo>
                    <a:pt x="2223" y="1765"/>
                  </a:lnTo>
                  <a:lnTo>
                    <a:pt x="2317" y="1819"/>
                  </a:lnTo>
                  <a:lnTo>
                    <a:pt x="2144" y="2035"/>
                  </a:lnTo>
                  <a:lnTo>
                    <a:pt x="2195" y="2143"/>
                  </a:lnTo>
                  <a:lnTo>
                    <a:pt x="2084" y="2133"/>
                  </a:lnTo>
                  <a:lnTo>
                    <a:pt x="1944" y="2318"/>
                  </a:lnTo>
                  <a:lnTo>
                    <a:pt x="1839" y="2371"/>
                  </a:lnTo>
                  <a:lnTo>
                    <a:pt x="1501" y="2332"/>
                  </a:lnTo>
                  <a:lnTo>
                    <a:pt x="1303" y="2445"/>
                  </a:lnTo>
                  <a:lnTo>
                    <a:pt x="976" y="2417"/>
                  </a:lnTo>
                  <a:lnTo>
                    <a:pt x="921" y="2515"/>
                  </a:lnTo>
                  <a:lnTo>
                    <a:pt x="774" y="2490"/>
                  </a:lnTo>
                  <a:lnTo>
                    <a:pt x="774" y="2492"/>
                  </a:lnTo>
                  <a:lnTo>
                    <a:pt x="764" y="2606"/>
                  </a:lnTo>
                  <a:lnTo>
                    <a:pt x="664" y="2656"/>
                  </a:lnTo>
                  <a:lnTo>
                    <a:pt x="636" y="2539"/>
                  </a:lnTo>
                  <a:lnTo>
                    <a:pt x="271" y="2646"/>
                  </a:lnTo>
                  <a:lnTo>
                    <a:pt x="291" y="2896"/>
                  </a:lnTo>
                  <a:lnTo>
                    <a:pt x="122" y="3332"/>
                  </a:lnTo>
                  <a:lnTo>
                    <a:pt x="184" y="3439"/>
                  </a:lnTo>
                  <a:lnTo>
                    <a:pt x="445" y="3452"/>
                  </a:lnTo>
                  <a:lnTo>
                    <a:pt x="445" y="3453"/>
                  </a:lnTo>
                  <a:lnTo>
                    <a:pt x="543" y="3681"/>
                  </a:lnTo>
                  <a:lnTo>
                    <a:pt x="485" y="3790"/>
                  </a:lnTo>
                  <a:lnTo>
                    <a:pt x="597" y="3790"/>
                  </a:lnTo>
                  <a:lnTo>
                    <a:pt x="618" y="4075"/>
                  </a:lnTo>
                  <a:lnTo>
                    <a:pt x="513" y="4131"/>
                  </a:lnTo>
                  <a:lnTo>
                    <a:pt x="545" y="4252"/>
                  </a:lnTo>
                  <a:lnTo>
                    <a:pt x="227" y="4616"/>
                  </a:lnTo>
                  <a:lnTo>
                    <a:pt x="243" y="4732"/>
                  </a:lnTo>
                  <a:lnTo>
                    <a:pt x="112" y="4763"/>
                  </a:lnTo>
                  <a:lnTo>
                    <a:pt x="49" y="4874"/>
                  </a:lnTo>
                  <a:lnTo>
                    <a:pt x="0" y="5212"/>
                  </a:lnTo>
                  <a:lnTo>
                    <a:pt x="0" y="5215"/>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99" name="Freeform 68">
              <a:extLst>
                <a:ext uri="{FF2B5EF4-FFF2-40B4-BE49-F238E27FC236}">
                  <a16:creationId xmlns:a16="http://schemas.microsoft.com/office/drawing/2014/main" id="{34776191-5306-4AC3-97B7-C4159E51B4D3}"/>
                </a:ext>
              </a:extLst>
            </p:cNvPr>
            <p:cNvSpPr>
              <a:spLocks/>
            </p:cNvSpPr>
            <p:nvPr/>
          </p:nvSpPr>
          <p:spPr bwMode="auto">
            <a:xfrm>
              <a:off x="4789242" y="4281945"/>
              <a:ext cx="63387" cy="118326"/>
            </a:xfrm>
            <a:custGeom>
              <a:avLst/>
              <a:gdLst>
                <a:gd name="T0" fmla="*/ 69 w 307"/>
                <a:gd name="T1" fmla="*/ 0 h 550"/>
                <a:gd name="T2" fmla="*/ 0 w 307"/>
                <a:gd name="T3" fmla="*/ 110 h 550"/>
                <a:gd name="T4" fmla="*/ 254 w 307"/>
                <a:gd name="T5" fmla="*/ 550 h 550"/>
                <a:gd name="T6" fmla="*/ 307 w 307"/>
                <a:gd name="T7" fmla="*/ 426 h 550"/>
                <a:gd name="T8" fmla="*/ 270 w 307"/>
                <a:gd name="T9" fmla="*/ 135 h 550"/>
                <a:gd name="T10" fmla="*/ 69 w 307"/>
                <a:gd name="T11" fmla="*/ 0 h 550"/>
              </a:gdLst>
              <a:ahLst/>
              <a:cxnLst>
                <a:cxn ang="0">
                  <a:pos x="T0" y="T1"/>
                </a:cxn>
                <a:cxn ang="0">
                  <a:pos x="T2" y="T3"/>
                </a:cxn>
                <a:cxn ang="0">
                  <a:pos x="T4" y="T5"/>
                </a:cxn>
                <a:cxn ang="0">
                  <a:pos x="T6" y="T7"/>
                </a:cxn>
                <a:cxn ang="0">
                  <a:pos x="T8" y="T9"/>
                </a:cxn>
                <a:cxn ang="0">
                  <a:pos x="T10" y="T11"/>
                </a:cxn>
              </a:cxnLst>
              <a:rect l="0" t="0" r="r" b="b"/>
              <a:pathLst>
                <a:path w="307" h="550">
                  <a:moveTo>
                    <a:pt x="69" y="0"/>
                  </a:moveTo>
                  <a:lnTo>
                    <a:pt x="0" y="110"/>
                  </a:lnTo>
                  <a:lnTo>
                    <a:pt x="254" y="550"/>
                  </a:lnTo>
                  <a:lnTo>
                    <a:pt x="307" y="426"/>
                  </a:lnTo>
                  <a:lnTo>
                    <a:pt x="270" y="135"/>
                  </a:lnTo>
                  <a:lnTo>
                    <a:pt x="69" y="0"/>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0" name="Freeform 69">
              <a:extLst>
                <a:ext uri="{FF2B5EF4-FFF2-40B4-BE49-F238E27FC236}">
                  <a16:creationId xmlns:a16="http://schemas.microsoft.com/office/drawing/2014/main" id="{FBA21AE8-23AB-4F81-A2F2-E2791B3209B0}"/>
                </a:ext>
              </a:extLst>
            </p:cNvPr>
            <p:cNvSpPr>
              <a:spLocks/>
            </p:cNvSpPr>
            <p:nvPr/>
          </p:nvSpPr>
          <p:spPr bwMode="auto">
            <a:xfrm>
              <a:off x="4594525" y="4137374"/>
              <a:ext cx="423409" cy="1533069"/>
            </a:xfrm>
            <a:custGeom>
              <a:avLst/>
              <a:gdLst>
                <a:gd name="T0" fmla="*/ 1422 w 2044"/>
                <a:gd name="T1" fmla="*/ 0 h 7126"/>
                <a:gd name="T2" fmla="*/ 1243 w 2044"/>
                <a:gd name="T3" fmla="*/ 378 h 7126"/>
                <a:gd name="T4" fmla="*/ 1357 w 2044"/>
                <a:gd name="T5" fmla="*/ 415 h 7126"/>
                <a:gd name="T6" fmla="*/ 1520 w 2044"/>
                <a:gd name="T7" fmla="*/ 730 h 7126"/>
                <a:gd name="T8" fmla="*/ 1412 w 2044"/>
                <a:gd name="T9" fmla="*/ 747 h 7126"/>
                <a:gd name="T10" fmla="*/ 1475 w 2044"/>
                <a:gd name="T11" fmla="*/ 958 h 7126"/>
                <a:gd name="T12" fmla="*/ 1357 w 2044"/>
                <a:gd name="T13" fmla="*/ 1184 h 7126"/>
                <a:gd name="T14" fmla="*/ 1172 w 2044"/>
                <a:gd name="T15" fmla="*/ 1311 h 7126"/>
                <a:gd name="T16" fmla="*/ 1221 w 2044"/>
                <a:gd name="T17" fmla="*/ 1479 h 7126"/>
                <a:gd name="T18" fmla="*/ 1531 w 2044"/>
                <a:gd name="T19" fmla="*/ 1672 h 7126"/>
                <a:gd name="T20" fmla="*/ 1939 w 2044"/>
                <a:gd name="T21" fmla="*/ 2113 h 7126"/>
                <a:gd name="T22" fmla="*/ 2023 w 2044"/>
                <a:gd name="T23" fmla="*/ 2406 h 7126"/>
                <a:gd name="T24" fmla="*/ 2023 w 2044"/>
                <a:gd name="T25" fmla="*/ 2408 h 7126"/>
                <a:gd name="T26" fmla="*/ 2044 w 2044"/>
                <a:gd name="T27" fmla="*/ 2516 h 7126"/>
                <a:gd name="T28" fmla="*/ 1960 w 2044"/>
                <a:gd name="T29" fmla="*/ 2648 h 7126"/>
                <a:gd name="T30" fmla="*/ 1862 w 2044"/>
                <a:gd name="T31" fmla="*/ 2341 h 7126"/>
                <a:gd name="T32" fmla="*/ 1441 w 2044"/>
                <a:gd name="T33" fmla="*/ 1926 h 7126"/>
                <a:gd name="T34" fmla="*/ 1405 w 2044"/>
                <a:gd name="T35" fmla="*/ 1817 h 7126"/>
                <a:gd name="T36" fmla="*/ 1289 w 2044"/>
                <a:gd name="T37" fmla="*/ 2043 h 7126"/>
                <a:gd name="T38" fmla="*/ 1045 w 2044"/>
                <a:gd name="T39" fmla="*/ 4017 h 7126"/>
                <a:gd name="T40" fmla="*/ 1201 w 2044"/>
                <a:gd name="T41" fmla="*/ 3711 h 7126"/>
                <a:gd name="T42" fmla="*/ 1377 w 2044"/>
                <a:gd name="T43" fmla="*/ 3912 h 7126"/>
                <a:gd name="T44" fmla="*/ 1385 w 2044"/>
                <a:gd name="T45" fmla="*/ 4024 h 7126"/>
                <a:gd name="T46" fmla="*/ 1135 w 2044"/>
                <a:gd name="T47" fmla="*/ 3989 h 7126"/>
                <a:gd name="T48" fmla="*/ 1009 w 2044"/>
                <a:gd name="T49" fmla="*/ 4261 h 7126"/>
                <a:gd name="T50" fmla="*/ 1010 w 2044"/>
                <a:gd name="T51" fmla="*/ 4446 h 7126"/>
                <a:gd name="T52" fmla="*/ 579 w 2044"/>
                <a:gd name="T53" fmla="*/ 6415 h 7126"/>
                <a:gd name="T54" fmla="*/ 429 w 2044"/>
                <a:gd name="T55" fmla="*/ 6693 h 7126"/>
                <a:gd name="T56" fmla="*/ 427 w 2044"/>
                <a:gd name="T57" fmla="*/ 6695 h 7126"/>
                <a:gd name="T58" fmla="*/ 247 w 2044"/>
                <a:gd name="T59" fmla="*/ 6944 h 7126"/>
                <a:gd name="T60" fmla="*/ 0 w 2044"/>
                <a:gd name="T61" fmla="*/ 7126 h 7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4" h="7126">
                  <a:moveTo>
                    <a:pt x="1422" y="0"/>
                  </a:moveTo>
                  <a:lnTo>
                    <a:pt x="1243" y="378"/>
                  </a:lnTo>
                  <a:lnTo>
                    <a:pt x="1357" y="415"/>
                  </a:lnTo>
                  <a:lnTo>
                    <a:pt x="1520" y="730"/>
                  </a:lnTo>
                  <a:lnTo>
                    <a:pt x="1412" y="747"/>
                  </a:lnTo>
                  <a:lnTo>
                    <a:pt x="1475" y="958"/>
                  </a:lnTo>
                  <a:lnTo>
                    <a:pt x="1357" y="1184"/>
                  </a:lnTo>
                  <a:lnTo>
                    <a:pt x="1172" y="1311"/>
                  </a:lnTo>
                  <a:lnTo>
                    <a:pt x="1221" y="1479"/>
                  </a:lnTo>
                  <a:lnTo>
                    <a:pt x="1531" y="1672"/>
                  </a:lnTo>
                  <a:lnTo>
                    <a:pt x="1939" y="2113"/>
                  </a:lnTo>
                  <a:lnTo>
                    <a:pt x="2023" y="2406"/>
                  </a:lnTo>
                  <a:lnTo>
                    <a:pt x="2023" y="2408"/>
                  </a:lnTo>
                  <a:lnTo>
                    <a:pt x="2044" y="2516"/>
                  </a:lnTo>
                  <a:lnTo>
                    <a:pt x="1960" y="2648"/>
                  </a:lnTo>
                  <a:lnTo>
                    <a:pt x="1862" y="2341"/>
                  </a:lnTo>
                  <a:lnTo>
                    <a:pt x="1441" y="1926"/>
                  </a:lnTo>
                  <a:lnTo>
                    <a:pt x="1405" y="1817"/>
                  </a:lnTo>
                  <a:lnTo>
                    <a:pt x="1289" y="2043"/>
                  </a:lnTo>
                  <a:lnTo>
                    <a:pt x="1045" y="4017"/>
                  </a:lnTo>
                  <a:lnTo>
                    <a:pt x="1201" y="3711"/>
                  </a:lnTo>
                  <a:lnTo>
                    <a:pt x="1377" y="3912"/>
                  </a:lnTo>
                  <a:lnTo>
                    <a:pt x="1385" y="4024"/>
                  </a:lnTo>
                  <a:lnTo>
                    <a:pt x="1135" y="3989"/>
                  </a:lnTo>
                  <a:lnTo>
                    <a:pt x="1009" y="4261"/>
                  </a:lnTo>
                  <a:lnTo>
                    <a:pt x="1010" y="4446"/>
                  </a:lnTo>
                  <a:lnTo>
                    <a:pt x="579" y="6415"/>
                  </a:lnTo>
                  <a:lnTo>
                    <a:pt x="429" y="6693"/>
                  </a:lnTo>
                  <a:lnTo>
                    <a:pt x="427" y="6695"/>
                  </a:lnTo>
                  <a:lnTo>
                    <a:pt x="247" y="6944"/>
                  </a:lnTo>
                  <a:lnTo>
                    <a:pt x="0" y="7126"/>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1" name="Freeform 70">
              <a:extLst>
                <a:ext uri="{FF2B5EF4-FFF2-40B4-BE49-F238E27FC236}">
                  <a16:creationId xmlns:a16="http://schemas.microsoft.com/office/drawing/2014/main" id="{781FD4F3-D328-4651-9FFE-E327D8E8A988}"/>
                </a:ext>
              </a:extLst>
            </p:cNvPr>
            <p:cNvSpPr>
              <a:spLocks/>
            </p:cNvSpPr>
            <p:nvPr/>
          </p:nvSpPr>
          <p:spPr bwMode="auto">
            <a:xfrm>
              <a:off x="5886710" y="2640019"/>
              <a:ext cx="589126" cy="196205"/>
            </a:xfrm>
            <a:custGeom>
              <a:avLst/>
              <a:gdLst>
                <a:gd name="T0" fmla="*/ 2845 w 2845"/>
                <a:gd name="T1" fmla="*/ 912 h 912"/>
                <a:gd name="T2" fmla="*/ 2477 w 2845"/>
                <a:gd name="T3" fmla="*/ 676 h 912"/>
                <a:gd name="T4" fmla="*/ 2325 w 2845"/>
                <a:gd name="T5" fmla="*/ 513 h 912"/>
                <a:gd name="T6" fmla="*/ 2349 w 2845"/>
                <a:gd name="T7" fmla="*/ 401 h 912"/>
                <a:gd name="T8" fmla="*/ 2281 w 2845"/>
                <a:gd name="T9" fmla="*/ 303 h 912"/>
                <a:gd name="T10" fmla="*/ 2177 w 2845"/>
                <a:gd name="T11" fmla="*/ 275 h 912"/>
                <a:gd name="T12" fmla="*/ 1859 w 2845"/>
                <a:gd name="T13" fmla="*/ 391 h 912"/>
                <a:gd name="T14" fmla="*/ 1759 w 2845"/>
                <a:gd name="T15" fmla="*/ 328 h 912"/>
                <a:gd name="T16" fmla="*/ 1680 w 2845"/>
                <a:gd name="T17" fmla="*/ 413 h 912"/>
                <a:gd name="T18" fmla="*/ 1408 w 2845"/>
                <a:gd name="T19" fmla="*/ 373 h 912"/>
                <a:gd name="T20" fmla="*/ 983 w 2845"/>
                <a:gd name="T21" fmla="*/ 123 h 912"/>
                <a:gd name="T22" fmla="*/ 893 w 2845"/>
                <a:gd name="T23" fmla="*/ 186 h 912"/>
                <a:gd name="T24" fmla="*/ 532 w 2845"/>
                <a:gd name="T25" fmla="*/ 98 h 912"/>
                <a:gd name="T26" fmla="*/ 284 w 2845"/>
                <a:gd name="T27" fmla="*/ 172 h 912"/>
                <a:gd name="T28" fmla="*/ 63 w 2845"/>
                <a:gd name="T29" fmla="*/ 128 h 912"/>
                <a:gd name="T30" fmla="*/ 0 w 2845"/>
                <a:gd name="T31"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5" h="912">
                  <a:moveTo>
                    <a:pt x="2845" y="912"/>
                  </a:moveTo>
                  <a:lnTo>
                    <a:pt x="2477" y="676"/>
                  </a:lnTo>
                  <a:lnTo>
                    <a:pt x="2325" y="513"/>
                  </a:lnTo>
                  <a:lnTo>
                    <a:pt x="2349" y="401"/>
                  </a:lnTo>
                  <a:lnTo>
                    <a:pt x="2281" y="303"/>
                  </a:lnTo>
                  <a:lnTo>
                    <a:pt x="2177" y="275"/>
                  </a:lnTo>
                  <a:lnTo>
                    <a:pt x="1859" y="391"/>
                  </a:lnTo>
                  <a:lnTo>
                    <a:pt x="1759" y="328"/>
                  </a:lnTo>
                  <a:lnTo>
                    <a:pt x="1680" y="413"/>
                  </a:lnTo>
                  <a:lnTo>
                    <a:pt x="1408" y="373"/>
                  </a:lnTo>
                  <a:lnTo>
                    <a:pt x="983" y="123"/>
                  </a:lnTo>
                  <a:lnTo>
                    <a:pt x="893" y="186"/>
                  </a:lnTo>
                  <a:lnTo>
                    <a:pt x="532" y="98"/>
                  </a:lnTo>
                  <a:lnTo>
                    <a:pt x="284" y="172"/>
                  </a:lnTo>
                  <a:lnTo>
                    <a:pt x="63" y="128"/>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2" name="Freeform 71">
              <a:extLst>
                <a:ext uri="{FF2B5EF4-FFF2-40B4-BE49-F238E27FC236}">
                  <a16:creationId xmlns:a16="http://schemas.microsoft.com/office/drawing/2014/main" id="{5AE45B8F-B7B4-4EC0-AEA0-5897A4DBEE82}"/>
                </a:ext>
              </a:extLst>
            </p:cNvPr>
            <p:cNvSpPr>
              <a:spLocks/>
            </p:cNvSpPr>
            <p:nvPr/>
          </p:nvSpPr>
          <p:spPr bwMode="auto">
            <a:xfrm>
              <a:off x="5785206" y="1681367"/>
              <a:ext cx="357952" cy="522354"/>
            </a:xfrm>
            <a:custGeom>
              <a:avLst/>
              <a:gdLst>
                <a:gd name="T0" fmla="*/ 1729 w 1729"/>
                <a:gd name="T1" fmla="*/ 0 h 2429"/>
                <a:gd name="T2" fmla="*/ 1088 w 1729"/>
                <a:gd name="T3" fmla="*/ 159 h 2429"/>
                <a:gd name="T4" fmla="*/ 550 w 1729"/>
                <a:gd name="T5" fmla="*/ 329 h 2429"/>
                <a:gd name="T6" fmla="*/ 323 w 1729"/>
                <a:gd name="T7" fmla="*/ 524 h 2429"/>
                <a:gd name="T8" fmla="*/ 321 w 1729"/>
                <a:gd name="T9" fmla="*/ 1233 h 2429"/>
                <a:gd name="T10" fmla="*/ 435 w 1729"/>
                <a:gd name="T11" fmla="*/ 1370 h 2429"/>
                <a:gd name="T12" fmla="*/ 326 w 1729"/>
                <a:gd name="T13" fmla="*/ 1301 h 2429"/>
                <a:gd name="T14" fmla="*/ 298 w 1729"/>
                <a:gd name="T15" fmla="*/ 1532 h 2429"/>
                <a:gd name="T16" fmla="*/ 316 w 1729"/>
                <a:gd name="T17" fmla="*/ 1683 h 2429"/>
                <a:gd name="T18" fmla="*/ 409 w 1729"/>
                <a:gd name="T19" fmla="*/ 1748 h 2429"/>
                <a:gd name="T20" fmla="*/ 261 w 1729"/>
                <a:gd name="T21" fmla="*/ 1804 h 2429"/>
                <a:gd name="T22" fmla="*/ 247 w 1729"/>
                <a:gd name="T23" fmla="*/ 1921 h 2429"/>
                <a:gd name="T24" fmla="*/ 367 w 1729"/>
                <a:gd name="T25" fmla="*/ 2138 h 2429"/>
                <a:gd name="T26" fmla="*/ 258 w 1729"/>
                <a:gd name="T27" fmla="*/ 2081 h 2429"/>
                <a:gd name="T28" fmla="*/ 0 w 1729"/>
                <a:gd name="T29" fmla="*/ 2429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9" h="2429">
                  <a:moveTo>
                    <a:pt x="1729" y="0"/>
                  </a:moveTo>
                  <a:lnTo>
                    <a:pt x="1088" y="159"/>
                  </a:lnTo>
                  <a:lnTo>
                    <a:pt x="550" y="329"/>
                  </a:lnTo>
                  <a:lnTo>
                    <a:pt x="323" y="524"/>
                  </a:lnTo>
                  <a:lnTo>
                    <a:pt x="321" y="1233"/>
                  </a:lnTo>
                  <a:lnTo>
                    <a:pt x="435" y="1370"/>
                  </a:lnTo>
                  <a:lnTo>
                    <a:pt x="326" y="1301"/>
                  </a:lnTo>
                  <a:lnTo>
                    <a:pt x="298" y="1532"/>
                  </a:lnTo>
                  <a:lnTo>
                    <a:pt x="316" y="1683"/>
                  </a:lnTo>
                  <a:lnTo>
                    <a:pt x="409" y="1748"/>
                  </a:lnTo>
                  <a:lnTo>
                    <a:pt x="261" y="1804"/>
                  </a:lnTo>
                  <a:lnTo>
                    <a:pt x="247" y="1921"/>
                  </a:lnTo>
                  <a:lnTo>
                    <a:pt x="367" y="2138"/>
                  </a:lnTo>
                  <a:lnTo>
                    <a:pt x="258" y="2081"/>
                  </a:lnTo>
                  <a:lnTo>
                    <a:pt x="0" y="2429"/>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3" name="Freeform 72">
              <a:extLst>
                <a:ext uri="{FF2B5EF4-FFF2-40B4-BE49-F238E27FC236}">
                  <a16:creationId xmlns:a16="http://schemas.microsoft.com/office/drawing/2014/main" id="{46237886-6D0C-4E03-B4D7-41A0C5D87CCE}"/>
                </a:ext>
              </a:extLst>
            </p:cNvPr>
            <p:cNvSpPr>
              <a:spLocks/>
            </p:cNvSpPr>
            <p:nvPr/>
          </p:nvSpPr>
          <p:spPr bwMode="auto">
            <a:xfrm>
              <a:off x="6928245" y="4744919"/>
              <a:ext cx="689800" cy="539995"/>
            </a:xfrm>
            <a:custGeom>
              <a:avLst/>
              <a:gdLst>
                <a:gd name="T0" fmla="*/ 3330 w 3330"/>
                <a:gd name="T1" fmla="*/ 13 h 2510"/>
                <a:gd name="T2" fmla="*/ 3328 w 3330"/>
                <a:gd name="T3" fmla="*/ 13 h 2510"/>
                <a:gd name="T4" fmla="*/ 3090 w 3330"/>
                <a:gd name="T5" fmla="*/ 60 h 2510"/>
                <a:gd name="T6" fmla="*/ 3011 w 3330"/>
                <a:gd name="T7" fmla="*/ 137 h 2510"/>
                <a:gd name="T8" fmla="*/ 2706 w 3330"/>
                <a:gd name="T9" fmla="*/ 0 h 2510"/>
                <a:gd name="T10" fmla="*/ 2645 w 3330"/>
                <a:gd name="T11" fmla="*/ 151 h 2510"/>
                <a:gd name="T12" fmla="*/ 2713 w 3330"/>
                <a:gd name="T13" fmla="*/ 316 h 2510"/>
                <a:gd name="T14" fmla="*/ 2887 w 3330"/>
                <a:gd name="T15" fmla="*/ 437 h 2510"/>
                <a:gd name="T16" fmla="*/ 2871 w 3330"/>
                <a:gd name="T17" fmla="*/ 668 h 2510"/>
                <a:gd name="T18" fmla="*/ 2750 w 3330"/>
                <a:gd name="T19" fmla="*/ 624 h 2510"/>
                <a:gd name="T20" fmla="*/ 2253 w 3330"/>
                <a:gd name="T21" fmla="*/ 775 h 2510"/>
                <a:gd name="T22" fmla="*/ 2218 w 3330"/>
                <a:gd name="T23" fmla="*/ 887 h 2510"/>
                <a:gd name="T24" fmla="*/ 2000 w 3330"/>
                <a:gd name="T25" fmla="*/ 934 h 2510"/>
                <a:gd name="T26" fmla="*/ 1964 w 3330"/>
                <a:gd name="T27" fmla="*/ 1055 h 2510"/>
                <a:gd name="T28" fmla="*/ 1950 w 3330"/>
                <a:gd name="T29" fmla="*/ 1186 h 2510"/>
                <a:gd name="T30" fmla="*/ 1724 w 3330"/>
                <a:gd name="T31" fmla="*/ 1200 h 2510"/>
                <a:gd name="T32" fmla="*/ 1625 w 3330"/>
                <a:gd name="T33" fmla="*/ 1466 h 2510"/>
                <a:gd name="T34" fmla="*/ 1743 w 3330"/>
                <a:gd name="T35" fmla="*/ 1554 h 2510"/>
                <a:gd name="T36" fmla="*/ 1645 w 3330"/>
                <a:gd name="T37" fmla="*/ 1652 h 2510"/>
                <a:gd name="T38" fmla="*/ 1482 w 3330"/>
                <a:gd name="T39" fmla="*/ 1598 h 2510"/>
                <a:gd name="T40" fmla="*/ 1354 w 3330"/>
                <a:gd name="T41" fmla="*/ 1796 h 2510"/>
                <a:gd name="T42" fmla="*/ 1414 w 3330"/>
                <a:gd name="T43" fmla="*/ 1902 h 2510"/>
                <a:gd name="T44" fmla="*/ 1806 w 3330"/>
                <a:gd name="T45" fmla="*/ 2125 h 2510"/>
                <a:gd name="T46" fmla="*/ 1799 w 3330"/>
                <a:gd name="T47" fmla="*/ 2310 h 2510"/>
                <a:gd name="T48" fmla="*/ 1759 w 3330"/>
                <a:gd name="T49" fmla="*/ 2319 h 2510"/>
                <a:gd name="T50" fmla="*/ 1668 w 3330"/>
                <a:gd name="T51" fmla="*/ 2323 h 2510"/>
                <a:gd name="T52" fmla="*/ 1499 w 3330"/>
                <a:gd name="T53" fmla="*/ 2510 h 2510"/>
                <a:gd name="T54" fmla="*/ 1294 w 3330"/>
                <a:gd name="T55" fmla="*/ 2421 h 2510"/>
                <a:gd name="T56" fmla="*/ 1291 w 3330"/>
                <a:gd name="T57" fmla="*/ 2309 h 2510"/>
                <a:gd name="T58" fmla="*/ 923 w 3330"/>
                <a:gd name="T59" fmla="*/ 2275 h 2510"/>
                <a:gd name="T60" fmla="*/ 904 w 3330"/>
                <a:gd name="T61" fmla="*/ 2048 h 2510"/>
                <a:gd name="T62" fmla="*/ 806 w 3330"/>
                <a:gd name="T63" fmla="*/ 2135 h 2510"/>
                <a:gd name="T64" fmla="*/ 711 w 3330"/>
                <a:gd name="T65" fmla="*/ 2079 h 2510"/>
                <a:gd name="T66" fmla="*/ 368 w 3330"/>
                <a:gd name="T67" fmla="*/ 2233 h 2510"/>
                <a:gd name="T68" fmla="*/ 229 w 3330"/>
                <a:gd name="T69" fmla="*/ 2065 h 2510"/>
                <a:gd name="T70" fmla="*/ 0 w 3330"/>
                <a:gd name="T71" fmla="*/ 2039 h 2510"/>
                <a:gd name="T72" fmla="*/ 5 w 3330"/>
                <a:gd name="T73" fmla="*/ 2183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0" h="2510">
                  <a:moveTo>
                    <a:pt x="3330" y="13"/>
                  </a:moveTo>
                  <a:lnTo>
                    <a:pt x="3328" y="13"/>
                  </a:lnTo>
                  <a:lnTo>
                    <a:pt x="3090" y="60"/>
                  </a:lnTo>
                  <a:lnTo>
                    <a:pt x="3011" y="137"/>
                  </a:lnTo>
                  <a:lnTo>
                    <a:pt x="2706" y="0"/>
                  </a:lnTo>
                  <a:lnTo>
                    <a:pt x="2645" y="151"/>
                  </a:lnTo>
                  <a:lnTo>
                    <a:pt x="2713" y="316"/>
                  </a:lnTo>
                  <a:lnTo>
                    <a:pt x="2887" y="437"/>
                  </a:lnTo>
                  <a:lnTo>
                    <a:pt x="2871" y="668"/>
                  </a:lnTo>
                  <a:lnTo>
                    <a:pt x="2750" y="624"/>
                  </a:lnTo>
                  <a:lnTo>
                    <a:pt x="2253" y="775"/>
                  </a:lnTo>
                  <a:lnTo>
                    <a:pt x="2218" y="887"/>
                  </a:lnTo>
                  <a:lnTo>
                    <a:pt x="2000" y="934"/>
                  </a:lnTo>
                  <a:lnTo>
                    <a:pt x="1964" y="1055"/>
                  </a:lnTo>
                  <a:lnTo>
                    <a:pt x="1950" y="1186"/>
                  </a:lnTo>
                  <a:lnTo>
                    <a:pt x="1724" y="1200"/>
                  </a:lnTo>
                  <a:lnTo>
                    <a:pt x="1625" y="1466"/>
                  </a:lnTo>
                  <a:lnTo>
                    <a:pt x="1743" y="1554"/>
                  </a:lnTo>
                  <a:lnTo>
                    <a:pt x="1645" y="1652"/>
                  </a:lnTo>
                  <a:lnTo>
                    <a:pt x="1482" y="1598"/>
                  </a:lnTo>
                  <a:lnTo>
                    <a:pt x="1354" y="1796"/>
                  </a:lnTo>
                  <a:lnTo>
                    <a:pt x="1414" y="1902"/>
                  </a:lnTo>
                  <a:lnTo>
                    <a:pt x="1806" y="2125"/>
                  </a:lnTo>
                  <a:lnTo>
                    <a:pt x="1799" y="2310"/>
                  </a:lnTo>
                  <a:lnTo>
                    <a:pt x="1759" y="2319"/>
                  </a:lnTo>
                  <a:lnTo>
                    <a:pt x="1668" y="2323"/>
                  </a:lnTo>
                  <a:lnTo>
                    <a:pt x="1499" y="2510"/>
                  </a:lnTo>
                  <a:lnTo>
                    <a:pt x="1294" y="2421"/>
                  </a:lnTo>
                  <a:lnTo>
                    <a:pt x="1291" y="2309"/>
                  </a:lnTo>
                  <a:lnTo>
                    <a:pt x="923" y="2275"/>
                  </a:lnTo>
                  <a:lnTo>
                    <a:pt x="904" y="2048"/>
                  </a:lnTo>
                  <a:lnTo>
                    <a:pt x="806" y="2135"/>
                  </a:lnTo>
                  <a:lnTo>
                    <a:pt x="711" y="2079"/>
                  </a:lnTo>
                  <a:lnTo>
                    <a:pt x="368" y="2233"/>
                  </a:lnTo>
                  <a:lnTo>
                    <a:pt x="229" y="2065"/>
                  </a:lnTo>
                  <a:lnTo>
                    <a:pt x="0" y="2039"/>
                  </a:lnTo>
                  <a:lnTo>
                    <a:pt x="5" y="2183"/>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4" name="Freeform 74">
              <a:extLst>
                <a:ext uri="{FF2B5EF4-FFF2-40B4-BE49-F238E27FC236}">
                  <a16:creationId xmlns:a16="http://schemas.microsoft.com/office/drawing/2014/main" id="{10EED6CE-4C2E-417A-8340-02E9AC9808E8}"/>
                </a:ext>
              </a:extLst>
            </p:cNvPr>
            <p:cNvSpPr>
              <a:spLocks/>
            </p:cNvSpPr>
            <p:nvPr/>
          </p:nvSpPr>
          <p:spPr bwMode="auto">
            <a:xfrm>
              <a:off x="3911352" y="3230352"/>
              <a:ext cx="8700" cy="26247"/>
            </a:xfrm>
            <a:custGeom>
              <a:avLst/>
              <a:gdLst>
                <a:gd name="T0" fmla="*/ 42 w 42"/>
                <a:gd name="T1" fmla="*/ 0 h 121"/>
                <a:gd name="T2" fmla="*/ 0 w 42"/>
                <a:gd name="T3" fmla="*/ 6 h 121"/>
                <a:gd name="T4" fmla="*/ 29 w 42"/>
                <a:gd name="T5" fmla="*/ 118 h 121"/>
                <a:gd name="T6" fmla="*/ 31 w 42"/>
                <a:gd name="T7" fmla="*/ 121 h 121"/>
              </a:gdLst>
              <a:ahLst/>
              <a:cxnLst>
                <a:cxn ang="0">
                  <a:pos x="T0" y="T1"/>
                </a:cxn>
                <a:cxn ang="0">
                  <a:pos x="T2" y="T3"/>
                </a:cxn>
                <a:cxn ang="0">
                  <a:pos x="T4" y="T5"/>
                </a:cxn>
                <a:cxn ang="0">
                  <a:pos x="T6" y="T7"/>
                </a:cxn>
              </a:cxnLst>
              <a:rect l="0" t="0" r="r" b="b"/>
              <a:pathLst>
                <a:path w="42" h="121">
                  <a:moveTo>
                    <a:pt x="42" y="0"/>
                  </a:moveTo>
                  <a:lnTo>
                    <a:pt x="0" y="6"/>
                  </a:lnTo>
                  <a:lnTo>
                    <a:pt x="29" y="118"/>
                  </a:lnTo>
                  <a:lnTo>
                    <a:pt x="31" y="121"/>
                  </a:lnTo>
                </a:path>
              </a:pathLst>
            </a:custGeom>
            <a:grpFill/>
            <a:ln w="22225">
              <a:solidFill>
                <a:srgbClr val="6699CC"/>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5" name="Freeform 75">
              <a:extLst>
                <a:ext uri="{FF2B5EF4-FFF2-40B4-BE49-F238E27FC236}">
                  <a16:creationId xmlns:a16="http://schemas.microsoft.com/office/drawing/2014/main" id="{006035EC-B7D5-475C-87F3-A1484DE1FFC3}"/>
                </a:ext>
              </a:extLst>
            </p:cNvPr>
            <p:cNvSpPr>
              <a:spLocks/>
            </p:cNvSpPr>
            <p:nvPr/>
          </p:nvSpPr>
          <p:spPr bwMode="auto">
            <a:xfrm>
              <a:off x="6787800" y="5426907"/>
              <a:ext cx="1178668" cy="413063"/>
            </a:xfrm>
            <a:custGeom>
              <a:avLst/>
              <a:gdLst>
                <a:gd name="T0" fmla="*/ 0 w 5690"/>
                <a:gd name="T1" fmla="*/ 995 h 1920"/>
                <a:gd name="T2" fmla="*/ 562 w 5690"/>
                <a:gd name="T3" fmla="*/ 1013 h 1920"/>
                <a:gd name="T4" fmla="*/ 641 w 5690"/>
                <a:gd name="T5" fmla="*/ 1109 h 1920"/>
                <a:gd name="T6" fmla="*/ 622 w 5690"/>
                <a:gd name="T7" fmla="*/ 1219 h 1920"/>
                <a:gd name="T8" fmla="*/ 765 w 5690"/>
                <a:gd name="T9" fmla="*/ 1251 h 1920"/>
                <a:gd name="T10" fmla="*/ 1147 w 5690"/>
                <a:gd name="T11" fmla="*/ 1209 h 1920"/>
                <a:gd name="T12" fmla="*/ 1061 w 5690"/>
                <a:gd name="T13" fmla="*/ 1118 h 1920"/>
                <a:gd name="T14" fmla="*/ 1110 w 5690"/>
                <a:gd name="T15" fmla="*/ 1020 h 1920"/>
                <a:gd name="T16" fmla="*/ 1219 w 5690"/>
                <a:gd name="T17" fmla="*/ 1028 h 1920"/>
                <a:gd name="T18" fmla="*/ 1400 w 5690"/>
                <a:gd name="T19" fmla="*/ 1244 h 1920"/>
                <a:gd name="T20" fmla="*/ 1920 w 5690"/>
                <a:gd name="T21" fmla="*/ 1184 h 1920"/>
                <a:gd name="T22" fmla="*/ 2074 w 5690"/>
                <a:gd name="T23" fmla="*/ 1529 h 1920"/>
                <a:gd name="T24" fmla="*/ 2456 w 5690"/>
                <a:gd name="T25" fmla="*/ 1624 h 1920"/>
                <a:gd name="T26" fmla="*/ 2563 w 5690"/>
                <a:gd name="T27" fmla="*/ 1590 h 1920"/>
                <a:gd name="T28" fmla="*/ 2572 w 5690"/>
                <a:gd name="T29" fmla="*/ 1596 h 1920"/>
                <a:gd name="T30" fmla="*/ 2812 w 5690"/>
                <a:gd name="T31" fmla="*/ 1736 h 1920"/>
                <a:gd name="T32" fmla="*/ 2799 w 5690"/>
                <a:gd name="T33" fmla="*/ 1846 h 1920"/>
                <a:gd name="T34" fmla="*/ 3150 w 5690"/>
                <a:gd name="T35" fmla="*/ 1745 h 1920"/>
                <a:gd name="T36" fmla="*/ 3384 w 5690"/>
                <a:gd name="T37" fmla="*/ 1808 h 1920"/>
                <a:gd name="T38" fmla="*/ 3428 w 5690"/>
                <a:gd name="T39" fmla="*/ 1920 h 1920"/>
                <a:gd name="T40" fmla="*/ 3511 w 5690"/>
                <a:gd name="T41" fmla="*/ 1701 h 1920"/>
                <a:gd name="T42" fmla="*/ 3801 w 5690"/>
                <a:gd name="T43" fmla="*/ 1750 h 1920"/>
                <a:gd name="T44" fmla="*/ 3803 w 5690"/>
                <a:gd name="T45" fmla="*/ 1638 h 1920"/>
                <a:gd name="T46" fmla="*/ 4024 w 5690"/>
                <a:gd name="T47" fmla="*/ 1589 h 1920"/>
                <a:gd name="T48" fmla="*/ 4131 w 5690"/>
                <a:gd name="T49" fmla="*/ 1492 h 1920"/>
                <a:gd name="T50" fmla="*/ 4280 w 5690"/>
                <a:gd name="T51" fmla="*/ 1505 h 1920"/>
                <a:gd name="T52" fmla="*/ 4367 w 5690"/>
                <a:gd name="T53" fmla="*/ 1293 h 1920"/>
                <a:gd name="T54" fmla="*/ 4229 w 5690"/>
                <a:gd name="T55" fmla="*/ 1228 h 1920"/>
                <a:gd name="T56" fmla="*/ 4469 w 5690"/>
                <a:gd name="T57" fmla="*/ 909 h 1920"/>
                <a:gd name="T58" fmla="*/ 4683 w 5690"/>
                <a:gd name="T59" fmla="*/ 881 h 1920"/>
                <a:gd name="T60" fmla="*/ 4854 w 5690"/>
                <a:gd name="T61" fmla="*/ 578 h 1920"/>
                <a:gd name="T62" fmla="*/ 5078 w 5690"/>
                <a:gd name="T63" fmla="*/ 471 h 1920"/>
                <a:gd name="T64" fmla="*/ 5122 w 5690"/>
                <a:gd name="T65" fmla="*/ 309 h 1920"/>
                <a:gd name="T66" fmla="*/ 5690 w 5690"/>
                <a:gd name="T67"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0" h="1920">
                  <a:moveTo>
                    <a:pt x="0" y="995"/>
                  </a:moveTo>
                  <a:lnTo>
                    <a:pt x="562" y="1013"/>
                  </a:lnTo>
                  <a:lnTo>
                    <a:pt x="641" y="1109"/>
                  </a:lnTo>
                  <a:lnTo>
                    <a:pt x="622" y="1219"/>
                  </a:lnTo>
                  <a:lnTo>
                    <a:pt x="765" y="1251"/>
                  </a:lnTo>
                  <a:lnTo>
                    <a:pt x="1147" y="1209"/>
                  </a:lnTo>
                  <a:lnTo>
                    <a:pt x="1061" y="1118"/>
                  </a:lnTo>
                  <a:lnTo>
                    <a:pt x="1110" y="1020"/>
                  </a:lnTo>
                  <a:lnTo>
                    <a:pt x="1219" y="1028"/>
                  </a:lnTo>
                  <a:lnTo>
                    <a:pt x="1400" y="1244"/>
                  </a:lnTo>
                  <a:lnTo>
                    <a:pt x="1920" y="1184"/>
                  </a:lnTo>
                  <a:lnTo>
                    <a:pt x="2074" y="1529"/>
                  </a:lnTo>
                  <a:lnTo>
                    <a:pt x="2456" y="1624"/>
                  </a:lnTo>
                  <a:lnTo>
                    <a:pt x="2563" y="1590"/>
                  </a:lnTo>
                  <a:lnTo>
                    <a:pt x="2572" y="1596"/>
                  </a:lnTo>
                  <a:lnTo>
                    <a:pt x="2812" y="1736"/>
                  </a:lnTo>
                  <a:lnTo>
                    <a:pt x="2799" y="1846"/>
                  </a:lnTo>
                  <a:lnTo>
                    <a:pt x="3150" y="1745"/>
                  </a:lnTo>
                  <a:lnTo>
                    <a:pt x="3384" y="1808"/>
                  </a:lnTo>
                  <a:lnTo>
                    <a:pt x="3428" y="1920"/>
                  </a:lnTo>
                  <a:lnTo>
                    <a:pt x="3511" y="1701"/>
                  </a:lnTo>
                  <a:lnTo>
                    <a:pt x="3801" y="1750"/>
                  </a:lnTo>
                  <a:lnTo>
                    <a:pt x="3803" y="1638"/>
                  </a:lnTo>
                  <a:lnTo>
                    <a:pt x="4024" y="1589"/>
                  </a:lnTo>
                  <a:lnTo>
                    <a:pt x="4131" y="1492"/>
                  </a:lnTo>
                  <a:lnTo>
                    <a:pt x="4280" y="1505"/>
                  </a:lnTo>
                  <a:lnTo>
                    <a:pt x="4367" y="1293"/>
                  </a:lnTo>
                  <a:lnTo>
                    <a:pt x="4229" y="1228"/>
                  </a:lnTo>
                  <a:lnTo>
                    <a:pt x="4469" y="909"/>
                  </a:lnTo>
                  <a:lnTo>
                    <a:pt x="4683" y="881"/>
                  </a:lnTo>
                  <a:lnTo>
                    <a:pt x="4854" y="578"/>
                  </a:lnTo>
                  <a:lnTo>
                    <a:pt x="5078" y="471"/>
                  </a:lnTo>
                  <a:lnTo>
                    <a:pt x="5122" y="309"/>
                  </a:lnTo>
                  <a:lnTo>
                    <a:pt x="569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6" name="Freeform 76">
              <a:extLst>
                <a:ext uri="{FF2B5EF4-FFF2-40B4-BE49-F238E27FC236}">
                  <a16:creationId xmlns:a16="http://schemas.microsoft.com/office/drawing/2014/main" id="{4DB28B04-89A0-41C1-B5DD-957D1381CBF6}"/>
                </a:ext>
              </a:extLst>
            </p:cNvPr>
            <p:cNvSpPr>
              <a:spLocks/>
            </p:cNvSpPr>
            <p:nvPr/>
          </p:nvSpPr>
          <p:spPr bwMode="auto">
            <a:xfrm>
              <a:off x="5997326" y="4859372"/>
              <a:ext cx="932163" cy="355837"/>
            </a:xfrm>
            <a:custGeom>
              <a:avLst/>
              <a:gdLst>
                <a:gd name="T0" fmla="*/ 4499 w 4499"/>
                <a:gd name="T1" fmla="*/ 1652 h 1655"/>
                <a:gd name="T2" fmla="*/ 4259 w 4499"/>
                <a:gd name="T3" fmla="*/ 1517 h 1655"/>
                <a:gd name="T4" fmla="*/ 4152 w 4499"/>
                <a:gd name="T5" fmla="*/ 1517 h 1655"/>
                <a:gd name="T6" fmla="*/ 4054 w 4499"/>
                <a:gd name="T7" fmla="*/ 1606 h 1655"/>
                <a:gd name="T8" fmla="*/ 4047 w 4499"/>
                <a:gd name="T9" fmla="*/ 1482 h 1655"/>
                <a:gd name="T10" fmla="*/ 3770 w 4499"/>
                <a:gd name="T11" fmla="*/ 1655 h 1655"/>
                <a:gd name="T12" fmla="*/ 3464 w 4499"/>
                <a:gd name="T13" fmla="*/ 1459 h 1655"/>
                <a:gd name="T14" fmla="*/ 3189 w 4499"/>
                <a:gd name="T15" fmla="*/ 897 h 1655"/>
                <a:gd name="T16" fmla="*/ 3106 w 4499"/>
                <a:gd name="T17" fmla="*/ 541 h 1655"/>
                <a:gd name="T18" fmla="*/ 2752 w 4499"/>
                <a:gd name="T19" fmla="*/ 238 h 1655"/>
                <a:gd name="T20" fmla="*/ 2640 w 4499"/>
                <a:gd name="T21" fmla="*/ 230 h 1655"/>
                <a:gd name="T22" fmla="*/ 2635 w 4499"/>
                <a:gd name="T23" fmla="*/ 342 h 1655"/>
                <a:gd name="T24" fmla="*/ 2383 w 4499"/>
                <a:gd name="T25" fmla="*/ 293 h 1655"/>
                <a:gd name="T26" fmla="*/ 2323 w 4499"/>
                <a:gd name="T27" fmla="*/ 68 h 1655"/>
                <a:gd name="T28" fmla="*/ 2234 w 4499"/>
                <a:gd name="T29" fmla="*/ 2 h 1655"/>
                <a:gd name="T30" fmla="*/ 1929 w 4499"/>
                <a:gd name="T31" fmla="*/ 265 h 1655"/>
                <a:gd name="T32" fmla="*/ 1859 w 4499"/>
                <a:gd name="T33" fmla="*/ 175 h 1655"/>
                <a:gd name="T34" fmla="*/ 1587 w 4499"/>
                <a:gd name="T35" fmla="*/ 800 h 1655"/>
                <a:gd name="T36" fmla="*/ 1486 w 4499"/>
                <a:gd name="T37" fmla="*/ 599 h 1655"/>
                <a:gd name="T38" fmla="*/ 1505 w 4499"/>
                <a:gd name="T39" fmla="*/ 480 h 1655"/>
                <a:gd name="T40" fmla="*/ 1410 w 4499"/>
                <a:gd name="T41" fmla="*/ 419 h 1655"/>
                <a:gd name="T42" fmla="*/ 1361 w 4499"/>
                <a:gd name="T43" fmla="*/ 252 h 1655"/>
                <a:gd name="T44" fmla="*/ 1156 w 4499"/>
                <a:gd name="T45" fmla="*/ 95 h 1655"/>
                <a:gd name="T46" fmla="*/ 971 w 4499"/>
                <a:gd name="T47" fmla="*/ 263 h 1655"/>
                <a:gd name="T48" fmla="*/ 852 w 4499"/>
                <a:gd name="T49" fmla="*/ 618 h 1655"/>
                <a:gd name="T50" fmla="*/ 701 w 4499"/>
                <a:gd name="T51" fmla="*/ 809 h 1655"/>
                <a:gd name="T52" fmla="*/ 452 w 4499"/>
                <a:gd name="T53" fmla="*/ 748 h 1655"/>
                <a:gd name="T54" fmla="*/ 247 w 4499"/>
                <a:gd name="T55" fmla="*/ 874 h 1655"/>
                <a:gd name="T56" fmla="*/ 119 w 4499"/>
                <a:gd name="T57" fmla="*/ 678 h 1655"/>
                <a:gd name="T58" fmla="*/ 188 w 4499"/>
                <a:gd name="T59" fmla="*/ 452 h 1655"/>
                <a:gd name="T60" fmla="*/ 37 w 4499"/>
                <a:gd name="T61" fmla="*/ 216 h 1655"/>
                <a:gd name="T62" fmla="*/ 0 w 4499"/>
                <a:gd name="T63" fmla="*/ 0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99" h="1655">
                  <a:moveTo>
                    <a:pt x="4499" y="1652"/>
                  </a:moveTo>
                  <a:lnTo>
                    <a:pt x="4259" y="1517"/>
                  </a:lnTo>
                  <a:lnTo>
                    <a:pt x="4152" y="1517"/>
                  </a:lnTo>
                  <a:lnTo>
                    <a:pt x="4054" y="1606"/>
                  </a:lnTo>
                  <a:lnTo>
                    <a:pt x="4047" y="1482"/>
                  </a:lnTo>
                  <a:lnTo>
                    <a:pt x="3770" y="1655"/>
                  </a:lnTo>
                  <a:lnTo>
                    <a:pt x="3464" y="1459"/>
                  </a:lnTo>
                  <a:lnTo>
                    <a:pt x="3189" y="897"/>
                  </a:lnTo>
                  <a:lnTo>
                    <a:pt x="3106" y="541"/>
                  </a:lnTo>
                  <a:lnTo>
                    <a:pt x="2752" y="238"/>
                  </a:lnTo>
                  <a:lnTo>
                    <a:pt x="2640" y="230"/>
                  </a:lnTo>
                  <a:lnTo>
                    <a:pt x="2635" y="342"/>
                  </a:lnTo>
                  <a:lnTo>
                    <a:pt x="2383" y="293"/>
                  </a:lnTo>
                  <a:lnTo>
                    <a:pt x="2323" y="68"/>
                  </a:lnTo>
                  <a:lnTo>
                    <a:pt x="2234" y="2"/>
                  </a:lnTo>
                  <a:lnTo>
                    <a:pt x="1929" y="265"/>
                  </a:lnTo>
                  <a:lnTo>
                    <a:pt x="1859" y="175"/>
                  </a:lnTo>
                  <a:lnTo>
                    <a:pt x="1587" y="800"/>
                  </a:lnTo>
                  <a:lnTo>
                    <a:pt x="1486" y="599"/>
                  </a:lnTo>
                  <a:lnTo>
                    <a:pt x="1505" y="480"/>
                  </a:lnTo>
                  <a:lnTo>
                    <a:pt x="1410" y="419"/>
                  </a:lnTo>
                  <a:lnTo>
                    <a:pt x="1361" y="252"/>
                  </a:lnTo>
                  <a:lnTo>
                    <a:pt x="1156" y="95"/>
                  </a:lnTo>
                  <a:lnTo>
                    <a:pt x="971" y="263"/>
                  </a:lnTo>
                  <a:lnTo>
                    <a:pt x="852" y="618"/>
                  </a:lnTo>
                  <a:lnTo>
                    <a:pt x="701" y="809"/>
                  </a:lnTo>
                  <a:lnTo>
                    <a:pt x="452" y="748"/>
                  </a:lnTo>
                  <a:lnTo>
                    <a:pt x="247" y="874"/>
                  </a:lnTo>
                  <a:lnTo>
                    <a:pt x="119" y="678"/>
                  </a:lnTo>
                  <a:lnTo>
                    <a:pt x="188" y="452"/>
                  </a:lnTo>
                  <a:lnTo>
                    <a:pt x="37" y="216"/>
                  </a:lnTo>
                  <a:lnTo>
                    <a:pt x="0"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7" name="Freeform 77">
              <a:extLst>
                <a:ext uri="{FF2B5EF4-FFF2-40B4-BE49-F238E27FC236}">
                  <a16:creationId xmlns:a16="http://schemas.microsoft.com/office/drawing/2014/main" id="{A1F21A0B-D604-4DB4-9187-A8CE0E1FE555}"/>
                </a:ext>
              </a:extLst>
            </p:cNvPr>
            <p:cNvSpPr>
              <a:spLocks/>
            </p:cNvSpPr>
            <p:nvPr/>
          </p:nvSpPr>
          <p:spPr bwMode="auto">
            <a:xfrm>
              <a:off x="6787800" y="5214350"/>
              <a:ext cx="215433" cy="426831"/>
            </a:xfrm>
            <a:custGeom>
              <a:avLst/>
              <a:gdLst>
                <a:gd name="T0" fmla="*/ 0 w 1040"/>
                <a:gd name="T1" fmla="*/ 1982 h 1982"/>
                <a:gd name="T2" fmla="*/ 150 w 1040"/>
                <a:gd name="T3" fmla="*/ 1747 h 1982"/>
                <a:gd name="T4" fmla="*/ 378 w 1040"/>
                <a:gd name="T5" fmla="*/ 1679 h 1982"/>
                <a:gd name="T6" fmla="*/ 338 w 1040"/>
                <a:gd name="T7" fmla="*/ 1572 h 1982"/>
                <a:gd name="T8" fmla="*/ 504 w 1040"/>
                <a:gd name="T9" fmla="*/ 1383 h 1982"/>
                <a:gd name="T10" fmla="*/ 634 w 1040"/>
                <a:gd name="T11" fmla="*/ 1418 h 1982"/>
                <a:gd name="T12" fmla="*/ 708 w 1040"/>
                <a:gd name="T13" fmla="*/ 1001 h 1982"/>
                <a:gd name="T14" fmla="*/ 1040 w 1040"/>
                <a:gd name="T15" fmla="*/ 644 h 1982"/>
                <a:gd name="T16" fmla="*/ 790 w 1040"/>
                <a:gd name="T17" fmla="*/ 392 h 1982"/>
                <a:gd name="T18" fmla="*/ 785 w 1040"/>
                <a:gd name="T19" fmla="*/ 176 h 1982"/>
                <a:gd name="T20" fmla="*/ 683 w 1040"/>
                <a:gd name="T21"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0" h="1982">
                  <a:moveTo>
                    <a:pt x="0" y="1982"/>
                  </a:moveTo>
                  <a:lnTo>
                    <a:pt x="150" y="1747"/>
                  </a:lnTo>
                  <a:lnTo>
                    <a:pt x="378" y="1679"/>
                  </a:lnTo>
                  <a:lnTo>
                    <a:pt x="338" y="1572"/>
                  </a:lnTo>
                  <a:lnTo>
                    <a:pt x="504" y="1383"/>
                  </a:lnTo>
                  <a:lnTo>
                    <a:pt x="634" y="1418"/>
                  </a:lnTo>
                  <a:lnTo>
                    <a:pt x="708" y="1001"/>
                  </a:lnTo>
                  <a:lnTo>
                    <a:pt x="1040" y="644"/>
                  </a:lnTo>
                  <a:lnTo>
                    <a:pt x="790" y="392"/>
                  </a:lnTo>
                  <a:lnTo>
                    <a:pt x="785" y="176"/>
                  </a:lnTo>
                  <a:lnTo>
                    <a:pt x="683" y="0"/>
                  </a:lnTo>
                </a:path>
              </a:pathLst>
            </a:custGeom>
            <a:grp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8" name="Freeform 79">
              <a:extLst>
                <a:ext uri="{FF2B5EF4-FFF2-40B4-BE49-F238E27FC236}">
                  <a16:creationId xmlns:a16="http://schemas.microsoft.com/office/drawing/2014/main" id="{593532D9-6859-4931-8BD5-9246B2903655}"/>
                </a:ext>
              </a:extLst>
            </p:cNvPr>
            <p:cNvSpPr>
              <a:spLocks/>
            </p:cNvSpPr>
            <p:nvPr/>
          </p:nvSpPr>
          <p:spPr bwMode="auto">
            <a:xfrm>
              <a:off x="7523173" y="5808559"/>
              <a:ext cx="4973" cy="6455"/>
            </a:xfrm>
            <a:custGeom>
              <a:avLst/>
              <a:gdLst>
                <a:gd name="T0" fmla="*/ 17 w 23"/>
                <a:gd name="T1" fmla="*/ 0 h 30"/>
                <a:gd name="T2" fmla="*/ 14 w 23"/>
                <a:gd name="T3" fmla="*/ 0 h 30"/>
                <a:gd name="T4" fmla="*/ 10 w 23"/>
                <a:gd name="T5" fmla="*/ 0 h 30"/>
                <a:gd name="T6" fmla="*/ 7 w 23"/>
                <a:gd name="T7" fmla="*/ 2 h 30"/>
                <a:gd name="T8" fmla="*/ 5 w 23"/>
                <a:gd name="T9" fmla="*/ 4 h 30"/>
                <a:gd name="T10" fmla="*/ 2 w 23"/>
                <a:gd name="T11" fmla="*/ 7 h 30"/>
                <a:gd name="T12" fmla="*/ 0 w 23"/>
                <a:gd name="T13" fmla="*/ 11 h 30"/>
                <a:gd name="T14" fmla="*/ 0 w 23"/>
                <a:gd name="T15" fmla="*/ 16 h 30"/>
                <a:gd name="T16" fmla="*/ 0 w 23"/>
                <a:gd name="T17" fmla="*/ 23 h 30"/>
                <a:gd name="T18" fmla="*/ 3 w 23"/>
                <a:gd name="T19" fmla="*/ 27 h 30"/>
                <a:gd name="T20" fmla="*/ 9 w 23"/>
                <a:gd name="T21" fmla="*/ 30 h 30"/>
                <a:gd name="T22" fmla="*/ 14 w 23"/>
                <a:gd name="T23" fmla="*/ 30 h 30"/>
                <a:gd name="T24" fmla="*/ 16 w 23"/>
                <a:gd name="T25" fmla="*/ 30 h 30"/>
                <a:gd name="T26" fmla="*/ 19 w 23"/>
                <a:gd name="T27" fmla="*/ 30 h 30"/>
                <a:gd name="T28" fmla="*/ 21 w 23"/>
                <a:gd name="T29" fmla="*/ 30 h 30"/>
                <a:gd name="T30" fmla="*/ 23 w 23"/>
                <a:gd name="T31" fmla="*/ 30 h 30"/>
                <a:gd name="T32" fmla="*/ 23 w 23"/>
                <a:gd name="T33" fmla="*/ 25 h 30"/>
                <a:gd name="T34" fmla="*/ 19 w 23"/>
                <a:gd name="T35" fmla="*/ 25 h 30"/>
                <a:gd name="T36" fmla="*/ 19 w 23"/>
                <a:gd name="T37" fmla="*/ 27 h 30"/>
                <a:gd name="T38" fmla="*/ 14 w 23"/>
                <a:gd name="T39" fmla="*/ 27 h 30"/>
                <a:gd name="T40" fmla="*/ 10 w 23"/>
                <a:gd name="T41" fmla="*/ 27 h 30"/>
                <a:gd name="T42" fmla="*/ 7 w 23"/>
                <a:gd name="T43" fmla="*/ 23 h 30"/>
                <a:gd name="T44" fmla="*/ 5 w 23"/>
                <a:gd name="T45" fmla="*/ 20 h 30"/>
                <a:gd name="T46" fmla="*/ 5 w 23"/>
                <a:gd name="T47" fmla="*/ 16 h 30"/>
                <a:gd name="T48" fmla="*/ 5 w 23"/>
                <a:gd name="T49" fmla="*/ 11 h 30"/>
                <a:gd name="T50" fmla="*/ 9 w 23"/>
                <a:gd name="T51" fmla="*/ 7 h 30"/>
                <a:gd name="T52" fmla="*/ 10 w 23"/>
                <a:gd name="T53" fmla="*/ 6 h 30"/>
                <a:gd name="T54" fmla="*/ 14 w 23"/>
                <a:gd name="T55" fmla="*/ 4 h 30"/>
                <a:gd name="T56" fmla="*/ 17 w 23"/>
                <a:gd name="T57" fmla="*/ 4 h 30"/>
                <a:gd name="T58" fmla="*/ 21 w 23"/>
                <a:gd name="T59" fmla="*/ 6 h 30"/>
                <a:gd name="T60" fmla="*/ 21 w 23"/>
                <a:gd name="T61" fmla="*/ 2 h 30"/>
                <a:gd name="T62" fmla="*/ 17 w 23"/>
                <a:gd name="T6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0">
                  <a:moveTo>
                    <a:pt x="17" y="0"/>
                  </a:moveTo>
                  <a:lnTo>
                    <a:pt x="14" y="0"/>
                  </a:lnTo>
                  <a:lnTo>
                    <a:pt x="10" y="0"/>
                  </a:lnTo>
                  <a:lnTo>
                    <a:pt x="7" y="2"/>
                  </a:lnTo>
                  <a:lnTo>
                    <a:pt x="5" y="4"/>
                  </a:lnTo>
                  <a:lnTo>
                    <a:pt x="2" y="7"/>
                  </a:lnTo>
                  <a:lnTo>
                    <a:pt x="0" y="11"/>
                  </a:lnTo>
                  <a:lnTo>
                    <a:pt x="0" y="16"/>
                  </a:lnTo>
                  <a:lnTo>
                    <a:pt x="0" y="23"/>
                  </a:lnTo>
                  <a:lnTo>
                    <a:pt x="3" y="27"/>
                  </a:lnTo>
                  <a:lnTo>
                    <a:pt x="9" y="30"/>
                  </a:lnTo>
                  <a:lnTo>
                    <a:pt x="14" y="30"/>
                  </a:lnTo>
                  <a:lnTo>
                    <a:pt x="16" y="30"/>
                  </a:lnTo>
                  <a:lnTo>
                    <a:pt x="19" y="30"/>
                  </a:lnTo>
                  <a:lnTo>
                    <a:pt x="21" y="30"/>
                  </a:lnTo>
                  <a:lnTo>
                    <a:pt x="23" y="30"/>
                  </a:lnTo>
                  <a:lnTo>
                    <a:pt x="23" y="25"/>
                  </a:lnTo>
                  <a:lnTo>
                    <a:pt x="19" y="25"/>
                  </a:lnTo>
                  <a:lnTo>
                    <a:pt x="19" y="27"/>
                  </a:lnTo>
                  <a:lnTo>
                    <a:pt x="14" y="27"/>
                  </a:lnTo>
                  <a:lnTo>
                    <a:pt x="10" y="27"/>
                  </a:lnTo>
                  <a:lnTo>
                    <a:pt x="7" y="23"/>
                  </a:lnTo>
                  <a:lnTo>
                    <a:pt x="5" y="20"/>
                  </a:lnTo>
                  <a:lnTo>
                    <a:pt x="5" y="16"/>
                  </a:lnTo>
                  <a:lnTo>
                    <a:pt x="5" y="11"/>
                  </a:lnTo>
                  <a:lnTo>
                    <a:pt x="9" y="7"/>
                  </a:lnTo>
                  <a:lnTo>
                    <a:pt x="10" y="6"/>
                  </a:lnTo>
                  <a:lnTo>
                    <a:pt x="14" y="4"/>
                  </a:lnTo>
                  <a:lnTo>
                    <a:pt x="17" y="4"/>
                  </a:lnTo>
                  <a:lnTo>
                    <a:pt x="21" y="6"/>
                  </a:lnTo>
                  <a:lnTo>
                    <a:pt x="21" y="2"/>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09" name="Freeform 80">
              <a:extLst>
                <a:ext uri="{FF2B5EF4-FFF2-40B4-BE49-F238E27FC236}">
                  <a16:creationId xmlns:a16="http://schemas.microsoft.com/office/drawing/2014/main" id="{AEA4B2C0-8D76-4162-90FD-3C1158755D06}"/>
                </a:ext>
              </a:extLst>
            </p:cNvPr>
            <p:cNvSpPr>
              <a:spLocks/>
            </p:cNvSpPr>
            <p:nvPr/>
          </p:nvSpPr>
          <p:spPr bwMode="auto">
            <a:xfrm>
              <a:off x="7529386" y="5808559"/>
              <a:ext cx="8700" cy="6455"/>
            </a:xfrm>
            <a:custGeom>
              <a:avLst/>
              <a:gdLst>
                <a:gd name="T0" fmla="*/ 14 w 42"/>
                <a:gd name="T1" fmla="*/ 4 h 30"/>
                <a:gd name="T2" fmla="*/ 17 w 42"/>
                <a:gd name="T3" fmla="*/ 6 h 30"/>
                <a:gd name="T4" fmla="*/ 17 w 42"/>
                <a:gd name="T5" fmla="*/ 7 h 30"/>
                <a:gd name="T6" fmla="*/ 17 w 42"/>
                <a:gd name="T7" fmla="*/ 11 h 30"/>
                <a:gd name="T8" fmla="*/ 17 w 42"/>
                <a:gd name="T9" fmla="*/ 30 h 30"/>
                <a:gd name="T10" fmla="*/ 22 w 42"/>
                <a:gd name="T11" fmla="*/ 30 h 30"/>
                <a:gd name="T12" fmla="*/ 22 w 42"/>
                <a:gd name="T13" fmla="*/ 9 h 30"/>
                <a:gd name="T14" fmla="*/ 26 w 42"/>
                <a:gd name="T15" fmla="*/ 6 h 30"/>
                <a:gd name="T16" fmla="*/ 31 w 42"/>
                <a:gd name="T17" fmla="*/ 4 h 30"/>
                <a:gd name="T18" fmla="*/ 33 w 42"/>
                <a:gd name="T19" fmla="*/ 4 h 30"/>
                <a:gd name="T20" fmla="*/ 36 w 42"/>
                <a:gd name="T21" fmla="*/ 6 h 30"/>
                <a:gd name="T22" fmla="*/ 36 w 42"/>
                <a:gd name="T23" fmla="*/ 7 h 30"/>
                <a:gd name="T24" fmla="*/ 36 w 42"/>
                <a:gd name="T25" fmla="*/ 11 h 30"/>
                <a:gd name="T26" fmla="*/ 36 w 42"/>
                <a:gd name="T27" fmla="*/ 30 h 30"/>
                <a:gd name="T28" fmla="*/ 42 w 42"/>
                <a:gd name="T29" fmla="*/ 30 h 30"/>
                <a:gd name="T30" fmla="*/ 42 w 42"/>
                <a:gd name="T31" fmla="*/ 11 h 30"/>
                <a:gd name="T32" fmla="*/ 42 w 42"/>
                <a:gd name="T33" fmla="*/ 6 h 30"/>
                <a:gd name="T34" fmla="*/ 38 w 42"/>
                <a:gd name="T35" fmla="*/ 2 h 30"/>
                <a:gd name="T36" fmla="*/ 35 w 42"/>
                <a:gd name="T37" fmla="*/ 0 h 30"/>
                <a:gd name="T38" fmla="*/ 33 w 42"/>
                <a:gd name="T39" fmla="*/ 0 h 30"/>
                <a:gd name="T40" fmla="*/ 26 w 42"/>
                <a:gd name="T41" fmla="*/ 2 h 30"/>
                <a:gd name="T42" fmla="*/ 22 w 42"/>
                <a:gd name="T43" fmla="*/ 6 h 30"/>
                <a:gd name="T44" fmla="*/ 19 w 42"/>
                <a:gd name="T45" fmla="*/ 2 h 30"/>
                <a:gd name="T46" fmla="*/ 14 w 42"/>
                <a:gd name="T47" fmla="*/ 0 h 30"/>
                <a:gd name="T48" fmla="*/ 10 w 42"/>
                <a:gd name="T49" fmla="*/ 0 h 30"/>
                <a:gd name="T50" fmla="*/ 7 w 42"/>
                <a:gd name="T51" fmla="*/ 2 h 30"/>
                <a:gd name="T52" fmla="*/ 5 w 42"/>
                <a:gd name="T53" fmla="*/ 4 h 30"/>
                <a:gd name="T54" fmla="*/ 3 w 42"/>
                <a:gd name="T55" fmla="*/ 6 h 30"/>
                <a:gd name="T56" fmla="*/ 3 w 42"/>
                <a:gd name="T57" fmla="*/ 0 h 30"/>
                <a:gd name="T58" fmla="*/ 0 w 42"/>
                <a:gd name="T59" fmla="*/ 0 h 30"/>
                <a:gd name="T60" fmla="*/ 0 w 42"/>
                <a:gd name="T61" fmla="*/ 30 h 30"/>
                <a:gd name="T62" fmla="*/ 3 w 42"/>
                <a:gd name="T63" fmla="*/ 30 h 30"/>
                <a:gd name="T64" fmla="*/ 3 w 42"/>
                <a:gd name="T65" fmla="*/ 9 h 30"/>
                <a:gd name="T66" fmla="*/ 7 w 42"/>
                <a:gd name="T67" fmla="*/ 6 h 30"/>
                <a:gd name="T68" fmla="*/ 12 w 42"/>
                <a:gd name="T69" fmla="*/ 4 h 30"/>
                <a:gd name="T70" fmla="*/ 14 w 42"/>
                <a:gd name="T7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30">
                  <a:moveTo>
                    <a:pt x="14" y="4"/>
                  </a:moveTo>
                  <a:lnTo>
                    <a:pt x="17" y="6"/>
                  </a:lnTo>
                  <a:lnTo>
                    <a:pt x="17" y="7"/>
                  </a:lnTo>
                  <a:lnTo>
                    <a:pt x="17" y="11"/>
                  </a:lnTo>
                  <a:lnTo>
                    <a:pt x="17" y="30"/>
                  </a:lnTo>
                  <a:lnTo>
                    <a:pt x="22" y="30"/>
                  </a:lnTo>
                  <a:lnTo>
                    <a:pt x="22" y="9"/>
                  </a:lnTo>
                  <a:lnTo>
                    <a:pt x="26" y="6"/>
                  </a:lnTo>
                  <a:lnTo>
                    <a:pt x="31" y="4"/>
                  </a:lnTo>
                  <a:lnTo>
                    <a:pt x="33" y="4"/>
                  </a:lnTo>
                  <a:lnTo>
                    <a:pt x="36" y="6"/>
                  </a:lnTo>
                  <a:lnTo>
                    <a:pt x="36" y="7"/>
                  </a:lnTo>
                  <a:lnTo>
                    <a:pt x="36" y="11"/>
                  </a:lnTo>
                  <a:lnTo>
                    <a:pt x="36" y="30"/>
                  </a:lnTo>
                  <a:lnTo>
                    <a:pt x="42" y="30"/>
                  </a:lnTo>
                  <a:lnTo>
                    <a:pt x="42" y="11"/>
                  </a:lnTo>
                  <a:lnTo>
                    <a:pt x="42" y="6"/>
                  </a:lnTo>
                  <a:lnTo>
                    <a:pt x="38" y="2"/>
                  </a:lnTo>
                  <a:lnTo>
                    <a:pt x="35" y="0"/>
                  </a:lnTo>
                  <a:lnTo>
                    <a:pt x="33" y="0"/>
                  </a:lnTo>
                  <a:lnTo>
                    <a:pt x="26" y="2"/>
                  </a:lnTo>
                  <a:lnTo>
                    <a:pt x="22" y="6"/>
                  </a:lnTo>
                  <a:lnTo>
                    <a:pt x="19" y="2"/>
                  </a:lnTo>
                  <a:lnTo>
                    <a:pt x="14" y="0"/>
                  </a:lnTo>
                  <a:lnTo>
                    <a:pt x="10" y="0"/>
                  </a:lnTo>
                  <a:lnTo>
                    <a:pt x="7" y="2"/>
                  </a:lnTo>
                  <a:lnTo>
                    <a:pt x="5" y="4"/>
                  </a:lnTo>
                  <a:lnTo>
                    <a:pt x="3" y="6"/>
                  </a:lnTo>
                  <a:lnTo>
                    <a:pt x="3" y="0"/>
                  </a:lnTo>
                  <a:lnTo>
                    <a:pt x="0" y="0"/>
                  </a:lnTo>
                  <a:lnTo>
                    <a:pt x="0" y="30"/>
                  </a:lnTo>
                  <a:lnTo>
                    <a:pt x="3" y="30"/>
                  </a:lnTo>
                  <a:lnTo>
                    <a:pt x="3" y="9"/>
                  </a:lnTo>
                  <a:lnTo>
                    <a:pt x="7" y="6"/>
                  </a:lnTo>
                  <a:lnTo>
                    <a:pt x="12" y="4"/>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10" name="Freeform 81">
              <a:extLst>
                <a:ext uri="{FF2B5EF4-FFF2-40B4-BE49-F238E27FC236}">
                  <a16:creationId xmlns:a16="http://schemas.microsoft.com/office/drawing/2014/main" id="{B55054D1-DFE9-4D78-BE64-D9C66427038B}"/>
                </a:ext>
              </a:extLst>
            </p:cNvPr>
            <p:cNvSpPr>
              <a:spLocks noEditPoints="1"/>
            </p:cNvSpPr>
            <p:nvPr/>
          </p:nvSpPr>
          <p:spPr bwMode="auto">
            <a:xfrm>
              <a:off x="7539745" y="5808559"/>
              <a:ext cx="4973" cy="6455"/>
            </a:xfrm>
            <a:custGeom>
              <a:avLst/>
              <a:gdLst>
                <a:gd name="T0" fmla="*/ 10 w 24"/>
                <a:gd name="T1" fmla="*/ 0 h 30"/>
                <a:gd name="T2" fmla="*/ 7 w 24"/>
                <a:gd name="T3" fmla="*/ 0 h 30"/>
                <a:gd name="T4" fmla="*/ 5 w 24"/>
                <a:gd name="T5" fmla="*/ 0 h 30"/>
                <a:gd name="T6" fmla="*/ 3 w 24"/>
                <a:gd name="T7" fmla="*/ 2 h 30"/>
                <a:gd name="T8" fmla="*/ 3 w 24"/>
                <a:gd name="T9" fmla="*/ 6 h 30"/>
                <a:gd name="T10" fmla="*/ 7 w 24"/>
                <a:gd name="T11" fmla="*/ 4 h 30"/>
                <a:gd name="T12" fmla="*/ 10 w 24"/>
                <a:gd name="T13" fmla="*/ 4 h 30"/>
                <a:gd name="T14" fmla="*/ 15 w 24"/>
                <a:gd name="T15" fmla="*/ 6 h 30"/>
                <a:gd name="T16" fmla="*/ 19 w 24"/>
                <a:gd name="T17" fmla="*/ 7 h 30"/>
                <a:gd name="T18" fmla="*/ 19 w 24"/>
                <a:gd name="T19" fmla="*/ 9 h 30"/>
                <a:gd name="T20" fmla="*/ 19 w 24"/>
                <a:gd name="T21" fmla="*/ 11 h 30"/>
                <a:gd name="T22" fmla="*/ 19 w 24"/>
                <a:gd name="T23" fmla="*/ 14 h 30"/>
                <a:gd name="T24" fmla="*/ 15 w 24"/>
                <a:gd name="T25" fmla="*/ 13 h 30"/>
                <a:gd name="T26" fmla="*/ 12 w 24"/>
                <a:gd name="T27" fmla="*/ 13 h 30"/>
                <a:gd name="T28" fmla="*/ 7 w 24"/>
                <a:gd name="T29" fmla="*/ 13 h 30"/>
                <a:gd name="T30" fmla="*/ 3 w 24"/>
                <a:gd name="T31" fmla="*/ 14 h 30"/>
                <a:gd name="T32" fmla="*/ 1 w 24"/>
                <a:gd name="T33" fmla="*/ 18 h 30"/>
                <a:gd name="T34" fmla="*/ 0 w 24"/>
                <a:gd name="T35" fmla="*/ 21 h 30"/>
                <a:gd name="T36" fmla="*/ 1 w 24"/>
                <a:gd name="T37" fmla="*/ 25 h 30"/>
                <a:gd name="T38" fmla="*/ 3 w 24"/>
                <a:gd name="T39" fmla="*/ 28 h 30"/>
                <a:gd name="T40" fmla="*/ 7 w 24"/>
                <a:gd name="T41" fmla="*/ 30 h 30"/>
                <a:gd name="T42" fmla="*/ 10 w 24"/>
                <a:gd name="T43" fmla="*/ 30 h 30"/>
                <a:gd name="T44" fmla="*/ 14 w 24"/>
                <a:gd name="T45" fmla="*/ 30 h 30"/>
                <a:gd name="T46" fmla="*/ 15 w 24"/>
                <a:gd name="T47" fmla="*/ 30 h 30"/>
                <a:gd name="T48" fmla="*/ 17 w 24"/>
                <a:gd name="T49" fmla="*/ 28 h 30"/>
                <a:gd name="T50" fmla="*/ 17 w 24"/>
                <a:gd name="T51" fmla="*/ 27 h 30"/>
                <a:gd name="T52" fmla="*/ 19 w 24"/>
                <a:gd name="T53" fmla="*/ 27 h 30"/>
                <a:gd name="T54" fmla="*/ 19 w 24"/>
                <a:gd name="T55" fmla="*/ 30 h 30"/>
                <a:gd name="T56" fmla="*/ 24 w 24"/>
                <a:gd name="T57" fmla="*/ 30 h 30"/>
                <a:gd name="T58" fmla="*/ 24 w 24"/>
                <a:gd name="T59" fmla="*/ 11 h 30"/>
                <a:gd name="T60" fmla="*/ 24 w 24"/>
                <a:gd name="T61" fmla="*/ 7 h 30"/>
                <a:gd name="T62" fmla="*/ 22 w 24"/>
                <a:gd name="T63" fmla="*/ 6 h 30"/>
                <a:gd name="T64" fmla="*/ 19 w 24"/>
                <a:gd name="T65" fmla="*/ 2 h 30"/>
                <a:gd name="T66" fmla="*/ 12 w 24"/>
                <a:gd name="T67" fmla="*/ 0 h 30"/>
                <a:gd name="T68" fmla="*/ 10 w 24"/>
                <a:gd name="T69" fmla="*/ 0 h 30"/>
                <a:gd name="T70" fmla="*/ 19 w 24"/>
                <a:gd name="T71" fmla="*/ 18 h 30"/>
                <a:gd name="T72" fmla="*/ 19 w 24"/>
                <a:gd name="T73" fmla="*/ 23 h 30"/>
                <a:gd name="T74" fmla="*/ 19 w 24"/>
                <a:gd name="T75" fmla="*/ 25 h 30"/>
                <a:gd name="T76" fmla="*/ 15 w 24"/>
                <a:gd name="T77" fmla="*/ 25 h 30"/>
                <a:gd name="T78" fmla="*/ 14 w 24"/>
                <a:gd name="T79" fmla="*/ 25 h 30"/>
                <a:gd name="T80" fmla="*/ 14 w 24"/>
                <a:gd name="T81" fmla="*/ 27 h 30"/>
                <a:gd name="T82" fmla="*/ 10 w 24"/>
                <a:gd name="T83" fmla="*/ 27 h 30"/>
                <a:gd name="T84" fmla="*/ 8 w 24"/>
                <a:gd name="T85" fmla="*/ 27 h 30"/>
                <a:gd name="T86" fmla="*/ 7 w 24"/>
                <a:gd name="T87" fmla="*/ 25 h 30"/>
                <a:gd name="T88" fmla="*/ 7 w 24"/>
                <a:gd name="T89" fmla="*/ 23 h 30"/>
                <a:gd name="T90" fmla="*/ 5 w 24"/>
                <a:gd name="T91" fmla="*/ 21 h 30"/>
                <a:gd name="T92" fmla="*/ 7 w 24"/>
                <a:gd name="T93" fmla="*/ 18 h 30"/>
                <a:gd name="T94" fmla="*/ 12 w 24"/>
                <a:gd name="T95" fmla="*/ 16 h 30"/>
                <a:gd name="T96" fmla="*/ 15 w 24"/>
                <a:gd name="T97" fmla="*/ 16 h 30"/>
                <a:gd name="T98" fmla="*/ 19 w 24"/>
                <a:gd name="T9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30">
                  <a:moveTo>
                    <a:pt x="10" y="0"/>
                  </a:moveTo>
                  <a:lnTo>
                    <a:pt x="7" y="0"/>
                  </a:lnTo>
                  <a:lnTo>
                    <a:pt x="5" y="0"/>
                  </a:lnTo>
                  <a:lnTo>
                    <a:pt x="3" y="2"/>
                  </a:lnTo>
                  <a:lnTo>
                    <a:pt x="3" y="6"/>
                  </a:lnTo>
                  <a:lnTo>
                    <a:pt x="7" y="4"/>
                  </a:lnTo>
                  <a:lnTo>
                    <a:pt x="10" y="4"/>
                  </a:lnTo>
                  <a:lnTo>
                    <a:pt x="15" y="6"/>
                  </a:lnTo>
                  <a:lnTo>
                    <a:pt x="19" y="7"/>
                  </a:lnTo>
                  <a:lnTo>
                    <a:pt x="19" y="9"/>
                  </a:lnTo>
                  <a:lnTo>
                    <a:pt x="19" y="11"/>
                  </a:lnTo>
                  <a:lnTo>
                    <a:pt x="19" y="14"/>
                  </a:lnTo>
                  <a:lnTo>
                    <a:pt x="15" y="13"/>
                  </a:lnTo>
                  <a:lnTo>
                    <a:pt x="12" y="13"/>
                  </a:lnTo>
                  <a:lnTo>
                    <a:pt x="7" y="13"/>
                  </a:lnTo>
                  <a:lnTo>
                    <a:pt x="3" y="14"/>
                  </a:lnTo>
                  <a:lnTo>
                    <a:pt x="1" y="18"/>
                  </a:lnTo>
                  <a:lnTo>
                    <a:pt x="0" y="21"/>
                  </a:lnTo>
                  <a:lnTo>
                    <a:pt x="1" y="25"/>
                  </a:lnTo>
                  <a:lnTo>
                    <a:pt x="3" y="28"/>
                  </a:lnTo>
                  <a:lnTo>
                    <a:pt x="7" y="30"/>
                  </a:lnTo>
                  <a:lnTo>
                    <a:pt x="10" y="30"/>
                  </a:lnTo>
                  <a:lnTo>
                    <a:pt x="14" y="30"/>
                  </a:lnTo>
                  <a:lnTo>
                    <a:pt x="15" y="30"/>
                  </a:lnTo>
                  <a:lnTo>
                    <a:pt x="17" y="28"/>
                  </a:lnTo>
                  <a:lnTo>
                    <a:pt x="17" y="27"/>
                  </a:lnTo>
                  <a:lnTo>
                    <a:pt x="19" y="27"/>
                  </a:lnTo>
                  <a:lnTo>
                    <a:pt x="19" y="30"/>
                  </a:lnTo>
                  <a:lnTo>
                    <a:pt x="24" y="30"/>
                  </a:lnTo>
                  <a:lnTo>
                    <a:pt x="24" y="11"/>
                  </a:lnTo>
                  <a:lnTo>
                    <a:pt x="24" y="7"/>
                  </a:lnTo>
                  <a:lnTo>
                    <a:pt x="22" y="6"/>
                  </a:lnTo>
                  <a:lnTo>
                    <a:pt x="19" y="2"/>
                  </a:lnTo>
                  <a:lnTo>
                    <a:pt x="12" y="0"/>
                  </a:lnTo>
                  <a:lnTo>
                    <a:pt x="10" y="0"/>
                  </a:lnTo>
                  <a:close/>
                  <a:moveTo>
                    <a:pt x="19" y="18"/>
                  </a:moveTo>
                  <a:lnTo>
                    <a:pt x="19" y="23"/>
                  </a:lnTo>
                  <a:lnTo>
                    <a:pt x="19" y="25"/>
                  </a:lnTo>
                  <a:lnTo>
                    <a:pt x="15" y="25"/>
                  </a:lnTo>
                  <a:lnTo>
                    <a:pt x="14" y="25"/>
                  </a:lnTo>
                  <a:lnTo>
                    <a:pt x="14" y="27"/>
                  </a:lnTo>
                  <a:lnTo>
                    <a:pt x="10" y="27"/>
                  </a:lnTo>
                  <a:lnTo>
                    <a:pt x="8" y="27"/>
                  </a:lnTo>
                  <a:lnTo>
                    <a:pt x="7" y="25"/>
                  </a:lnTo>
                  <a:lnTo>
                    <a:pt x="7" y="23"/>
                  </a:lnTo>
                  <a:lnTo>
                    <a:pt x="5" y="21"/>
                  </a:lnTo>
                  <a:lnTo>
                    <a:pt x="7" y="18"/>
                  </a:lnTo>
                  <a:lnTo>
                    <a:pt x="12" y="16"/>
                  </a:lnTo>
                  <a:lnTo>
                    <a:pt x="15" y="16"/>
                  </a:lnTo>
                  <a:lnTo>
                    <a:pt x="1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sp>
          <p:nvSpPr>
            <p:cNvPr id="111" name="Freeform 82">
              <a:extLst>
                <a:ext uri="{FF2B5EF4-FFF2-40B4-BE49-F238E27FC236}">
                  <a16:creationId xmlns:a16="http://schemas.microsoft.com/office/drawing/2014/main" id="{1A7BCEA0-1B58-45E6-80F2-3BE5CB92DC42}"/>
                </a:ext>
              </a:extLst>
            </p:cNvPr>
            <p:cNvSpPr>
              <a:spLocks noEditPoints="1"/>
            </p:cNvSpPr>
            <p:nvPr/>
          </p:nvSpPr>
          <p:spPr bwMode="auto">
            <a:xfrm>
              <a:off x="7546375" y="5808559"/>
              <a:ext cx="5800" cy="9466"/>
            </a:xfrm>
            <a:custGeom>
              <a:avLst/>
              <a:gdLst>
                <a:gd name="T0" fmla="*/ 24 w 26"/>
                <a:gd name="T1" fmla="*/ 9 h 44"/>
                <a:gd name="T2" fmla="*/ 23 w 26"/>
                <a:gd name="T3" fmla="*/ 4 h 44"/>
                <a:gd name="T4" fmla="*/ 17 w 26"/>
                <a:gd name="T5" fmla="*/ 0 h 44"/>
                <a:gd name="T6" fmla="*/ 12 w 26"/>
                <a:gd name="T7" fmla="*/ 0 h 44"/>
                <a:gd name="T8" fmla="*/ 10 w 26"/>
                <a:gd name="T9" fmla="*/ 0 h 44"/>
                <a:gd name="T10" fmla="*/ 7 w 26"/>
                <a:gd name="T11" fmla="*/ 2 h 44"/>
                <a:gd name="T12" fmla="*/ 5 w 26"/>
                <a:gd name="T13" fmla="*/ 4 h 44"/>
                <a:gd name="T14" fmla="*/ 3 w 26"/>
                <a:gd name="T15" fmla="*/ 0 h 44"/>
                <a:gd name="T16" fmla="*/ 0 w 26"/>
                <a:gd name="T17" fmla="*/ 0 h 44"/>
                <a:gd name="T18" fmla="*/ 0 w 26"/>
                <a:gd name="T19" fmla="*/ 44 h 44"/>
                <a:gd name="T20" fmla="*/ 5 w 26"/>
                <a:gd name="T21" fmla="*/ 44 h 44"/>
                <a:gd name="T22" fmla="*/ 5 w 26"/>
                <a:gd name="T23" fmla="*/ 27 h 44"/>
                <a:gd name="T24" fmla="*/ 9 w 26"/>
                <a:gd name="T25" fmla="*/ 30 h 44"/>
                <a:gd name="T26" fmla="*/ 12 w 26"/>
                <a:gd name="T27" fmla="*/ 30 h 44"/>
                <a:gd name="T28" fmla="*/ 16 w 26"/>
                <a:gd name="T29" fmla="*/ 30 h 44"/>
                <a:gd name="T30" fmla="*/ 19 w 26"/>
                <a:gd name="T31" fmla="*/ 30 h 44"/>
                <a:gd name="T32" fmla="*/ 21 w 26"/>
                <a:gd name="T33" fmla="*/ 28 h 44"/>
                <a:gd name="T34" fmla="*/ 24 w 26"/>
                <a:gd name="T35" fmla="*/ 25 h 44"/>
                <a:gd name="T36" fmla="*/ 24 w 26"/>
                <a:gd name="T37" fmla="*/ 21 h 44"/>
                <a:gd name="T38" fmla="*/ 26 w 26"/>
                <a:gd name="T39" fmla="*/ 16 h 44"/>
                <a:gd name="T40" fmla="*/ 24 w 26"/>
                <a:gd name="T41" fmla="*/ 11 h 44"/>
                <a:gd name="T42" fmla="*/ 24 w 26"/>
                <a:gd name="T43" fmla="*/ 9 h 44"/>
                <a:gd name="T44" fmla="*/ 12 w 26"/>
                <a:gd name="T45" fmla="*/ 4 h 44"/>
                <a:gd name="T46" fmla="*/ 16 w 26"/>
                <a:gd name="T47" fmla="*/ 6 h 44"/>
                <a:gd name="T48" fmla="*/ 19 w 26"/>
                <a:gd name="T49" fmla="*/ 7 h 44"/>
                <a:gd name="T50" fmla="*/ 21 w 26"/>
                <a:gd name="T51" fmla="*/ 11 h 44"/>
                <a:gd name="T52" fmla="*/ 21 w 26"/>
                <a:gd name="T53" fmla="*/ 16 h 44"/>
                <a:gd name="T54" fmla="*/ 21 w 26"/>
                <a:gd name="T55" fmla="*/ 21 h 44"/>
                <a:gd name="T56" fmla="*/ 17 w 26"/>
                <a:gd name="T57" fmla="*/ 25 h 44"/>
                <a:gd name="T58" fmla="*/ 16 w 26"/>
                <a:gd name="T59" fmla="*/ 25 h 44"/>
                <a:gd name="T60" fmla="*/ 16 w 26"/>
                <a:gd name="T61" fmla="*/ 27 h 44"/>
                <a:gd name="T62" fmla="*/ 12 w 26"/>
                <a:gd name="T63" fmla="*/ 27 h 44"/>
                <a:gd name="T64" fmla="*/ 9 w 26"/>
                <a:gd name="T65" fmla="*/ 27 h 44"/>
                <a:gd name="T66" fmla="*/ 5 w 26"/>
                <a:gd name="T67" fmla="*/ 23 h 44"/>
                <a:gd name="T68" fmla="*/ 5 w 26"/>
                <a:gd name="T69" fmla="*/ 7 h 44"/>
                <a:gd name="T70" fmla="*/ 7 w 26"/>
                <a:gd name="T71" fmla="*/ 6 h 44"/>
                <a:gd name="T72" fmla="*/ 7 w 26"/>
                <a:gd name="T73" fmla="*/ 4 h 44"/>
                <a:gd name="T74" fmla="*/ 9 w 26"/>
                <a:gd name="T75" fmla="*/ 4 h 44"/>
                <a:gd name="T76" fmla="*/ 12 w 26"/>
                <a:gd name="T7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44">
                  <a:moveTo>
                    <a:pt x="24" y="9"/>
                  </a:moveTo>
                  <a:lnTo>
                    <a:pt x="23" y="4"/>
                  </a:lnTo>
                  <a:lnTo>
                    <a:pt x="17" y="0"/>
                  </a:lnTo>
                  <a:lnTo>
                    <a:pt x="12" y="0"/>
                  </a:lnTo>
                  <a:lnTo>
                    <a:pt x="10" y="0"/>
                  </a:lnTo>
                  <a:lnTo>
                    <a:pt x="7" y="2"/>
                  </a:lnTo>
                  <a:lnTo>
                    <a:pt x="5" y="4"/>
                  </a:lnTo>
                  <a:lnTo>
                    <a:pt x="3" y="0"/>
                  </a:lnTo>
                  <a:lnTo>
                    <a:pt x="0" y="0"/>
                  </a:lnTo>
                  <a:lnTo>
                    <a:pt x="0" y="44"/>
                  </a:lnTo>
                  <a:lnTo>
                    <a:pt x="5" y="44"/>
                  </a:lnTo>
                  <a:lnTo>
                    <a:pt x="5" y="27"/>
                  </a:lnTo>
                  <a:lnTo>
                    <a:pt x="9" y="30"/>
                  </a:lnTo>
                  <a:lnTo>
                    <a:pt x="12" y="30"/>
                  </a:lnTo>
                  <a:lnTo>
                    <a:pt x="16" y="30"/>
                  </a:lnTo>
                  <a:lnTo>
                    <a:pt x="19" y="30"/>
                  </a:lnTo>
                  <a:lnTo>
                    <a:pt x="21" y="28"/>
                  </a:lnTo>
                  <a:lnTo>
                    <a:pt x="24" y="25"/>
                  </a:lnTo>
                  <a:lnTo>
                    <a:pt x="24" y="21"/>
                  </a:lnTo>
                  <a:lnTo>
                    <a:pt x="26" y="16"/>
                  </a:lnTo>
                  <a:lnTo>
                    <a:pt x="24" y="11"/>
                  </a:lnTo>
                  <a:lnTo>
                    <a:pt x="24" y="9"/>
                  </a:lnTo>
                  <a:close/>
                  <a:moveTo>
                    <a:pt x="12" y="4"/>
                  </a:moveTo>
                  <a:lnTo>
                    <a:pt x="16" y="6"/>
                  </a:lnTo>
                  <a:lnTo>
                    <a:pt x="19" y="7"/>
                  </a:lnTo>
                  <a:lnTo>
                    <a:pt x="21" y="11"/>
                  </a:lnTo>
                  <a:lnTo>
                    <a:pt x="21" y="16"/>
                  </a:lnTo>
                  <a:lnTo>
                    <a:pt x="21" y="21"/>
                  </a:lnTo>
                  <a:lnTo>
                    <a:pt x="17" y="25"/>
                  </a:lnTo>
                  <a:lnTo>
                    <a:pt x="16" y="25"/>
                  </a:lnTo>
                  <a:lnTo>
                    <a:pt x="16" y="27"/>
                  </a:lnTo>
                  <a:lnTo>
                    <a:pt x="12" y="27"/>
                  </a:lnTo>
                  <a:lnTo>
                    <a:pt x="9" y="27"/>
                  </a:lnTo>
                  <a:lnTo>
                    <a:pt x="5" y="23"/>
                  </a:lnTo>
                  <a:lnTo>
                    <a:pt x="5" y="7"/>
                  </a:lnTo>
                  <a:lnTo>
                    <a:pt x="7" y="6"/>
                  </a:lnTo>
                  <a:lnTo>
                    <a:pt x="7" y="4"/>
                  </a:lnTo>
                  <a:lnTo>
                    <a:pt x="9" y="4"/>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srgbClr val="FF0000"/>
                </a:solidFill>
                <a:effectLst/>
                <a:uLnTx/>
                <a:uFillTx/>
              </a:endParaRPr>
            </a:p>
          </p:txBody>
        </p:sp>
      </p:grpSp>
      <p:sp>
        <p:nvSpPr>
          <p:cNvPr id="113" name="Freeform 78">
            <a:extLst>
              <a:ext uri="{FF2B5EF4-FFF2-40B4-BE49-F238E27FC236}">
                <a16:creationId xmlns:a16="http://schemas.microsoft.com/office/drawing/2014/main" id="{811A643B-F058-401E-BFBC-CC1EBC211EBD}"/>
              </a:ext>
            </a:extLst>
          </p:cNvPr>
          <p:cNvSpPr>
            <a:spLocks/>
          </p:cNvSpPr>
          <p:nvPr/>
        </p:nvSpPr>
        <p:spPr bwMode="auto">
          <a:xfrm>
            <a:off x="8683059" y="6295952"/>
            <a:ext cx="185700" cy="476859"/>
          </a:xfrm>
          <a:custGeom>
            <a:avLst/>
            <a:gdLst>
              <a:gd name="T0" fmla="*/ 1548 w 1836"/>
              <a:gd name="T1" fmla="*/ 399 h 3998"/>
              <a:gd name="T2" fmla="*/ 1478 w 1836"/>
              <a:gd name="T3" fmla="*/ 42 h 3998"/>
              <a:gd name="T4" fmla="*/ 1366 w 1836"/>
              <a:gd name="T5" fmla="*/ 0 h 3998"/>
              <a:gd name="T6" fmla="*/ 1273 w 1836"/>
              <a:gd name="T7" fmla="*/ 79 h 3998"/>
              <a:gd name="T8" fmla="*/ 1292 w 1836"/>
              <a:gd name="T9" fmla="*/ 763 h 3998"/>
              <a:gd name="T10" fmla="*/ 953 w 1836"/>
              <a:gd name="T11" fmla="*/ 711 h 3998"/>
              <a:gd name="T12" fmla="*/ 814 w 1836"/>
              <a:gd name="T13" fmla="*/ 903 h 3998"/>
              <a:gd name="T14" fmla="*/ 392 w 1836"/>
              <a:gd name="T15" fmla="*/ 1070 h 3998"/>
              <a:gd name="T16" fmla="*/ 359 w 1836"/>
              <a:gd name="T17" fmla="*/ 1182 h 3998"/>
              <a:gd name="T18" fmla="*/ 248 w 1836"/>
              <a:gd name="T19" fmla="*/ 1194 h 3998"/>
              <a:gd name="T20" fmla="*/ 163 w 1836"/>
              <a:gd name="T21" fmla="*/ 1304 h 3998"/>
              <a:gd name="T22" fmla="*/ 175 w 1836"/>
              <a:gd name="T23" fmla="*/ 1439 h 3998"/>
              <a:gd name="T24" fmla="*/ 21 w 1836"/>
              <a:gd name="T25" fmla="*/ 1637 h 3998"/>
              <a:gd name="T26" fmla="*/ 0 w 1836"/>
              <a:gd name="T27" fmla="*/ 1751 h 3998"/>
              <a:gd name="T28" fmla="*/ 101 w 1836"/>
              <a:gd name="T29" fmla="*/ 1713 h 3998"/>
              <a:gd name="T30" fmla="*/ 252 w 1836"/>
              <a:gd name="T31" fmla="*/ 1877 h 3998"/>
              <a:gd name="T32" fmla="*/ 45 w 1836"/>
              <a:gd name="T33" fmla="*/ 2024 h 3998"/>
              <a:gd name="T34" fmla="*/ 87 w 1836"/>
              <a:gd name="T35" fmla="*/ 2241 h 3998"/>
              <a:gd name="T36" fmla="*/ 397 w 1836"/>
              <a:gd name="T37" fmla="*/ 2415 h 3998"/>
              <a:gd name="T38" fmla="*/ 296 w 1836"/>
              <a:gd name="T39" fmla="*/ 2480 h 3998"/>
              <a:gd name="T40" fmla="*/ 177 w 1836"/>
              <a:gd name="T41" fmla="*/ 2807 h 3998"/>
              <a:gd name="T42" fmla="*/ 462 w 1836"/>
              <a:gd name="T43" fmla="*/ 2707 h 3998"/>
              <a:gd name="T44" fmla="*/ 499 w 1836"/>
              <a:gd name="T45" fmla="*/ 2933 h 3998"/>
              <a:gd name="T46" fmla="*/ 394 w 1836"/>
              <a:gd name="T47" fmla="*/ 3210 h 3998"/>
              <a:gd name="T48" fmla="*/ 767 w 1836"/>
              <a:gd name="T49" fmla="*/ 3283 h 3998"/>
              <a:gd name="T50" fmla="*/ 576 w 1836"/>
              <a:gd name="T51" fmla="*/ 3413 h 3998"/>
              <a:gd name="T52" fmla="*/ 567 w 1836"/>
              <a:gd name="T53" fmla="*/ 3532 h 3998"/>
              <a:gd name="T54" fmla="*/ 756 w 1836"/>
              <a:gd name="T55" fmla="*/ 3704 h 3998"/>
              <a:gd name="T56" fmla="*/ 1196 w 1836"/>
              <a:gd name="T57" fmla="*/ 3839 h 3998"/>
              <a:gd name="T58" fmla="*/ 1245 w 1836"/>
              <a:gd name="T59" fmla="*/ 3949 h 3998"/>
              <a:gd name="T60" fmla="*/ 1364 w 1836"/>
              <a:gd name="T61" fmla="*/ 3998 h 3998"/>
              <a:gd name="T62" fmla="*/ 1594 w 1836"/>
              <a:gd name="T63" fmla="*/ 3418 h 3998"/>
              <a:gd name="T64" fmla="*/ 1464 w 1836"/>
              <a:gd name="T65" fmla="*/ 3404 h 3998"/>
              <a:gd name="T66" fmla="*/ 1569 w 1836"/>
              <a:gd name="T67" fmla="*/ 3327 h 3998"/>
              <a:gd name="T68" fmla="*/ 1650 w 1836"/>
              <a:gd name="T69" fmla="*/ 3114 h 3998"/>
              <a:gd name="T70" fmla="*/ 1620 w 1836"/>
              <a:gd name="T71" fmla="*/ 2774 h 3998"/>
              <a:gd name="T72" fmla="*/ 1622 w 1836"/>
              <a:gd name="T73" fmla="*/ 2530 h 3998"/>
              <a:gd name="T74" fmla="*/ 1836 w 1836"/>
              <a:gd name="T75" fmla="*/ 2063 h 3998"/>
              <a:gd name="T76" fmla="*/ 1685 w 1836"/>
              <a:gd name="T77" fmla="*/ 1040 h 3998"/>
              <a:gd name="T78" fmla="*/ 1525 w 1836"/>
              <a:gd name="T79" fmla="*/ 818 h 3998"/>
              <a:gd name="T80" fmla="*/ 1548 w 1836"/>
              <a:gd name="T81" fmla="*/ 399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36" h="3998">
                <a:moveTo>
                  <a:pt x="1548" y="399"/>
                </a:moveTo>
                <a:lnTo>
                  <a:pt x="1478" y="42"/>
                </a:lnTo>
                <a:lnTo>
                  <a:pt x="1366" y="0"/>
                </a:lnTo>
                <a:lnTo>
                  <a:pt x="1273" y="79"/>
                </a:lnTo>
                <a:lnTo>
                  <a:pt x="1292" y="763"/>
                </a:lnTo>
                <a:lnTo>
                  <a:pt x="953" y="711"/>
                </a:lnTo>
                <a:lnTo>
                  <a:pt x="814" y="903"/>
                </a:lnTo>
                <a:lnTo>
                  <a:pt x="392" y="1070"/>
                </a:lnTo>
                <a:lnTo>
                  <a:pt x="359" y="1182"/>
                </a:lnTo>
                <a:lnTo>
                  <a:pt x="248" y="1194"/>
                </a:lnTo>
                <a:lnTo>
                  <a:pt x="163" y="1304"/>
                </a:lnTo>
                <a:lnTo>
                  <a:pt x="175" y="1439"/>
                </a:lnTo>
                <a:lnTo>
                  <a:pt x="21" y="1637"/>
                </a:lnTo>
                <a:lnTo>
                  <a:pt x="0" y="1751"/>
                </a:lnTo>
                <a:lnTo>
                  <a:pt x="101" y="1713"/>
                </a:lnTo>
                <a:lnTo>
                  <a:pt x="252" y="1877"/>
                </a:lnTo>
                <a:lnTo>
                  <a:pt x="45" y="2024"/>
                </a:lnTo>
                <a:lnTo>
                  <a:pt x="87" y="2241"/>
                </a:lnTo>
                <a:lnTo>
                  <a:pt x="397" y="2415"/>
                </a:lnTo>
                <a:lnTo>
                  <a:pt x="296" y="2480"/>
                </a:lnTo>
                <a:lnTo>
                  <a:pt x="177" y="2807"/>
                </a:lnTo>
                <a:lnTo>
                  <a:pt x="462" y="2707"/>
                </a:lnTo>
                <a:lnTo>
                  <a:pt x="499" y="2933"/>
                </a:lnTo>
                <a:lnTo>
                  <a:pt x="394" y="3210"/>
                </a:lnTo>
                <a:lnTo>
                  <a:pt x="767" y="3283"/>
                </a:lnTo>
                <a:lnTo>
                  <a:pt x="576" y="3413"/>
                </a:lnTo>
                <a:lnTo>
                  <a:pt x="567" y="3532"/>
                </a:lnTo>
                <a:lnTo>
                  <a:pt x="756" y="3704"/>
                </a:lnTo>
                <a:lnTo>
                  <a:pt x="1196" y="3839"/>
                </a:lnTo>
                <a:lnTo>
                  <a:pt x="1245" y="3949"/>
                </a:lnTo>
                <a:lnTo>
                  <a:pt x="1364" y="3998"/>
                </a:lnTo>
                <a:lnTo>
                  <a:pt x="1594" y="3418"/>
                </a:lnTo>
                <a:lnTo>
                  <a:pt x="1464" y="3404"/>
                </a:lnTo>
                <a:lnTo>
                  <a:pt x="1569" y="3327"/>
                </a:lnTo>
                <a:lnTo>
                  <a:pt x="1650" y="3114"/>
                </a:lnTo>
                <a:lnTo>
                  <a:pt x="1620" y="2774"/>
                </a:lnTo>
                <a:lnTo>
                  <a:pt x="1622" y="2530"/>
                </a:lnTo>
                <a:lnTo>
                  <a:pt x="1836" y="2063"/>
                </a:lnTo>
                <a:lnTo>
                  <a:pt x="1685" y="1040"/>
                </a:lnTo>
                <a:lnTo>
                  <a:pt x="1525" y="818"/>
                </a:lnTo>
                <a:lnTo>
                  <a:pt x="1548" y="399"/>
                </a:lnTo>
              </a:path>
            </a:pathLst>
          </a:custGeom>
          <a:solidFill>
            <a:schemeClr val="bg1">
              <a:alpha val="36863"/>
            </a:schemeClr>
          </a:solidFill>
          <a:ln w="22225">
            <a:solidFill>
              <a:srgbClr val="0070C0"/>
            </a:solidFill>
            <a:round/>
            <a:headEnd/>
            <a:tailEnd/>
          </a:ln>
        </p:spPr>
        <p:txBody>
          <a:bodyPr rot="0" vert="horz" wrap="square" lIns="78619" tIns="39308" rIns="78619" bIns="39308"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solidFill>
                  <a:srgbClr val="44546A">
                    <a:lumMod val="20000"/>
                    <a:lumOff val="80000"/>
                  </a:srgbClr>
                </a:solidFill>
              </a:ln>
              <a:solidFill>
                <a:prstClr val="black"/>
              </a:solidFill>
              <a:effectLst/>
              <a:uLnTx/>
              <a:uFillTx/>
            </a:endParaRPr>
          </a:p>
        </p:txBody>
      </p:sp>
      <p:sp>
        <p:nvSpPr>
          <p:cNvPr id="114" name="Rectangle 113">
            <a:extLst>
              <a:ext uri="{FF2B5EF4-FFF2-40B4-BE49-F238E27FC236}">
                <a16:creationId xmlns:a16="http://schemas.microsoft.com/office/drawing/2014/main" id="{8A171DCE-1784-493B-A9EB-3101DA437063}"/>
              </a:ext>
            </a:extLst>
          </p:cNvPr>
          <p:cNvSpPr/>
          <p:nvPr/>
        </p:nvSpPr>
        <p:spPr>
          <a:xfrm>
            <a:off x="6052992" y="6634590"/>
            <a:ext cx="1701107" cy="261610"/>
          </a:xfrm>
          <a:prstGeom prst="rect">
            <a:avLst/>
          </a:prstGeom>
        </p:spPr>
        <p:txBody>
          <a:bodyPr wrap="none">
            <a:spAutoFit/>
          </a:bodyPr>
          <a:lstStyle/>
          <a:p>
            <a:r>
              <a:rPr lang="fr-FR" sz="1100" i="1" dirty="0">
                <a:solidFill>
                  <a:srgbClr val="000000"/>
                </a:solidFill>
                <a:latin typeface="Tw Cen MT" panose="020B0602020104020603" pitchFamily="34" charset="0"/>
              </a:rPr>
              <a:t>France d’Outre-Mer : &lt;1%</a:t>
            </a:r>
            <a:endParaRPr lang="fr-FR" sz="1100" dirty="0"/>
          </a:p>
        </p:txBody>
      </p:sp>
      <p:sp>
        <p:nvSpPr>
          <p:cNvPr id="115" name="Rectangle 114">
            <a:extLst>
              <a:ext uri="{FF2B5EF4-FFF2-40B4-BE49-F238E27FC236}">
                <a16:creationId xmlns:a16="http://schemas.microsoft.com/office/drawing/2014/main" id="{28F0E4A7-1900-473D-A38A-94665A64E968}"/>
              </a:ext>
            </a:extLst>
          </p:cNvPr>
          <p:cNvSpPr/>
          <p:nvPr/>
        </p:nvSpPr>
        <p:spPr>
          <a:xfrm>
            <a:off x="7330544" y="4888901"/>
            <a:ext cx="775975" cy="276999"/>
          </a:xfrm>
          <a:prstGeom prst="rect">
            <a:avLst/>
          </a:prstGeom>
        </p:spPr>
        <p:txBody>
          <a:bodyPr wrap="square">
            <a:spAutoFit/>
          </a:bodyPr>
          <a:lstStyle/>
          <a:p>
            <a:pPr algn="ctr"/>
            <a:r>
              <a:rPr lang="fr-FR" sz="1200" b="1" dirty="0"/>
              <a:t>49%</a:t>
            </a:r>
          </a:p>
        </p:txBody>
      </p:sp>
      <p:sp>
        <p:nvSpPr>
          <p:cNvPr id="116" name="Rectangle 115">
            <a:extLst>
              <a:ext uri="{FF2B5EF4-FFF2-40B4-BE49-F238E27FC236}">
                <a16:creationId xmlns:a16="http://schemas.microsoft.com/office/drawing/2014/main" id="{7D6039C1-3F3C-41A3-9799-4CD53AB44752}"/>
              </a:ext>
            </a:extLst>
          </p:cNvPr>
          <p:cNvSpPr/>
          <p:nvPr/>
        </p:nvSpPr>
        <p:spPr>
          <a:xfrm>
            <a:off x="7690955" y="5727004"/>
            <a:ext cx="775975" cy="276999"/>
          </a:xfrm>
          <a:prstGeom prst="rect">
            <a:avLst/>
          </a:prstGeom>
        </p:spPr>
        <p:txBody>
          <a:bodyPr wrap="square">
            <a:spAutoFit/>
          </a:bodyPr>
          <a:lstStyle/>
          <a:p>
            <a:pPr algn="ctr"/>
            <a:r>
              <a:rPr lang="fr-FR" sz="1200" b="1" dirty="0"/>
              <a:t>11%</a:t>
            </a:r>
          </a:p>
        </p:txBody>
      </p:sp>
      <p:sp>
        <p:nvSpPr>
          <p:cNvPr id="117" name="Rectangle 116">
            <a:extLst>
              <a:ext uri="{FF2B5EF4-FFF2-40B4-BE49-F238E27FC236}">
                <a16:creationId xmlns:a16="http://schemas.microsoft.com/office/drawing/2014/main" id="{59D5E516-62B2-473C-86F4-6848B0639516}"/>
              </a:ext>
            </a:extLst>
          </p:cNvPr>
          <p:cNvSpPr/>
          <p:nvPr/>
        </p:nvSpPr>
        <p:spPr>
          <a:xfrm>
            <a:off x="7807370" y="5311765"/>
            <a:ext cx="634587" cy="276999"/>
          </a:xfrm>
          <a:prstGeom prst="rect">
            <a:avLst/>
          </a:prstGeom>
        </p:spPr>
        <p:txBody>
          <a:bodyPr wrap="square">
            <a:spAutoFit/>
          </a:bodyPr>
          <a:lstStyle/>
          <a:p>
            <a:pPr algn="ctr"/>
            <a:r>
              <a:rPr lang="fr-FR" sz="1200" b="1" dirty="0"/>
              <a:t>1%</a:t>
            </a:r>
          </a:p>
        </p:txBody>
      </p:sp>
      <p:sp>
        <p:nvSpPr>
          <p:cNvPr id="118" name="Rectangle 117">
            <a:extLst>
              <a:ext uri="{FF2B5EF4-FFF2-40B4-BE49-F238E27FC236}">
                <a16:creationId xmlns:a16="http://schemas.microsoft.com/office/drawing/2014/main" id="{B4A9C495-0C59-4817-B337-5B18E276A178}"/>
              </a:ext>
            </a:extLst>
          </p:cNvPr>
          <p:cNvSpPr/>
          <p:nvPr/>
        </p:nvSpPr>
        <p:spPr>
          <a:xfrm>
            <a:off x="6559909" y="4997379"/>
            <a:ext cx="489238" cy="276999"/>
          </a:xfrm>
          <a:prstGeom prst="rect">
            <a:avLst/>
          </a:prstGeom>
        </p:spPr>
        <p:txBody>
          <a:bodyPr wrap="none">
            <a:spAutoFit/>
          </a:bodyPr>
          <a:lstStyle/>
          <a:p>
            <a:pPr algn="ctr"/>
            <a:r>
              <a:rPr lang="fr-FR" sz="1200" b="1" dirty="0"/>
              <a:t>3%</a:t>
            </a:r>
          </a:p>
        </p:txBody>
      </p:sp>
      <p:sp>
        <p:nvSpPr>
          <p:cNvPr id="119" name="Rectangle 118">
            <a:extLst>
              <a:ext uri="{FF2B5EF4-FFF2-40B4-BE49-F238E27FC236}">
                <a16:creationId xmlns:a16="http://schemas.microsoft.com/office/drawing/2014/main" id="{EEF54501-3D26-4B10-A720-375ECB2D429C}"/>
              </a:ext>
            </a:extLst>
          </p:cNvPr>
          <p:cNvSpPr/>
          <p:nvPr/>
        </p:nvSpPr>
        <p:spPr>
          <a:xfrm>
            <a:off x="7255412" y="5228728"/>
            <a:ext cx="634587" cy="276999"/>
          </a:xfrm>
          <a:prstGeom prst="rect">
            <a:avLst/>
          </a:prstGeom>
        </p:spPr>
        <p:txBody>
          <a:bodyPr wrap="square">
            <a:spAutoFit/>
          </a:bodyPr>
          <a:lstStyle/>
          <a:p>
            <a:pPr algn="ctr"/>
            <a:r>
              <a:rPr lang="fr-FR" sz="1200" b="1" dirty="0"/>
              <a:t>2%</a:t>
            </a:r>
          </a:p>
        </p:txBody>
      </p:sp>
      <p:sp>
        <p:nvSpPr>
          <p:cNvPr id="121" name="Rectangle 120">
            <a:extLst>
              <a:ext uri="{FF2B5EF4-FFF2-40B4-BE49-F238E27FC236}">
                <a16:creationId xmlns:a16="http://schemas.microsoft.com/office/drawing/2014/main" id="{3E5CE9BD-5589-4689-81A0-1F8C42ABCC6A}"/>
              </a:ext>
            </a:extLst>
          </p:cNvPr>
          <p:cNvSpPr/>
          <p:nvPr/>
        </p:nvSpPr>
        <p:spPr>
          <a:xfrm>
            <a:off x="7912712" y="4915169"/>
            <a:ext cx="634587" cy="276999"/>
          </a:xfrm>
          <a:prstGeom prst="rect">
            <a:avLst/>
          </a:prstGeom>
        </p:spPr>
        <p:txBody>
          <a:bodyPr wrap="square">
            <a:spAutoFit/>
          </a:bodyPr>
          <a:lstStyle/>
          <a:p>
            <a:pPr algn="ctr"/>
            <a:r>
              <a:rPr lang="fr-FR" sz="1200" b="1" dirty="0"/>
              <a:t>3%</a:t>
            </a:r>
          </a:p>
        </p:txBody>
      </p:sp>
      <p:sp>
        <p:nvSpPr>
          <p:cNvPr id="122" name="Rectangle 121">
            <a:extLst>
              <a:ext uri="{FF2B5EF4-FFF2-40B4-BE49-F238E27FC236}">
                <a16:creationId xmlns:a16="http://schemas.microsoft.com/office/drawing/2014/main" id="{54C86F82-29CC-4907-8DBC-9648B8192ADD}"/>
              </a:ext>
            </a:extLst>
          </p:cNvPr>
          <p:cNvSpPr/>
          <p:nvPr/>
        </p:nvSpPr>
        <p:spPr>
          <a:xfrm>
            <a:off x="7444356" y="4605430"/>
            <a:ext cx="634587" cy="276999"/>
          </a:xfrm>
          <a:prstGeom prst="rect">
            <a:avLst/>
          </a:prstGeom>
        </p:spPr>
        <p:txBody>
          <a:bodyPr wrap="square">
            <a:spAutoFit/>
          </a:bodyPr>
          <a:lstStyle/>
          <a:p>
            <a:pPr algn="ctr"/>
            <a:r>
              <a:rPr lang="fr-FR" sz="1200" b="1" dirty="0"/>
              <a:t>5%</a:t>
            </a:r>
          </a:p>
        </p:txBody>
      </p:sp>
      <p:sp>
        <p:nvSpPr>
          <p:cNvPr id="123" name="Rectangle 122">
            <a:extLst>
              <a:ext uri="{FF2B5EF4-FFF2-40B4-BE49-F238E27FC236}">
                <a16:creationId xmlns:a16="http://schemas.microsoft.com/office/drawing/2014/main" id="{487AD10B-8451-482F-9665-6448099FF258}"/>
              </a:ext>
            </a:extLst>
          </p:cNvPr>
          <p:cNvSpPr/>
          <p:nvPr/>
        </p:nvSpPr>
        <p:spPr>
          <a:xfrm>
            <a:off x="6961663" y="4825549"/>
            <a:ext cx="634587" cy="276999"/>
          </a:xfrm>
          <a:prstGeom prst="rect">
            <a:avLst/>
          </a:prstGeom>
        </p:spPr>
        <p:txBody>
          <a:bodyPr wrap="square">
            <a:spAutoFit/>
          </a:bodyPr>
          <a:lstStyle/>
          <a:p>
            <a:pPr algn="ctr"/>
            <a:r>
              <a:rPr lang="fr-FR" sz="1200" b="1" dirty="0"/>
              <a:t>2%</a:t>
            </a:r>
          </a:p>
        </p:txBody>
      </p:sp>
      <p:sp>
        <p:nvSpPr>
          <p:cNvPr id="124" name="Rectangle 123">
            <a:extLst>
              <a:ext uri="{FF2B5EF4-FFF2-40B4-BE49-F238E27FC236}">
                <a16:creationId xmlns:a16="http://schemas.microsoft.com/office/drawing/2014/main" id="{2160F0F3-6054-458D-87FA-469450132C69}"/>
              </a:ext>
            </a:extLst>
          </p:cNvPr>
          <p:cNvSpPr/>
          <p:nvPr/>
        </p:nvSpPr>
        <p:spPr>
          <a:xfrm>
            <a:off x="6978222" y="5786629"/>
            <a:ext cx="634587" cy="276999"/>
          </a:xfrm>
          <a:prstGeom prst="rect">
            <a:avLst/>
          </a:prstGeom>
        </p:spPr>
        <p:txBody>
          <a:bodyPr wrap="square">
            <a:spAutoFit/>
          </a:bodyPr>
          <a:lstStyle/>
          <a:p>
            <a:pPr algn="ctr"/>
            <a:r>
              <a:rPr lang="fr-FR" sz="1200" b="1" dirty="0"/>
              <a:t>4%</a:t>
            </a:r>
          </a:p>
        </p:txBody>
      </p:sp>
      <p:sp>
        <p:nvSpPr>
          <p:cNvPr id="125" name="Rectangle 124">
            <a:extLst>
              <a:ext uri="{FF2B5EF4-FFF2-40B4-BE49-F238E27FC236}">
                <a16:creationId xmlns:a16="http://schemas.microsoft.com/office/drawing/2014/main" id="{2CBF9F99-5FD1-46D5-B991-C50EB94F8A1F}"/>
              </a:ext>
            </a:extLst>
          </p:cNvPr>
          <p:cNvSpPr/>
          <p:nvPr/>
        </p:nvSpPr>
        <p:spPr>
          <a:xfrm>
            <a:off x="7300996" y="6196067"/>
            <a:ext cx="634587" cy="276999"/>
          </a:xfrm>
          <a:prstGeom prst="rect">
            <a:avLst/>
          </a:prstGeom>
        </p:spPr>
        <p:txBody>
          <a:bodyPr wrap="square">
            <a:spAutoFit/>
          </a:bodyPr>
          <a:lstStyle/>
          <a:p>
            <a:pPr algn="ctr"/>
            <a:r>
              <a:rPr lang="fr-FR" sz="1200" b="1" dirty="0"/>
              <a:t>8%</a:t>
            </a:r>
          </a:p>
        </p:txBody>
      </p:sp>
      <p:sp>
        <p:nvSpPr>
          <p:cNvPr id="126" name="Rectangle 125">
            <a:extLst>
              <a:ext uri="{FF2B5EF4-FFF2-40B4-BE49-F238E27FC236}">
                <a16:creationId xmlns:a16="http://schemas.microsoft.com/office/drawing/2014/main" id="{F8E959C8-17D1-4890-99F2-114235F659AD}"/>
              </a:ext>
            </a:extLst>
          </p:cNvPr>
          <p:cNvSpPr/>
          <p:nvPr/>
        </p:nvSpPr>
        <p:spPr>
          <a:xfrm>
            <a:off x="8049887" y="6127527"/>
            <a:ext cx="634587" cy="276999"/>
          </a:xfrm>
          <a:prstGeom prst="rect">
            <a:avLst/>
          </a:prstGeom>
        </p:spPr>
        <p:txBody>
          <a:bodyPr wrap="square">
            <a:spAutoFit/>
          </a:bodyPr>
          <a:lstStyle/>
          <a:p>
            <a:pPr algn="ctr"/>
            <a:r>
              <a:rPr lang="fr-FR" sz="1200" b="1" dirty="0"/>
              <a:t>7%</a:t>
            </a:r>
          </a:p>
        </p:txBody>
      </p:sp>
      <p:sp>
        <p:nvSpPr>
          <p:cNvPr id="127" name="Rectangle 126">
            <a:extLst>
              <a:ext uri="{FF2B5EF4-FFF2-40B4-BE49-F238E27FC236}">
                <a16:creationId xmlns:a16="http://schemas.microsoft.com/office/drawing/2014/main" id="{413433E6-9C63-45D1-927B-4150BE4B4DD2}"/>
              </a:ext>
            </a:extLst>
          </p:cNvPr>
          <p:cNvSpPr/>
          <p:nvPr/>
        </p:nvSpPr>
        <p:spPr>
          <a:xfrm>
            <a:off x="6782350" y="5225642"/>
            <a:ext cx="634587" cy="276999"/>
          </a:xfrm>
          <a:prstGeom prst="rect">
            <a:avLst/>
          </a:prstGeom>
        </p:spPr>
        <p:txBody>
          <a:bodyPr wrap="square">
            <a:spAutoFit/>
          </a:bodyPr>
          <a:lstStyle/>
          <a:p>
            <a:pPr algn="ctr"/>
            <a:r>
              <a:rPr lang="fr-FR" sz="1200" b="1" dirty="0"/>
              <a:t>5%</a:t>
            </a:r>
          </a:p>
        </p:txBody>
      </p:sp>
      <p:sp>
        <p:nvSpPr>
          <p:cNvPr id="128" name="Rectangle 127">
            <a:extLst>
              <a:ext uri="{FF2B5EF4-FFF2-40B4-BE49-F238E27FC236}">
                <a16:creationId xmlns:a16="http://schemas.microsoft.com/office/drawing/2014/main" id="{D3CF1EAD-AD5A-4050-91DC-91984F9286B8}"/>
              </a:ext>
            </a:extLst>
          </p:cNvPr>
          <p:cNvSpPr/>
          <p:nvPr/>
        </p:nvSpPr>
        <p:spPr>
          <a:xfrm>
            <a:off x="8465084" y="6388876"/>
            <a:ext cx="634587" cy="276999"/>
          </a:xfrm>
          <a:prstGeom prst="rect">
            <a:avLst/>
          </a:prstGeom>
        </p:spPr>
        <p:txBody>
          <a:bodyPr wrap="square">
            <a:spAutoFit/>
          </a:bodyPr>
          <a:lstStyle/>
          <a:p>
            <a:pPr algn="ctr"/>
            <a:r>
              <a:rPr lang="fr-FR" sz="1200" b="1" dirty="0"/>
              <a:t>&lt;1%</a:t>
            </a:r>
          </a:p>
        </p:txBody>
      </p:sp>
      <p:sp>
        <p:nvSpPr>
          <p:cNvPr id="129" name="Rectangle 128">
            <a:extLst>
              <a:ext uri="{FF2B5EF4-FFF2-40B4-BE49-F238E27FC236}">
                <a16:creationId xmlns:a16="http://schemas.microsoft.com/office/drawing/2014/main" id="{DDEAF30F-4D59-41D5-9EE4-4BCF1507CBA6}"/>
              </a:ext>
            </a:extLst>
          </p:cNvPr>
          <p:cNvSpPr/>
          <p:nvPr/>
        </p:nvSpPr>
        <p:spPr>
          <a:xfrm>
            <a:off x="9175696" y="3712579"/>
            <a:ext cx="2958355" cy="692497"/>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effectifs salariés par secteur</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graphicFrame>
        <p:nvGraphicFramePr>
          <p:cNvPr id="130" name="Graphique 129">
            <a:extLst>
              <a:ext uri="{FF2B5EF4-FFF2-40B4-BE49-F238E27FC236}">
                <a16:creationId xmlns:a16="http://schemas.microsoft.com/office/drawing/2014/main" id="{79FE4F9F-D5BD-4AD4-A5E1-C628E9291BFB}"/>
              </a:ext>
            </a:extLst>
          </p:cNvPr>
          <p:cNvGraphicFramePr/>
          <p:nvPr/>
        </p:nvGraphicFramePr>
        <p:xfrm>
          <a:off x="8587952" y="4454589"/>
          <a:ext cx="4122591" cy="2412754"/>
        </p:xfrm>
        <a:graphic>
          <a:graphicData uri="http://schemas.openxmlformats.org/drawingml/2006/chart">
            <c:chart xmlns:c="http://schemas.openxmlformats.org/drawingml/2006/chart" xmlns:r="http://schemas.openxmlformats.org/officeDocument/2006/relationships" r:id="rId3"/>
          </a:graphicData>
        </a:graphic>
      </p:graphicFrame>
      <p:sp>
        <p:nvSpPr>
          <p:cNvPr id="132" name="Rectangle 131">
            <a:extLst>
              <a:ext uri="{FF2B5EF4-FFF2-40B4-BE49-F238E27FC236}">
                <a16:creationId xmlns:a16="http://schemas.microsoft.com/office/drawing/2014/main" id="{E8DDAA24-2DBB-43DD-8FA8-458C8DABE4CC}"/>
              </a:ext>
            </a:extLst>
          </p:cNvPr>
          <p:cNvSpPr/>
          <p:nvPr/>
        </p:nvSpPr>
        <p:spPr>
          <a:xfrm>
            <a:off x="1493424" y="1363633"/>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Nombre de salariés</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sp>
        <p:nvSpPr>
          <p:cNvPr id="133" name="ZoneTexte 132">
            <a:extLst>
              <a:ext uri="{FF2B5EF4-FFF2-40B4-BE49-F238E27FC236}">
                <a16:creationId xmlns:a16="http://schemas.microsoft.com/office/drawing/2014/main" id="{2141F4BB-793C-491E-92A6-206F1C3F004B}"/>
              </a:ext>
            </a:extLst>
          </p:cNvPr>
          <p:cNvSpPr txBox="1"/>
          <p:nvPr/>
        </p:nvSpPr>
        <p:spPr>
          <a:xfrm>
            <a:off x="2341402" y="1755546"/>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952 100</a:t>
            </a:r>
          </a:p>
        </p:txBody>
      </p:sp>
      <p:pic>
        <p:nvPicPr>
          <p:cNvPr id="134" name="Picture 2">
            <a:extLst>
              <a:ext uri="{FF2B5EF4-FFF2-40B4-BE49-F238E27FC236}">
                <a16:creationId xmlns:a16="http://schemas.microsoft.com/office/drawing/2014/main" id="{85FFBB66-6C7B-4751-B1C4-55F1DBBC1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992" y="1702935"/>
            <a:ext cx="5856028" cy="163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5" name="Graphique 10">
            <a:extLst>
              <a:ext uri="{FF2B5EF4-FFF2-40B4-BE49-F238E27FC236}">
                <a16:creationId xmlns:a16="http://schemas.microsoft.com/office/drawing/2014/main" id="{55342CBD-0453-4FE8-9695-4FC346DC386C}"/>
              </a:ext>
            </a:extLst>
          </p:cNvPr>
          <p:cNvGraphicFramePr>
            <a:graphicFrameLocks/>
          </p:cNvGraphicFramePr>
          <p:nvPr>
            <p:extLst>
              <p:ext uri="{D42A27DB-BD31-4B8C-83A1-F6EECF244321}">
                <p14:modId xmlns:p14="http://schemas.microsoft.com/office/powerpoint/2010/main" val="1631570259"/>
              </p:ext>
            </p:extLst>
          </p:nvPr>
        </p:nvGraphicFramePr>
        <p:xfrm>
          <a:off x="6182836" y="1630253"/>
          <a:ext cx="5572284" cy="1975479"/>
        </p:xfrm>
        <a:graphic>
          <a:graphicData uri="http://schemas.openxmlformats.org/drawingml/2006/chart">
            <c:chart xmlns:c="http://schemas.openxmlformats.org/drawingml/2006/chart" xmlns:r="http://schemas.openxmlformats.org/officeDocument/2006/relationships" r:id="rId5"/>
          </a:graphicData>
        </a:graphic>
      </p:graphicFrame>
      <p:sp>
        <p:nvSpPr>
          <p:cNvPr id="136" name="ZoneTexte 135">
            <a:extLst>
              <a:ext uri="{FF2B5EF4-FFF2-40B4-BE49-F238E27FC236}">
                <a16:creationId xmlns:a16="http://schemas.microsoft.com/office/drawing/2014/main" id="{C3343B9E-C8E8-4389-8B5F-4072A7F34741}"/>
              </a:ext>
            </a:extLst>
          </p:cNvPr>
          <p:cNvSpPr txBox="1"/>
          <p:nvPr/>
        </p:nvSpPr>
        <p:spPr>
          <a:xfrm>
            <a:off x="5886771" y="1051245"/>
            <a:ext cx="6425800" cy="307777"/>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du nombre de salariés – Au 31/12/2017</a:t>
            </a:r>
          </a:p>
        </p:txBody>
      </p:sp>
      <p:sp>
        <p:nvSpPr>
          <p:cNvPr id="143" name="Rectangle 142">
            <a:extLst>
              <a:ext uri="{FF2B5EF4-FFF2-40B4-BE49-F238E27FC236}">
                <a16:creationId xmlns:a16="http://schemas.microsoft.com/office/drawing/2014/main" id="{1E9F0CC7-5ABD-408B-9D66-4F8DC07E0B96}"/>
              </a:ext>
            </a:extLst>
          </p:cNvPr>
          <p:cNvSpPr/>
          <p:nvPr/>
        </p:nvSpPr>
        <p:spPr>
          <a:xfrm>
            <a:off x="6100537" y="1313253"/>
            <a:ext cx="6033514" cy="2391624"/>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a:extLst>
              <a:ext uri="{FF2B5EF4-FFF2-40B4-BE49-F238E27FC236}">
                <a16:creationId xmlns:a16="http://schemas.microsoft.com/office/drawing/2014/main" id="{ECB8A3B4-BD4F-42E0-80A8-4944D9227148}"/>
              </a:ext>
            </a:extLst>
          </p:cNvPr>
          <p:cNvSpPr/>
          <p:nvPr/>
        </p:nvSpPr>
        <p:spPr>
          <a:xfrm>
            <a:off x="1493424" y="2555767"/>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Nombre de salariés en ETP</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sp>
        <p:nvSpPr>
          <p:cNvPr id="149" name="ZoneTexte 148">
            <a:extLst>
              <a:ext uri="{FF2B5EF4-FFF2-40B4-BE49-F238E27FC236}">
                <a16:creationId xmlns:a16="http://schemas.microsoft.com/office/drawing/2014/main" id="{6FB2E2FE-1985-4B14-A906-85A861EF74B1}"/>
              </a:ext>
            </a:extLst>
          </p:cNvPr>
          <p:cNvSpPr txBox="1"/>
          <p:nvPr/>
        </p:nvSpPr>
        <p:spPr>
          <a:xfrm>
            <a:off x="2341402" y="2946409"/>
            <a:ext cx="4434667" cy="523220"/>
          </a:xfrm>
          <a:prstGeom prst="rect">
            <a:avLst/>
          </a:prstGeom>
          <a:noFill/>
        </p:spPr>
        <p:txBody>
          <a:bodyPr wrap="square" rtlCol="0">
            <a:spAutoFit/>
          </a:bodyPr>
          <a:lstStyle/>
          <a:p>
            <a:pPr algn="ctr"/>
            <a:r>
              <a:rPr lang="fr-FR" sz="2800" b="1" i="1" dirty="0">
                <a:solidFill>
                  <a:srgbClr val="EF2E0A"/>
                </a:solidFill>
                <a:latin typeface="Verdana"/>
                <a:cs typeface="Verdana"/>
              </a:rPr>
              <a:t>936 400</a:t>
            </a:r>
          </a:p>
        </p:txBody>
      </p:sp>
      <p:sp>
        <p:nvSpPr>
          <p:cNvPr id="131" name="Rectangle 130">
            <a:extLst>
              <a:ext uri="{FF2B5EF4-FFF2-40B4-BE49-F238E27FC236}">
                <a16:creationId xmlns:a16="http://schemas.microsoft.com/office/drawing/2014/main" id="{435B412C-EC21-4565-883F-D116052CE199}"/>
              </a:ext>
            </a:extLst>
          </p:cNvPr>
          <p:cNvSpPr/>
          <p:nvPr/>
        </p:nvSpPr>
        <p:spPr>
          <a:xfrm>
            <a:off x="20881" y="1868995"/>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À fin 2017, on dénombrait quelques 952 100 salariés (891 100 en 2016), soit une augmentation des effectifs de 6,8% par rapport à 2016 (qui porte à 3,9% sur l’ensemble de la période 2011-2017) et donc une accélération importante de la croissance des effectifs de la branche (dont les entreprises ont cru de 12% sur la période)</a:t>
            </a:r>
          </a:p>
          <a:p>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L’Ile-de-France héberge près de 49% des salariés de la Branche, en croissance d’un point (après une baisse équivalente en 2016).</a:t>
            </a:r>
          </a:p>
          <a:p>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Les entreprises de plus de </a:t>
            </a:r>
            <a:br>
              <a:rPr lang="fr-FR" sz="1400" dirty="0">
                <a:solidFill>
                  <a:schemeClr val="bg2">
                    <a:lumMod val="25000"/>
                  </a:schemeClr>
                </a:solidFill>
                <a:latin typeface="Calibri" panose="020F0502020204030204" pitchFamily="34" charset="0"/>
                <a:cs typeface="Calibri" panose="020F0502020204030204" pitchFamily="34" charset="0"/>
              </a:rPr>
            </a:br>
            <a:r>
              <a:rPr lang="fr-FR" sz="1400" dirty="0">
                <a:solidFill>
                  <a:schemeClr val="bg2">
                    <a:lumMod val="25000"/>
                  </a:schemeClr>
                </a:solidFill>
                <a:latin typeface="Calibri" panose="020F0502020204030204" pitchFamily="34" charset="0"/>
                <a:cs typeface="Calibri" panose="020F0502020204030204" pitchFamily="34" charset="0"/>
              </a:rPr>
              <a:t>50 salariés représentent 57% </a:t>
            </a:r>
            <a:br>
              <a:rPr lang="fr-FR" sz="1400" dirty="0">
                <a:solidFill>
                  <a:schemeClr val="bg2">
                    <a:lumMod val="25000"/>
                  </a:schemeClr>
                </a:solidFill>
                <a:latin typeface="Calibri" panose="020F0502020204030204" pitchFamily="34" charset="0"/>
                <a:cs typeface="Calibri" panose="020F0502020204030204" pitchFamily="34" charset="0"/>
              </a:rPr>
            </a:br>
            <a:r>
              <a:rPr lang="fr-FR" sz="1400" dirty="0">
                <a:solidFill>
                  <a:schemeClr val="bg2">
                    <a:lumMod val="25000"/>
                  </a:schemeClr>
                </a:solidFill>
                <a:latin typeface="Calibri" panose="020F0502020204030204" pitchFamily="34" charset="0"/>
                <a:cs typeface="Calibri" panose="020F0502020204030204" pitchFamily="34" charset="0"/>
              </a:rPr>
              <a:t>de l’emploi salarié (en baisse de 2 points), pour 3% des entreprises.</a:t>
            </a:r>
          </a:p>
        </p:txBody>
      </p:sp>
      <p:sp>
        <p:nvSpPr>
          <p:cNvPr id="151" name="Rectangle 150">
            <a:extLst>
              <a:ext uri="{FF2B5EF4-FFF2-40B4-BE49-F238E27FC236}">
                <a16:creationId xmlns:a16="http://schemas.microsoft.com/office/drawing/2014/main" id="{F675275F-BD61-4F25-9A06-EEB3DC48178D}"/>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154" name="ZoneTexte 153">
            <a:extLst>
              <a:ext uri="{FF2B5EF4-FFF2-40B4-BE49-F238E27FC236}">
                <a16:creationId xmlns:a16="http://schemas.microsoft.com/office/drawing/2014/main" id="{4D907FAA-23BF-467F-B0DE-5439710F11FE}"/>
              </a:ext>
            </a:extLst>
          </p:cNvPr>
          <p:cNvSpPr txBox="1"/>
          <p:nvPr/>
        </p:nvSpPr>
        <p:spPr>
          <a:xfrm>
            <a:off x="3504757" y="2128737"/>
            <a:ext cx="2551316" cy="307777"/>
          </a:xfrm>
          <a:prstGeom prst="rect">
            <a:avLst/>
          </a:prstGeom>
          <a:noFill/>
        </p:spPr>
        <p:txBody>
          <a:bodyPr wrap="square" rtlCol="0">
            <a:spAutoFit/>
          </a:bodyPr>
          <a:lstStyle/>
          <a:p>
            <a:r>
              <a:rPr lang="fr-FR" sz="1400" b="1" i="1" dirty="0">
                <a:solidFill>
                  <a:srgbClr val="EF2E0A"/>
                </a:solidFill>
                <a:latin typeface="Tw Cen MT" panose="020B0602020104020603" pitchFamily="34" charset="0"/>
              </a:rPr>
              <a:t>Soit 4</a:t>
            </a:r>
            <a:r>
              <a:rPr lang="fr-FR" sz="1000" b="1" i="1" dirty="0">
                <a:solidFill>
                  <a:srgbClr val="EF2E0A"/>
                </a:solidFill>
                <a:latin typeface="Tw Cen MT" panose="020B0602020104020603" pitchFamily="34" charset="0"/>
              </a:rPr>
              <a:t>%</a:t>
            </a:r>
            <a:r>
              <a:rPr lang="fr-FR" sz="1400" b="1" i="1" dirty="0">
                <a:solidFill>
                  <a:srgbClr val="EF2E0A"/>
                </a:solidFill>
                <a:latin typeface="Tw Cen MT" panose="020B0602020104020603" pitchFamily="34" charset="0"/>
              </a:rPr>
              <a:t> des salariés français</a:t>
            </a:r>
          </a:p>
        </p:txBody>
      </p:sp>
      <p:sp>
        <p:nvSpPr>
          <p:cNvPr id="155" name="ZoneTexte 154">
            <a:extLst>
              <a:ext uri="{FF2B5EF4-FFF2-40B4-BE49-F238E27FC236}">
                <a16:creationId xmlns:a16="http://schemas.microsoft.com/office/drawing/2014/main" id="{860F3B6C-DD90-4EEA-B33D-D9401A181F30}"/>
              </a:ext>
            </a:extLst>
          </p:cNvPr>
          <p:cNvSpPr txBox="1"/>
          <p:nvPr/>
        </p:nvSpPr>
        <p:spPr>
          <a:xfrm>
            <a:off x="3261599" y="3309822"/>
            <a:ext cx="2613573" cy="307777"/>
          </a:xfrm>
          <a:prstGeom prst="rect">
            <a:avLst/>
          </a:prstGeom>
          <a:noFill/>
        </p:spPr>
        <p:txBody>
          <a:bodyPr wrap="square" rtlCol="0">
            <a:spAutoFit/>
          </a:bodyPr>
          <a:lstStyle/>
          <a:p>
            <a:r>
              <a:rPr lang="fr-FR" sz="1400" b="1" i="1" dirty="0">
                <a:solidFill>
                  <a:srgbClr val="EF2E0A"/>
                </a:solidFill>
                <a:latin typeface="Tw Cen MT" panose="020B0602020104020603" pitchFamily="34" charset="0"/>
              </a:rPr>
              <a:t>Soit 5</a:t>
            </a:r>
            <a:r>
              <a:rPr lang="fr-FR" sz="1000" b="1" i="1" dirty="0">
                <a:solidFill>
                  <a:srgbClr val="EF2E0A"/>
                </a:solidFill>
                <a:latin typeface="Tw Cen MT" panose="020B0602020104020603" pitchFamily="34" charset="0"/>
              </a:rPr>
              <a:t>%</a:t>
            </a:r>
            <a:r>
              <a:rPr lang="fr-FR" sz="1400" b="1" i="1" dirty="0">
                <a:solidFill>
                  <a:srgbClr val="EF2E0A"/>
                </a:solidFill>
                <a:latin typeface="Tw Cen MT" panose="020B0602020104020603" pitchFamily="34" charset="0"/>
              </a:rPr>
              <a:t> des salariés français en ETP</a:t>
            </a:r>
          </a:p>
        </p:txBody>
      </p:sp>
      <p:cxnSp>
        <p:nvCxnSpPr>
          <p:cNvPr id="156" name="Connecteur droit 155">
            <a:extLst>
              <a:ext uri="{FF2B5EF4-FFF2-40B4-BE49-F238E27FC236}">
                <a16:creationId xmlns:a16="http://schemas.microsoft.com/office/drawing/2014/main" id="{7E771B97-F057-4C1D-BEE5-97C2BE66926C}"/>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157" name="Titre 2">
            <a:extLst>
              <a:ext uri="{FF2B5EF4-FFF2-40B4-BE49-F238E27FC236}">
                <a16:creationId xmlns:a16="http://schemas.microsoft.com/office/drawing/2014/main" id="{08A7E46E-63F4-4B50-B6B3-A803387607DC}"/>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Démographie des salariés de la Branche</a:t>
            </a:r>
          </a:p>
        </p:txBody>
      </p:sp>
      <p:sp>
        <p:nvSpPr>
          <p:cNvPr id="3" name="Rectangle 2">
            <a:extLst>
              <a:ext uri="{FF2B5EF4-FFF2-40B4-BE49-F238E27FC236}">
                <a16:creationId xmlns:a16="http://schemas.microsoft.com/office/drawing/2014/main" id="{45E22934-6E65-456C-B9F9-1FE4F2799DAC}"/>
              </a:ext>
            </a:extLst>
          </p:cNvPr>
          <p:cNvSpPr/>
          <p:nvPr/>
        </p:nvSpPr>
        <p:spPr>
          <a:xfrm>
            <a:off x="9436220" y="2263903"/>
            <a:ext cx="649538" cy="261610"/>
          </a:xfrm>
          <a:prstGeom prst="rect">
            <a:avLst/>
          </a:prstGeom>
        </p:spPr>
        <p:txBody>
          <a:bodyPr wrap="none">
            <a:spAutoFit/>
          </a:bodyPr>
          <a:lstStyle/>
          <a:p>
            <a:pPr algn="ctr">
              <a:defRPr sz="1100" b="1" i="0" u="none" strike="noStrike" kern="1200" baseline="0">
                <a:solidFill>
                  <a:srgbClr val="2785C2"/>
                </a:solidFill>
                <a:latin typeface="+mn-lt"/>
                <a:ea typeface="+mn-ea"/>
                <a:cs typeface="+mn-cs"/>
              </a:defRPr>
            </a:pPr>
            <a:r>
              <a:rPr lang="en-US" b="1" dirty="0">
                <a:solidFill>
                  <a:srgbClr val="2785C2"/>
                </a:solidFill>
              </a:rPr>
              <a:t>857 100</a:t>
            </a:r>
          </a:p>
        </p:txBody>
      </p:sp>
      <p:sp>
        <p:nvSpPr>
          <p:cNvPr id="159" name="ZoneTexte 158">
            <a:extLst>
              <a:ext uri="{FF2B5EF4-FFF2-40B4-BE49-F238E27FC236}">
                <a16:creationId xmlns:a16="http://schemas.microsoft.com/office/drawing/2014/main" id="{FC0B3B0B-85C8-481A-B536-F3DA91D0F391}"/>
              </a:ext>
            </a:extLst>
          </p:cNvPr>
          <p:cNvSpPr txBox="1"/>
          <p:nvPr/>
        </p:nvSpPr>
        <p:spPr>
          <a:xfrm>
            <a:off x="6460605" y="1672389"/>
            <a:ext cx="2503629" cy="707886"/>
          </a:xfrm>
          <a:prstGeom prst="rect">
            <a:avLst/>
          </a:prstGeom>
          <a:noFill/>
        </p:spPr>
        <p:txBody>
          <a:bodyPr wrap="square" rtlCol="0">
            <a:spAutoFit/>
          </a:bodyPr>
          <a:lstStyle/>
          <a:p>
            <a:pPr algn="ctr"/>
            <a:r>
              <a:rPr lang="fr-FR" sz="1800" b="1" i="1" dirty="0">
                <a:solidFill>
                  <a:srgbClr val="EF2E0A"/>
                </a:solidFill>
                <a:latin typeface="Verdana"/>
                <a:cs typeface="Verdana"/>
              </a:rPr>
              <a:t>+ 3,9% </a:t>
            </a:r>
          </a:p>
          <a:p>
            <a:pPr algn="ctr"/>
            <a:r>
              <a:rPr lang="fr-FR" sz="1100" b="1" i="1" dirty="0">
                <a:latin typeface="Verdana"/>
              </a:rPr>
              <a:t>de taux de croissance annuel moyen entre </a:t>
            </a:r>
            <a:r>
              <a:rPr lang="fr-FR" sz="1100" b="1" i="1" dirty="0">
                <a:latin typeface="Verdana"/>
                <a:cs typeface="Verdana"/>
              </a:rPr>
              <a:t>2011 et 2017</a:t>
            </a:r>
          </a:p>
        </p:txBody>
      </p:sp>
      <p:sp>
        <p:nvSpPr>
          <p:cNvPr id="137" name="Flèche droite 6">
            <a:extLst>
              <a:ext uri="{FF2B5EF4-FFF2-40B4-BE49-F238E27FC236}">
                <a16:creationId xmlns:a16="http://schemas.microsoft.com/office/drawing/2014/main" id="{34BCCB2D-1201-4782-B040-DEB2A25182D7}"/>
              </a:ext>
            </a:extLst>
          </p:cNvPr>
          <p:cNvSpPr>
            <a:spLocks noChangeArrowheads="1"/>
          </p:cNvSpPr>
          <p:nvPr/>
        </p:nvSpPr>
        <p:spPr bwMode="auto">
          <a:xfrm>
            <a:off x="6286348" y="3357353"/>
            <a:ext cx="5786652" cy="307419"/>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38" name="ZoneTexte 25">
            <a:extLst>
              <a:ext uri="{FF2B5EF4-FFF2-40B4-BE49-F238E27FC236}">
                <a16:creationId xmlns:a16="http://schemas.microsoft.com/office/drawing/2014/main" id="{3300FE85-1E58-4095-B438-9E9063D0EDD2}"/>
              </a:ext>
            </a:extLst>
          </p:cNvPr>
          <p:cNvSpPr txBox="1">
            <a:spLocks noChangeArrowheads="1"/>
          </p:cNvSpPr>
          <p:nvPr/>
        </p:nvSpPr>
        <p:spPr bwMode="auto">
          <a:xfrm>
            <a:off x="6687113"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139" name="ZoneTexte 29">
            <a:extLst>
              <a:ext uri="{FF2B5EF4-FFF2-40B4-BE49-F238E27FC236}">
                <a16:creationId xmlns:a16="http://schemas.microsoft.com/office/drawing/2014/main" id="{9BBACCCB-7F9B-4DF3-9FE3-513A0E09D8D3}"/>
              </a:ext>
            </a:extLst>
          </p:cNvPr>
          <p:cNvSpPr txBox="1">
            <a:spLocks noChangeArrowheads="1"/>
          </p:cNvSpPr>
          <p:nvPr/>
        </p:nvSpPr>
        <p:spPr bwMode="auto">
          <a:xfrm>
            <a:off x="8146855"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140" name="ZoneTexte 30">
            <a:extLst>
              <a:ext uri="{FF2B5EF4-FFF2-40B4-BE49-F238E27FC236}">
                <a16:creationId xmlns:a16="http://schemas.microsoft.com/office/drawing/2014/main" id="{97BA9F20-CDE5-4DCF-ACA7-E725740D367D}"/>
              </a:ext>
            </a:extLst>
          </p:cNvPr>
          <p:cNvSpPr txBox="1">
            <a:spLocks noChangeArrowheads="1"/>
          </p:cNvSpPr>
          <p:nvPr/>
        </p:nvSpPr>
        <p:spPr bwMode="auto">
          <a:xfrm>
            <a:off x="7416984"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141" name="ZoneTexte 29">
            <a:extLst>
              <a:ext uri="{FF2B5EF4-FFF2-40B4-BE49-F238E27FC236}">
                <a16:creationId xmlns:a16="http://schemas.microsoft.com/office/drawing/2014/main" id="{DA16007A-BE71-42C8-83CC-A93D1EA1A7ED}"/>
              </a:ext>
            </a:extLst>
          </p:cNvPr>
          <p:cNvSpPr txBox="1">
            <a:spLocks noChangeArrowheads="1"/>
          </p:cNvSpPr>
          <p:nvPr/>
        </p:nvSpPr>
        <p:spPr bwMode="auto">
          <a:xfrm>
            <a:off x="8876726"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142" name="ZoneTexte 29">
            <a:extLst>
              <a:ext uri="{FF2B5EF4-FFF2-40B4-BE49-F238E27FC236}">
                <a16:creationId xmlns:a16="http://schemas.microsoft.com/office/drawing/2014/main" id="{21D765D2-DFC2-4D67-86CD-D326F2B09174}"/>
              </a:ext>
            </a:extLst>
          </p:cNvPr>
          <p:cNvSpPr txBox="1">
            <a:spLocks noChangeArrowheads="1"/>
          </p:cNvSpPr>
          <p:nvPr/>
        </p:nvSpPr>
        <p:spPr bwMode="auto">
          <a:xfrm>
            <a:off x="9606597"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144" name="ZoneTexte 29">
            <a:extLst>
              <a:ext uri="{FF2B5EF4-FFF2-40B4-BE49-F238E27FC236}">
                <a16:creationId xmlns:a16="http://schemas.microsoft.com/office/drawing/2014/main" id="{D7AAAEB3-2427-4A1E-A783-24D25A0702EE}"/>
              </a:ext>
            </a:extLst>
          </p:cNvPr>
          <p:cNvSpPr txBox="1">
            <a:spLocks noChangeArrowheads="1"/>
          </p:cNvSpPr>
          <p:nvPr/>
        </p:nvSpPr>
        <p:spPr bwMode="auto">
          <a:xfrm>
            <a:off x="10336468"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sp>
        <p:nvSpPr>
          <p:cNvPr id="145" name="ZoneTexte 29">
            <a:extLst>
              <a:ext uri="{FF2B5EF4-FFF2-40B4-BE49-F238E27FC236}">
                <a16:creationId xmlns:a16="http://schemas.microsoft.com/office/drawing/2014/main" id="{84145E84-E585-418D-AEF2-E727023C4E4F}"/>
              </a:ext>
            </a:extLst>
          </p:cNvPr>
          <p:cNvSpPr txBox="1">
            <a:spLocks noChangeArrowheads="1"/>
          </p:cNvSpPr>
          <p:nvPr/>
        </p:nvSpPr>
        <p:spPr bwMode="auto">
          <a:xfrm>
            <a:off x="11066337" y="3382157"/>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31/12/2018</a:t>
            </a:r>
          </a:p>
        </p:txBody>
      </p:sp>
      <p:sp>
        <p:nvSpPr>
          <p:cNvPr id="146" name="ZoneTexte 145">
            <a:extLst>
              <a:ext uri="{FF2B5EF4-FFF2-40B4-BE49-F238E27FC236}">
                <a16:creationId xmlns:a16="http://schemas.microsoft.com/office/drawing/2014/main" id="{65DF79D5-BB08-4EC5-9F63-5F2E8AB50939}"/>
              </a:ext>
            </a:extLst>
          </p:cNvPr>
          <p:cNvSpPr txBox="1"/>
          <p:nvPr/>
        </p:nvSpPr>
        <p:spPr>
          <a:xfrm>
            <a:off x="11294588" y="6142063"/>
            <a:ext cx="728782" cy="307777"/>
          </a:xfrm>
          <a:prstGeom prst="rect">
            <a:avLst/>
          </a:prstGeom>
          <a:noFill/>
        </p:spPr>
        <p:txBody>
          <a:bodyPr wrap="square" rtlCol="0">
            <a:spAutoFit/>
          </a:bodyPr>
          <a:lstStyle/>
          <a:p>
            <a:r>
              <a:rPr lang="fr-FR" sz="700" dirty="0">
                <a:solidFill>
                  <a:srgbClr val="00B050"/>
                </a:solidFill>
              </a:rPr>
              <a:t>+1 par rapport à 2016</a:t>
            </a:r>
          </a:p>
        </p:txBody>
      </p:sp>
      <p:sp>
        <p:nvSpPr>
          <p:cNvPr id="147" name="ZoneTexte 146">
            <a:extLst>
              <a:ext uri="{FF2B5EF4-FFF2-40B4-BE49-F238E27FC236}">
                <a16:creationId xmlns:a16="http://schemas.microsoft.com/office/drawing/2014/main" id="{5094ED8B-DAC1-483A-82D1-EF0AA55AB50E}"/>
              </a:ext>
            </a:extLst>
          </p:cNvPr>
          <p:cNvSpPr txBox="1"/>
          <p:nvPr/>
        </p:nvSpPr>
        <p:spPr>
          <a:xfrm>
            <a:off x="3103056" y="5526447"/>
            <a:ext cx="728782" cy="307777"/>
          </a:xfrm>
          <a:prstGeom prst="rect">
            <a:avLst/>
          </a:prstGeom>
          <a:noFill/>
        </p:spPr>
        <p:txBody>
          <a:bodyPr wrap="square" rtlCol="0">
            <a:spAutoFit/>
          </a:bodyPr>
          <a:lstStyle/>
          <a:p>
            <a:r>
              <a:rPr lang="fr-FR" sz="700" dirty="0">
                <a:solidFill>
                  <a:srgbClr val="FF0000"/>
                </a:solidFill>
              </a:rPr>
              <a:t>-2 par rapport à 2016</a:t>
            </a:r>
          </a:p>
        </p:txBody>
      </p:sp>
      <p:sp>
        <p:nvSpPr>
          <p:cNvPr id="150" name="ZoneTexte 149">
            <a:extLst>
              <a:ext uri="{FF2B5EF4-FFF2-40B4-BE49-F238E27FC236}">
                <a16:creationId xmlns:a16="http://schemas.microsoft.com/office/drawing/2014/main" id="{32F0117D-C926-4282-947C-8AC3513E4EA8}"/>
              </a:ext>
            </a:extLst>
          </p:cNvPr>
          <p:cNvSpPr txBox="1"/>
          <p:nvPr/>
        </p:nvSpPr>
        <p:spPr>
          <a:xfrm>
            <a:off x="5165807" y="4500056"/>
            <a:ext cx="728782" cy="307777"/>
          </a:xfrm>
          <a:prstGeom prst="rect">
            <a:avLst/>
          </a:prstGeom>
          <a:noFill/>
        </p:spPr>
        <p:txBody>
          <a:bodyPr wrap="square" rtlCol="0">
            <a:spAutoFit/>
          </a:bodyPr>
          <a:lstStyle/>
          <a:p>
            <a:r>
              <a:rPr lang="fr-FR" sz="700" dirty="0">
                <a:solidFill>
                  <a:srgbClr val="00B050"/>
                </a:solidFill>
              </a:rPr>
              <a:t>+1 par rapport à 2016</a:t>
            </a:r>
          </a:p>
        </p:txBody>
      </p:sp>
      <p:sp>
        <p:nvSpPr>
          <p:cNvPr id="160" name="ZoneTexte 159">
            <a:extLst>
              <a:ext uri="{FF2B5EF4-FFF2-40B4-BE49-F238E27FC236}">
                <a16:creationId xmlns:a16="http://schemas.microsoft.com/office/drawing/2014/main" id="{A715C807-2021-49D7-B75D-382627D93265}"/>
              </a:ext>
            </a:extLst>
          </p:cNvPr>
          <p:cNvSpPr txBox="1"/>
          <p:nvPr/>
        </p:nvSpPr>
        <p:spPr>
          <a:xfrm>
            <a:off x="5398754" y="4907348"/>
            <a:ext cx="728782" cy="307777"/>
          </a:xfrm>
          <a:prstGeom prst="rect">
            <a:avLst/>
          </a:prstGeom>
          <a:noFill/>
        </p:spPr>
        <p:txBody>
          <a:bodyPr wrap="square" rtlCol="0">
            <a:spAutoFit/>
          </a:bodyPr>
          <a:lstStyle/>
          <a:p>
            <a:r>
              <a:rPr lang="fr-FR" sz="700" dirty="0">
                <a:solidFill>
                  <a:srgbClr val="00B050"/>
                </a:solidFill>
              </a:rPr>
              <a:t>+1 par rapport à 2016</a:t>
            </a:r>
          </a:p>
        </p:txBody>
      </p:sp>
      <p:sp>
        <p:nvSpPr>
          <p:cNvPr id="161" name="Arc 160">
            <a:extLst>
              <a:ext uri="{FF2B5EF4-FFF2-40B4-BE49-F238E27FC236}">
                <a16:creationId xmlns:a16="http://schemas.microsoft.com/office/drawing/2014/main" id="{C0D7241E-5527-4FB7-A9E6-A1976B1A9D69}"/>
              </a:ext>
            </a:extLst>
          </p:cNvPr>
          <p:cNvSpPr/>
          <p:nvPr/>
        </p:nvSpPr>
        <p:spPr>
          <a:xfrm rot="17544754">
            <a:off x="10220031" y="1636230"/>
            <a:ext cx="685954" cy="687600"/>
          </a:xfrm>
          <a:prstGeom prst="arc">
            <a:avLst>
              <a:gd name="adj1" fmla="val 14907813"/>
              <a:gd name="adj2" fmla="val 1311468"/>
            </a:avLst>
          </a:prstGeom>
          <a:ln w="19050">
            <a:solidFill>
              <a:srgbClr val="EF2E0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Ellipse 161">
            <a:extLst>
              <a:ext uri="{FF2B5EF4-FFF2-40B4-BE49-F238E27FC236}">
                <a16:creationId xmlns:a16="http://schemas.microsoft.com/office/drawing/2014/main" id="{3027A85A-A245-4391-AB64-6686A91247DE}"/>
              </a:ext>
            </a:extLst>
          </p:cNvPr>
          <p:cNvSpPr/>
          <p:nvPr/>
        </p:nvSpPr>
        <p:spPr>
          <a:xfrm>
            <a:off x="10641070" y="1723618"/>
            <a:ext cx="818598" cy="318670"/>
          </a:xfrm>
          <a:prstGeom prst="ellipse">
            <a:avLst/>
          </a:prstGeom>
          <a:noFill/>
          <a:ln w="28575">
            <a:solidFill>
              <a:srgbClr val="EF2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CAA088FB-A17A-455F-839A-42EA291DC7C2}"/>
              </a:ext>
            </a:extLst>
          </p:cNvPr>
          <p:cNvSpPr/>
          <p:nvPr/>
        </p:nvSpPr>
        <p:spPr>
          <a:xfrm>
            <a:off x="10051230" y="1363633"/>
            <a:ext cx="83548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EF2E0A"/>
                </a:solidFill>
                <a:effectLst/>
                <a:uLnTx/>
                <a:uFillTx/>
                <a:latin typeface="Verdana"/>
                <a:ea typeface="+mn-ea"/>
                <a:cs typeface="Verdana"/>
              </a:rPr>
              <a:t>+ </a:t>
            </a:r>
            <a:r>
              <a:rPr lang="fr-FR" sz="1100" b="1" i="1" dirty="0">
                <a:solidFill>
                  <a:srgbClr val="EF2E0A"/>
                </a:solidFill>
                <a:latin typeface="Verdana"/>
                <a:cs typeface="Verdana"/>
              </a:rPr>
              <a:t>6,8</a:t>
            </a:r>
            <a:r>
              <a:rPr kumimoji="0" lang="fr-FR" sz="1100" b="1" i="1" u="none" strike="noStrike" kern="1200" cap="none" spc="0" normalizeH="0" baseline="0" noProof="0" dirty="0">
                <a:ln>
                  <a:noFill/>
                </a:ln>
                <a:solidFill>
                  <a:srgbClr val="EF2E0A"/>
                </a:solidFill>
                <a:effectLst/>
                <a:uLnTx/>
                <a:uFillTx/>
                <a:latin typeface="Verdana"/>
                <a:ea typeface="+mn-ea"/>
                <a:cs typeface="Verdana"/>
              </a:rPr>
              <a:t>% </a:t>
            </a:r>
          </a:p>
        </p:txBody>
      </p:sp>
    </p:spTree>
    <p:extLst>
      <p:ext uri="{BB962C8B-B14F-4D97-AF65-F5344CB8AC3E}">
        <p14:creationId xmlns:p14="http://schemas.microsoft.com/office/powerpoint/2010/main" val="340409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Graphique 45">
            <a:extLst>
              <a:ext uri="{FF2B5EF4-FFF2-40B4-BE49-F238E27FC236}">
                <a16:creationId xmlns:a16="http://schemas.microsoft.com/office/drawing/2014/main" id="{26242056-5ED0-430D-B2CB-89F8CEA51BD0}"/>
              </a:ext>
            </a:extLst>
          </p:cNvPr>
          <p:cNvGraphicFramePr/>
          <p:nvPr>
            <p:extLst>
              <p:ext uri="{D42A27DB-BD31-4B8C-83A1-F6EECF244321}">
                <p14:modId xmlns:p14="http://schemas.microsoft.com/office/powerpoint/2010/main" val="2928115773"/>
              </p:ext>
            </p:extLst>
          </p:nvPr>
        </p:nvGraphicFramePr>
        <p:xfrm>
          <a:off x="2983666" y="2869294"/>
          <a:ext cx="4122591" cy="2412754"/>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39">
            <a:extLst>
              <a:ext uri="{FF2B5EF4-FFF2-40B4-BE49-F238E27FC236}">
                <a16:creationId xmlns:a16="http://schemas.microsoft.com/office/drawing/2014/main" id="{65D9A52E-5638-4984-A507-20428C534322}"/>
              </a:ext>
            </a:extLst>
          </p:cNvPr>
          <p:cNvSpPr/>
          <p:nvPr/>
        </p:nvSpPr>
        <p:spPr>
          <a:xfrm>
            <a:off x="14458" y="1868995"/>
            <a:ext cx="295920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La part des entreprises du secteur de l’Ingénierie augmente de 3 points après une légère baisse en 2016.</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Pour la première fois depuis 8 ans</a:t>
            </a:r>
            <a:br>
              <a:rPr lang="fr-FR" sz="1400" dirty="0">
                <a:solidFill>
                  <a:schemeClr val="bg2">
                    <a:lumMod val="25000"/>
                  </a:schemeClr>
                </a:solidFill>
                <a:latin typeface="Calibri" panose="020F0502020204030204" pitchFamily="34" charset="0"/>
                <a:cs typeface="Calibri" panose="020F0502020204030204" pitchFamily="34" charset="0"/>
              </a:rPr>
            </a:br>
            <a:r>
              <a:rPr lang="fr-FR" sz="1400" dirty="0">
                <a:solidFill>
                  <a:schemeClr val="bg2">
                    <a:lumMod val="25000"/>
                  </a:schemeClr>
                </a:solidFill>
                <a:latin typeface="Calibri" panose="020F0502020204030204" pitchFamily="34" charset="0"/>
                <a:cs typeface="Calibri" panose="020F0502020204030204" pitchFamily="34" charset="0"/>
              </a:rPr>
              <a:t>le secteur du conseil voit sa part en nombre d’entreprises diminuer, de 4 points, sans pour autant que cela ne touche son poids en nombre de salariés qui reste stable. </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51% des salariés de la Branche sont dans le secteur du numérique, en hausse d’un point. Ce secteur est par ailleurs celui qui compte le plus de structures de plus de 50 salariés (5%)</a:t>
            </a:r>
          </a:p>
        </p:txBody>
      </p:sp>
      <p:sp>
        <p:nvSpPr>
          <p:cNvPr id="24" name="Rectangle 23">
            <a:extLst>
              <a:ext uri="{FF2B5EF4-FFF2-40B4-BE49-F238E27FC236}">
                <a16:creationId xmlns:a16="http://schemas.microsoft.com/office/drawing/2014/main" id="{240AF1F3-A63C-431A-A748-C6A32751DFCF}"/>
              </a:ext>
            </a:extLst>
          </p:cNvPr>
          <p:cNvSpPr/>
          <p:nvPr/>
        </p:nvSpPr>
        <p:spPr>
          <a:xfrm>
            <a:off x="2980081" y="2422240"/>
            <a:ext cx="4025926" cy="477054"/>
          </a:xfrm>
          <a:prstGeom prst="rect">
            <a:avLst/>
          </a:prstGeom>
        </p:spPr>
        <p:txBody>
          <a:bodyPr wrap="square">
            <a:spAutoFit/>
          </a:bodyPr>
          <a:lstStyle/>
          <a:p>
            <a:pPr algn="ctr"/>
            <a:r>
              <a:rPr lang="fr-FR" sz="1400" b="1" dirty="0">
                <a:solidFill>
                  <a:srgbClr val="000000"/>
                </a:solidFill>
                <a:latin typeface="Tw Cen MT" panose="020B0602020104020603" pitchFamily="34" charset="0"/>
              </a:rPr>
              <a:t>Répartition des effectifs salariés par secteur</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sp>
        <p:nvSpPr>
          <p:cNvPr id="34" name="ZoneTexte 33">
            <a:extLst>
              <a:ext uri="{FF2B5EF4-FFF2-40B4-BE49-F238E27FC236}">
                <a16:creationId xmlns:a16="http://schemas.microsoft.com/office/drawing/2014/main" id="{5E57AD08-C86B-43DE-9B63-69D7C813B6CA}"/>
              </a:ext>
            </a:extLst>
          </p:cNvPr>
          <p:cNvSpPr txBox="1"/>
          <p:nvPr/>
        </p:nvSpPr>
        <p:spPr>
          <a:xfrm>
            <a:off x="7307952" y="2422240"/>
            <a:ext cx="4536064" cy="523220"/>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de la répartition des effectifs de la Branche </a:t>
            </a:r>
          </a:p>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par secteur – Au 31/12/2017</a:t>
            </a:r>
          </a:p>
        </p:txBody>
      </p:sp>
      <p:graphicFrame>
        <p:nvGraphicFramePr>
          <p:cNvPr id="35" name="Graphique 10">
            <a:extLst>
              <a:ext uri="{FF2B5EF4-FFF2-40B4-BE49-F238E27FC236}">
                <a16:creationId xmlns:a16="http://schemas.microsoft.com/office/drawing/2014/main" id="{FD4555D0-2867-4688-91D9-0B1046A29908}"/>
              </a:ext>
            </a:extLst>
          </p:cNvPr>
          <p:cNvGraphicFramePr>
            <a:graphicFrameLocks/>
          </p:cNvGraphicFramePr>
          <p:nvPr>
            <p:extLst>
              <p:ext uri="{D42A27DB-BD31-4B8C-83A1-F6EECF244321}">
                <p14:modId xmlns:p14="http://schemas.microsoft.com/office/powerpoint/2010/main" val="1759907066"/>
              </p:ext>
            </p:extLst>
          </p:nvPr>
        </p:nvGraphicFramePr>
        <p:xfrm>
          <a:off x="7412555" y="2927350"/>
          <a:ext cx="5108400" cy="2151831"/>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F843B624-25AE-4BDE-818D-9AE3FBE1A031}"/>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cxnSp>
        <p:nvCxnSpPr>
          <p:cNvPr id="26" name="Connecteur droit 25">
            <a:extLst>
              <a:ext uri="{FF2B5EF4-FFF2-40B4-BE49-F238E27FC236}">
                <a16:creationId xmlns:a16="http://schemas.microsoft.com/office/drawing/2014/main" id="{723E73B8-A2FD-42C4-AD01-1EEF4CF63C47}"/>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43" name="Titre 2">
            <a:extLst>
              <a:ext uri="{FF2B5EF4-FFF2-40B4-BE49-F238E27FC236}">
                <a16:creationId xmlns:a16="http://schemas.microsoft.com/office/drawing/2014/main" id="{C4B5ECB6-983D-4C57-93C1-D98C9C9363E4}"/>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salariés par secteur</a:t>
            </a:r>
          </a:p>
        </p:txBody>
      </p:sp>
      <p:grpSp>
        <p:nvGrpSpPr>
          <p:cNvPr id="2" name="Groupe 1">
            <a:extLst>
              <a:ext uri="{FF2B5EF4-FFF2-40B4-BE49-F238E27FC236}">
                <a16:creationId xmlns:a16="http://schemas.microsoft.com/office/drawing/2014/main" id="{F40419DA-FE32-4F6D-A487-DDB023099E2A}"/>
              </a:ext>
            </a:extLst>
          </p:cNvPr>
          <p:cNvGrpSpPr/>
          <p:nvPr/>
        </p:nvGrpSpPr>
        <p:grpSpPr>
          <a:xfrm>
            <a:off x="7017364" y="4863766"/>
            <a:ext cx="5049132" cy="304798"/>
            <a:chOff x="7363936" y="6572847"/>
            <a:chExt cx="5049132" cy="304798"/>
          </a:xfrm>
        </p:grpSpPr>
        <p:sp>
          <p:nvSpPr>
            <p:cNvPr id="51" name="Flèche droite 6">
              <a:extLst>
                <a:ext uri="{FF2B5EF4-FFF2-40B4-BE49-F238E27FC236}">
                  <a16:creationId xmlns:a16="http://schemas.microsoft.com/office/drawing/2014/main" id="{667089E5-A9EA-4D82-921C-F007AD73D574}"/>
                </a:ext>
              </a:extLst>
            </p:cNvPr>
            <p:cNvSpPr>
              <a:spLocks noChangeArrowheads="1"/>
            </p:cNvSpPr>
            <p:nvPr/>
          </p:nvSpPr>
          <p:spPr bwMode="auto">
            <a:xfrm>
              <a:off x="7743842" y="6572847"/>
              <a:ext cx="4401954" cy="285838"/>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52" name="ZoneTexte 15">
              <a:extLst>
                <a:ext uri="{FF2B5EF4-FFF2-40B4-BE49-F238E27FC236}">
                  <a16:creationId xmlns:a16="http://schemas.microsoft.com/office/drawing/2014/main" id="{3E9B580E-B81C-44D5-BC6B-756DF0A0EE7D}"/>
                </a:ext>
              </a:extLst>
            </p:cNvPr>
            <p:cNvSpPr txBox="1">
              <a:spLocks noChangeArrowheads="1"/>
            </p:cNvSpPr>
            <p:nvPr/>
          </p:nvSpPr>
          <p:spPr bwMode="auto">
            <a:xfrm>
              <a:off x="7363936" y="6591526"/>
              <a:ext cx="1123200" cy="2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2012</a:t>
              </a:r>
            </a:p>
          </p:txBody>
        </p:sp>
        <p:sp>
          <p:nvSpPr>
            <p:cNvPr id="53" name="ZoneTexte 29">
              <a:extLst>
                <a:ext uri="{FF2B5EF4-FFF2-40B4-BE49-F238E27FC236}">
                  <a16:creationId xmlns:a16="http://schemas.microsoft.com/office/drawing/2014/main" id="{01DA2E8B-9B63-458B-BD53-C594E4AF8EAD}"/>
                </a:ext>
              </a:extLst>
            </p:cNvPr>
            <p:cNvSpPr txBox="1">
              <a:spLocks noChangeArrowheads="1"/>
            </p:cNvSpPr>
            <p:nvPr/>
          </p:nvSpPr>
          <p:spPr bwMode="auto">
            <a:xfrm>
              <a:off x="8934308" y="659639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2014</a:t>
              </a:r>
            </a:p>
          </p:txBody>
        </p:sp>
        <p:sp>
          <p:nvSpPr>
            <p:cNvPr id="54" name="ZoneTexte 30">
              <a:extLst>
                <a:ext uri="{FF2B5EF4-FFF2-40B4-BE49-F238E27FC236}">
                  <a16:creationId xmlns:a16="http://schemas.microsoft.com/office/drawing/2014/main" id="{09FDD5C9-5693-4F37-91BA-0E77F392CD5E}"/>
                </a:ext>
              </a:extLst>
            </p:cNvPr>
            <p:cNvSpPr txBox="1">
              <a:spLocks noChangeArrowheads="1"/>
            </p:cNvSpPr>
            <p:nvPr/>
          </p:nvSpPr>
          <p:spPr bwMode="auto">
            <a:xfrm>
              <a:off x="8149122" y="659639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2013</a:t>
              </a:r>
            </a:p>
          </p:txBody>
        </p:sp>
        <p:sp>
          <p:nvSpPr>
            <p:cNvPr id="55" name="ZoneTexte 29">
              <a:extLst>
                <a:ext uri="{FF2B5EF4-FFF2-40B4-BE49-F238E27FC236}">
                  <a16:creationId xmlns:a16="http://schemas.microsoft.com/office/drawing/2014/main" id="{E3AFA153-DB18-400A-9A13-253042AA32F3}"/>
                </a:ext>
              </a:extLst>
            </p:cNvPr>
            <p:cNvSpPr txBox="1">
              <a:spLocks noChangeArrowheads="1"/>
            </p:cNvSpPr>
            <p:nvPr/>
          </p:nvSpPr>
          <p:spPr bwMode="auto">
            <a:xfrm>
              <a:off x="9719494" y="659639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56" name="ZoneTexte 29">
              <a:extLst>
                <a:ext uri="{FF2B5EF4-FFF2-40B4-BE49-F238E27FC236}">
                  <a16:creationId xmlns:a16="http://schemas.microsoft.com/office/drawing/2014/main" id="{344C2641-CD02-49D0-99EF-B8FE8A9AF325}"/>
                </a:ext>
              </a:extLst>
            </p:cNvPr>
            <p:cNvSpPr txBox="1">
              <a:spLocks noChangeArrowheads="1"/>
            </p:cNvSpPr>
            <p:nvPr/>
          </p:nvSpPr>
          <p:spPr bwMode="auto">
            <a:xfrm>
              <a:off x="10504680" y="659639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2016</a:t>
              </a:r>
            </a:p>
          </p:txBody>
        </p:sp>
        <p:sp>
          <p:nvSpPr>
            <p:cNvPr id="57" name="ZoneTexte 29">
              <a:extLst>
                <a:ext uri="{FF2B5EF4-FFF2-40B4-BE49-F238E27FC236}">
                  <a16:creationId xmlns:a16="http://schemas.microsoft.com/office/drawing/2014/main" id="{2BB5E285-9F7F-4E2D-A5FF-53DD3F8544B1}"/>
                </a:ext>
              </a:extLst>
            </p:cNvPr>
            <p:cNvSpPr txBox="1">
              <a:spLocks noChangeArrowheads="1"/>
            </p:cNvSpPr>
            <p:nvPr/>
          </p:nvSpPr>
          <p:spPr bwMode="auto">
            <a:xfrm>
              <a:off x="11289868" y="6596390"/>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grpSp>
    </p:spTree>
    <p:extLst>
      <p:ext uri="{BB962C8B-B14F-4D97-AF65-F5344CB8AC3E}">
        <p14:creationId xmlns:p14="http://schemas.microsoft.com/office/powerpoint/2010/main" val="87152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FF8E87-EE38-4F03-AB41-CFAF013103F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0" y="0"/>
            <a:ext cx="12192000" cy="3877200"/>
          </a:xfrm>
          <a:prstGeom prst="rect">
            <a:avLst/>
          </a:prstGeom>
        </p:spPr>
      </p:pic>
      <p:sp>
        <p:nvSpPr>
          <p:cNvPr id="7" name="Espace réservé du texte 1">
            <a:extLst>
              <a:ext uri="{FF2B5EF4-FFF2-40B4-BE49-F238E27FC236}">
                <a16:creationId xmlns:a16="http://schemas.microsoft.com/office/drawing/2014/main" id="{F40531CC-1546-4A7A-A017-5734125CC977}"/>
              </a:ext>
            </a:extLst>
          </p:cNvPr>
          <p:cNvSpPr txBox="1">
            <a:spLocks/>
          </p:cNvSpPr>
          <p:nvPr/>
        </p:nvSpPr>
        <p:spPr>
          <a:xfrm>
            <a:off x="503340" y="4319023"/>
            <a:ext cx="11341916" cy="1660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fr-FR" sz="4800" b="1" dirty="0">
                <a:solidFill>
                  <a:srgbClr val="7030A0"/>
                </a:solidFill>
                <a:latin typeface="Corbel" panose="020B0503020204020204" pitchFamily="34" charset="0"/>
              </a:rPr>
              <a:t>Données comparatives sur la démographies et situation de l’emploi</a:t>
            </a:r>
          </a:p>
          <a:p>
            <a:pPr marL="0" indent="0">
              <a:lnSpc>
                <a:spcPct val="100000"/>
              </a:lnSpc>
              <a:spcBef>
                <a:spcPts val="600"/>
              </a:spcBef>
              <a:buFont typeface="Arial" panose="020B0604020202020204" pitchFamily="34" charset="0"/>
              <a:buNone/>
            </a:pPr>
            <a:r>
              <a:rPr lang="fr-FR" sz="3200" dirty="0">
                <a:solidFill>
                  <a:srgbClr val="E7E6E6">
                    <a:lumMod val="50000"/>
                  </a:srgbClr>
                </a:solidFill>
                <a:latin typeface="Corbel" panose="020B0503020204020204" pitchFamily="34" charset="0"/>
                <a:ea typeface="Verdana" panose="020B0604030504040204" pitchFamily="34" charset="0"/>
              </a:rPr>
              <a:t>Branche des bureaux d'études techniques, des cabinets d'ingénieurs-conseils et des sociétés de conseils</a:t>
            </a:r>
          </a:p>
        </p:txBody>
      </p:sp>
    </p:spTree>
    <p:extLst>
      <p:ext uri="{BB962C8B-B14F-4D97-AF65-F5344CB8AC3E}">
        <p14:creationId xmlns:p14="http://schemas.microsoft.com/office/powerpoint/2010/main" val="153902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 name="Graphique 162">
            <a:extLst>
              <a:ext uri="{FF2B5EF4-FFF2-40B4-BE49-F238E27FC236}">
                <a16:creationId xmlns:a16="http://schemas.microsoft.com/office/drawing/2014/main" id="{EC49D5FA-BD0D-48EC-AAEA-6DC06829BFE7}"/>
              </a:ext>
            </a:extLst>
          </p:cNvPr>
          <p:cNvGraphicFramePr/>
          <p:nvPr/>
        </p:nvGraphicFramePr>
        <p:xfrm>
          <a:off x="2788730" y="1795545"/>
          <a:ext cx="3326339" cy="2301643"/>
        </p:xfrm>
        <a:graphic>
          <a:graphicData uri="http://schemas.openxmlformats.org/drawingml/2006/chart">
            <c:chart xmlns:c="http://schemas.openxmlformats.org/drawingml/2006/chart" xmlns:r="http://schemas.openxmlformats.org/officeDocument/2006/relationships" r:id="rId2"/>
          </a:graphicData>
        </a:graphic>
      </p:graphicFrame>
      <p:sp>
        <p:nvSpPr>
          <p:cNvPr id="162" name="Rectangle 161">
            <a:extLst>
              <a:ext uri="{FF2B5EF4-FFF2-40B4-BE49-F238E27FC236}">
                <a16:creationId xmlns:a16="http://schemas.microsoft.com/office/drawing/2014/main" id="{A6D845F9-A03E-4AB3-96C9-D529A3E7F634}"/>
              </a:ext>
            </a:extLst>
          </p:cNvPr>
          <p:cNvSpPr/>
          <p:nvPr/>
        </p:nvSpPr>
        <p:spPr>
          <a:xfrm>
            <a:off x="1435056" y="1318491"/>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sexe</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sp>
        <p:nvSpPr>
          <p:cNvPr id="18" name="Rectangle 17">
            <a:extLst>
              <a:ext uri="{FF2B5EF4-FFF2-40B4-BE49-F238E27FC236}">
                <a16:creationId xmlns:a16="http://schemas.microsoft.com/office/drawing/2014/main" id="{19D9268F-009B-4772-A03C-6EAEF47144B4}"/>
              </a:ext>
            </a:extLst>
          </p:cNvPr>
          <p:cNvSpPr/>
          <p:nvPr/>
        </p:nvSpPr>
        <p:spPr>
          <a:xfrm>
            <a:off x="22299" y="1867976"/>
            <a:ext cx="295208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 rapport homme / femme reste stable dans la branche avec 66% d’hommes.</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Les secteurs de l’ingénierie et du numérique comptent les ratios de population masculine les plus élevés, respectivement 70% et 73%, stable depuis l’an dernier.</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Dans le conseil, la part des femmes reste inférieure à celle des hommes avec 49%, en hausse d’un point.</a:t>
            </a:r>
          </a:p>
          <a:p>
            <a:pPr marL="285750" indent="-285750">
              <a:buFont typeface="Arial" panose="020B0604020202020204" pitchFamily="34" charset="0"/>
              <a:buChar char="•"/>
            </a:pPr>
            <a:endParaRPr lang="fr-FR" sz="1400" dirty="0">
              <a:solidFill>
                <a:schemeClr val="bg2">
                  <a:lumMod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a:solidFill>
                  <a:schemeClr val="bg2">
                    <a:lumMod val="25000"/>
                  </a:schemeClr>
                </a:solidFill>
                <a:latin typeface="Calibri" panose="020F0502020204030204" pitchFamily="34" charset="0"/>
                <a:cs typeface="Calibri" panose="020F0502020204030204" pitchFamily="34" charset="0"/>
              </a:rPr>
              <a:t>Seul le secteur de l’évènement est composé majoritairement de femmes avec 54% en 2017 mais là aussi, la part des femmes régresse (56% en 2011).</a:t>
            </a:r>
          </a:p>
        </p:txBody>
      </p:sp>
      <p:graphicFrame>
        <p:nvGraphicFramePr>
          <p:cNvPr id="30" name="Graphique 10">
            <a:extLst>
              <a:ext uri="{FF2B5EF4-FFF2-40B4-BE49-F238E27FC236}">
                <a16:creationId xmlns:a16="http://schemas.microsoft.com/office/drawing/2014/main" id="{24B5D0C9-285F-4957-8CDD-6492E692D825}"/>
              </a:ext>
            </a:extLst>
          </p:cNvPr>
          <p:cNvGraphicFramePr>
            <a:graphicFrameLocks/>
          </p:cNvGraphicFramePr>
          <p:nvPr/>
        </p:nvGraphicFramePr>
        <p:xfrm>
          <a:off x="3118896" y="4460621"/>
          <a:ext cx="3545411" cy="1975479"/>
        </p:xfrm>
        <a:graphic>
          <a:graphicData uri="http://schemas.openxmlformats.org/drawingml/2006/chart">
            <c:chart xmlns:c="http://schemas.openxmlformats.org/drawingml/2006/chart" xmlns:r="http://schemas.openxmlformats.org/officeDocument/2006/relationships" r:id="rId3"/>
          </a:graphicData>
        </a:graphic>
      </p:graphicFrame>
      <p:sp>
        <p:nvSpPr>
          <p:cNvPr id="31" name="ZoneTexte 30">
            <a:extLst>
              <a:ext uri="{FF2B5EF4-FFF2-40B4-BE49-F238E27FC236}">
                <a16:creationId xmlns:a16="http://schemas.microsoft.com/office/drawing/2014/main" id="{86D7B0F9-29FB-4C95-9A30-BA868278306D}"/>
              </a:ext>
            </a:extLst>
          </p:cNvPr>
          <p:cNvSpPr txBox="1"/>
          <p:nvPr/>
        </p:nvSpPr>
        <p:spPr>
          <a:xfrm>
            <a:off x="2760378" y="4172185"/>
            <a:ext cx="3506316" cy="523220"/>
          </a:xfrm>
          <a:prstGeom prst="rect">
            <a:avLst/>
          </a:prstGeom>
          <a:noFill/>
        </p:spPr>
        <p:txBody>
          <a:bodyPr wrap="square">
            <a:spAutoFit/>
          </a:bodyPr>
          <a:lstStyle/>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Evolution de la répartition par sexe – </a:t>
            </a:r>
          </a:p>
          <a:p>
            <a:pPr algn="ctr" eaLnBrk="1" fontAlgn="auto" hangingPunct="1">
              <a:spcBef>
                <a:spcPts val="0"/>
              </a:spcBef>
              <a:spcAft>
                <a:spcPts val="0"/>
              </a:spcAft>
              <a:defRPr/>
            </a:pPr>
            <a:r>
              <a:rPr lang="fr-FR" sz="1400" b="1" dirty="0">
                <a:solidFill>
                  <a:srgbClr val="000000"/>
                </a:solidFill>
                <a:latin typeface="Tw Cen MT" panose="020B0602020104020603" pitchFamily="34" charset="0"/>
              </a:rPr>
              <a:t>Au 31/12/2017</a:t>
            </a:r>
          </a:p>
        </p:txBody>
      </p:sp>
      <p:sp>
        <p:nvSpPr>
          <p:cNvPr id="32" name="Flèche droite 6">
            <a:extLst>
              <a:ext uri="{FF2B5EF4-FFF2-40B4-BE49-F238E27FC236}">
                <a16:creationId xmlns:a16="http://schemas.microsoft.com/office/drawing/2014/main" id="{3AC500B7-377B-4F62-AE28-22BD285A3F7F}"/>
              </a:ext>
            </a:extLst>
          </p:cNvPr>
          <p:cNvSpPr>
            <a:spLocks noChangeArrowheads="1"/>
          </p:cNvSpPr>
          <p:nvPr/>
        </p:nvSpPr>
        <p:spPr bwMode="auto">
          <a:xfrm>
            <a:off x="3051336" y="6232286"/>
            <a:ext cx="3189858"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33" name="ZoneTexte 15">
            <a:extLst>
              <a:ext uri="{FF2B5EF4-FFF2-40B4-BE49-F238E27FC236}">
                <a16:creationId xmlns:a16="http://schemas.microsoft.com/office/drawing/2014/main" id="{950C73DA-F97D-4625-BB9E-A039FE612855}"/>
              </a:ext>
            </a:extLst>
          </p:cNvPr>
          <p:cNvSpPr txBox="1">
            <a:spLocks noChangeArrowheads="1"/>
          </p:cNvSpPr>
          <p:nvPr/>
        </p:nvSpPr>
        <p:spPr bwMode="auto">
          <a:xfrm>
            <a:off x="2765884" y="6258675"/>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37" name="ZoneTexte 29">
            <a:extLst>
              <a:ext uri="{FF2B5EF4-FFF2-40B4-BE49-F238E27FC236}">
                <a16:creationId xmlns:a16="http://schemas.microsoft.com/office/drawing/2014/main" id="{5870C5D8-27CD-4C14-8AC1-435B5E954BB2}"/>
              </a:ext>
            </a:extLst>
          </p:cNvPr>
          <p:cNvSpPr txBox="1">
            <a:spLocks noChangeArrowheads="1"/>
          </p:cNvSpPr>
          <p:nvPr/>
        </p:nvSpPr>
        <p:spPr bwMode="auto">
          <a:xfrm>
            <a:off x="4511157" y="6258675"/>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38" name="Rectangle 37">
            <a:extLst>
              <a:ext uri="{FF2B5EF4-FFF2-40B4-BE49-F238E27FC236}">
                <a16:creationId xmlns:a16="http://schemas.microsoft.com/office/drawing/2014/main" id="{B9973B70-0C5E-4EBF-B231-082B9DFB994D}"/>
              </a:ext>
            </a:extLst>
          </p:cNvPr>
          <p:cNvSpPr/>
          <p:nvPr/>
        </p:nvSpPr>
        <p:spPr>
          <a:xfrm>
            <a:off x="3012745" y="4087180"/>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29">
            <a:extLst>
              <a:ext uri="{FF2B5EF4-FFF2-40B4-BE49-F238E27FC236}">
                <a16:creationId xmlns:a16="http://schemas.microsoft.com/office/drawing/2014/main" id="{10AF2513-8FD4-42D2-BA92-15B5A336C0E9}"/>
              </a:ext>
            </a:extLst>
          </p:cNvPr>
          <p:cNvSpPr txBox="1">
            <a:spLocks noChangeArrowheads="1"/>
          </p:cNvSpPr>
          <p:nvPr/>
        </p:nvSpPr>
        <p:spPr bwMode="auto">
          <a:xfrm>
            <a:off x="5396800" y="6258675"/>
            <a:ext cx="112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sp>
        <p:nvSpPr>
          <p:cNvPr id="50" name="Rectangle 49">
            <a:extLst>
              <a:ext uri="{FF2B5EF4-FFF2-40B4-BE49-F238E27FC236}">
                <a16:creationId xmlns:a16="http://schemas.microsoft.com/office/drawing/2014/main" id="{035B5B2F-977B-40FB-9340-7AD22CCDB678}"/>
              </a:ext>
            </a:extLst>
          </p:cNvPr>
          <p:cNvSpPr/>
          <p:nvPr/>
        </p:nvSpPr>
        <p:spPr bwMode="auto">
          <a:xfrm>
            <a:off x="9254244" y="4001948"/>
            <a:ext cx="2916000" cy="2664000"/>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Verdana" charset="0"/>
              <a:ea typeface="Geneva" charset="0"/>
              <a:cs typeface="Arial" charset="0"/>
            </a:endParaRPr>
          </a:p>
        </p:txBody>
      </p:sp>
      <p:graphicFrame>
        <p:nvGraphicFramePr>
          <p:cNvPr id="59" name="Graphique 10">
            <a:extLst>
              <a:ext uri="{FF2B5EF4-FFF2-40B4-BE49-F238E27FC236}">
                <a16:creationId xmlns:a16="http://schemas.microsoft.com/office/drawing/2014/main" id="{B9E16B0A-859A-4A80-A321-99EC8634CACD}"/>
              </a:ext>
            </a:extLst>
          </p:cNvPr>
          <p:cNvGraphicFramePr>
            <a:graphicFrameLocks/>
          </p:cNvGraphicFramePr>
          <p:nvPr/>
        </p:nvGraphicFramePr>
        <p:xfrm>
          <a:off x="6358297" y="1804210"/>
          <a:ext cx="3215213" cy="19754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Graphique 10">
            <a:extLst>
              <a:ext uri="{FF2B5EF4-FFF2-40B4-BE49-F238E27FC236}">
                <a16:creationId xmlns:a16="http://schemas.microsoft.com/office/drawing/2014/main" id="{34133EBC-40F0-4EB8-8B90-C4B2D4B106CC}"/>
              </a:ext>
            </a:extLst>
          </p:cNvPr>
          <p:cNvGraphicFramePr>
            <a:graphicFrameLocks/>
          </p:cNvGraphicFramePr>
          <p:nvPr/>
        </p:nvGraphicFramePr>
        <p:xfrm>
          <a:off x="9274070" y="1798932"/>
          <a:ext cx="3214800" cy="19754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Graphique 10">
            <a:extLst>
              <a:ext uri="{FF2B5EF4-FFF2-40B4-BE49-F238E27FC236}">
                <a16:creationId xmlns:a16="http://schemas.microsoft.com/office/drawing/2014/main" id="{4A2BE802-FEF5-4690-9CBE-2C352DF1E038}"/>
              </a:ext>
            </a:extLst>
          </p:cNvPr>
          <p:cNvGraphicFramePr>
            <a:graphicFrameLocks/>
          </p:cNvGraphicFramePr>
          <p:nvPr/>
        </p:nvGraphicFramePr>
        <p:xfrm>
          <a:off x="6358710" y="4460621"/>
          <a:ext cx="3214800" cy="19754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5" name="Graphique 10">
            <a:extLst>
              <a:ext uri="{FF2B5EF4-FFF2-40B4-BE49-F238E27FC236}">
                <a16:creationId xmlns:a16="http://schemas.microsoft.com/office/drawing/2014/main" id="{594805FA-3BDD-4D25-AB5B-ED2C356D92AF}"/>
              </a:ext>
            </a:extLst>
          </p:cNvPr>
          <p:cNvGraphicFramePr>
            <a:graphicFrameLocks/>
          </p:cNvGraphicFramePr>
          <p:nvPr/>
        </p:nvGraphicFramePr>
        <p:xfrm>
          <a:off x="9274070" y="4460621"/>
          <a:ext cx="3214800" cy="1975479"/>
        </p:xfrm>
        <a:graphic>
          <a:graphicData uri="http://schemas.openxmlformats.org/drawingml/2006/chart">
            <c:chart xmlns:c="http://schemas.openxmlformats.org/drawingml/2006/chart" xmlns:r="http://schemas.openxmlformats.org/officeDocument/2006/relationships" r:id="rId7"/>
          </a:graphicData>
        </a:graphic>
      </p:graphicFrame>
      <p:sp>
        <p:nvSpPr>
          <p:cNvPr id="74" name="Rectangle 73">
            <a:extLst>
              <a:ext uri="{FF2B5EF4-FFF2-40B4-BE49-F238E27FC236}">
                <a16:creationId xmlns:a16="http://schemas.microsoft.com/office/drawing/2014/main" id="{246C5542-AF3F-4A04-A47E-E2C10F1F03EF}"/>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sp>
        <p:nvSpPr>
          <p:cNvPr id="80" name="Rectangle 79">
            <a:extLst>
              <a:ext uri="{FF2B5EF4-FFF2-40B4-BE49-F238E27FC236}">
                <a16:creationId xmlns:a16="http://schemas.microsoft.com/office/drawing/2014/main" id="{C7603110-005C-4E80-A6EC-360DFE4DB019}"/>
              </a:ext>
            </a:extLst>
          </p:cNvPr>
          <p:cNvSpPr/>
          <p:nvPr/>
        </p:nvSpPr>
        <p:spPr>
          <a:xfrm>
            <a:off x="6305282" y="1385444"/>
            <a:ext cx="2916000" cy="384927"/>
          </a:xfrm>
          <a:prstGeom prst="rect">
            <a:avLst/>
          </a:prstGeom>
          <a:solidFill>
            <a:srgbClr val="B41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a:extLst>
              <a:ext uri="{FF2B5EF4-FFF2-40B4-BE49-F238E27FC236}">
                <a16:creationId xmlns:a16="http://schemas.microsoft.com/office/drawing/2014/main" id="{7FBEACBE-D502-411E-BC1E-EACDCEAF9F96}"/>
              </a:ext>
            </a:extLst>
          </p:cNvPr>
          <p:cNvSpPr/>
          <p:nvPr/>
        </p:nvSpPr>
        <p:spPr>
          <a:xfrm>
            <a:off x="7294755" y="1411906"/>
            <a:ext cx="974947" cy="323165"/>
          </a:xfrm>
          <a:prstGeom prst="rect">
            <a:avLst/>
          </a:prstGeom>
        </p:spPr>
        <p:txBody>
          <a:bodyPr wrap="none">
            <a:spAutoFit/>
          </a:bodyPr>
          <a:lstStyle/>
          <a:p>
            <a:r>
              <a:rPr lang="fr-FR" sz="1500" b="1" dirty="0">
                <a:solidFill>
                  <a:schemeClr val="bg1"/>
                </a:solidFill>
                <a:latin typeface="Tw Cen MT" panose="020B0602020104020603" pitchFamily="34" charset="0"/>
              </a:rPr>
              <a:t>Ingénierie</a:t>
            </a:r>
            <a:endParaRPr lang="fr-FR" sz="1500" dirty="0">
              <a:solidFill>
                <a:schemeClr val="bg1"/>
              </a:solidFill>
            </a:endParaRPr>
          </a:p>
        </p:txBody>
      </p:sp>
      <p:sp>
        <p:nvSpPr>
          <p:cNvPr id="82" name="Rectangle 81">
            <a:extLst>
              <a:ext uri="{FF2B5EF4-FFF2-40B4-BE49-F238E27FC236}">
                <a16:creationId xmlns:a16="http://schemas.microsoft.com/office/drawing/2014/main" id="{2D381A48-F7A5-4576-92AD-EA261426F29F}"/>
              </a:ext>
            </a:extLst>
          </p:cNvPr>
          <p:cNvSpPr/>
          <p:nvPr/>
        </p:nvSpPr>
        <p:spPr>
          <a:xfrm>
            <a:off x="9254244" y="1385444"/>
            <a:ext cx="2916000" cy="384927"/>
          </a:xfrm>
          <a:prstGeom prst="rect">
            <a:avLst/>
          </a:prstGeom>
          <a:solidFill>
            <a:srgbClr val="71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C5E970D-D056-455E-ADB3-58378AC11598}"/>
              </a:ext>
            </a:extLst>
          </p:cNvPr>
          <p:cNvSpPr/>
          <p:nvPr/>
        </p:nvSpPr>
        <p:spPr>
          <a:xfrm>
            <a:off x="10177482" y="1421783"/>
            <a:ext cx="1069524" cy="323165"/>
          </a:xfrm>
          <a:prstGeom prst="rect">
            <a:avLst/>
          </a:prstGeom>
        </p:spPr>
        <p:txBody>
          <a:bodyPr wrap="none">
            <a:spAutoFit/>
          </a:bodyPr>
          <a:lstStyle/>
          <a:p>
            <a:r>
              <a:rPr lang="fr-FR" sz="1500" b="1" dirty="0">
                <a:solidFill>
                  <a:schemeClr val="bg1"/>
                </a:solidFill>
                <a:latin typeface="Tw Cen MT" panose="020B0602020104020603" pitchFamily="34" charset="0"/>
              </a:rPr>
              <a:t>Numérique</a:t>
            </a:r>
            <a:endParaRPr lang="fr-FR" sz="1500" dirty="0">
              <a:solidFill>
                <a:schemeClr val="bg1"/>
              </a:solidFill>
            </a:endParaRPr>
          </a:p>
        </p:txBody>
      </p:sp>
      <p:sp>
        <p:nvSpPr>
          <p:cNvPr id="83" name="Rectangle 82">
            <a:extLst>
              <a:ext uri="{FF2B5EF4-FFF2-40B4-BE49-F238E27FC236}">
                <a16:creationId xmlns:a16="http://schemas.microsoft.com/office/drawing/2014/main" id="{F3405571-2A7B-4A2C-B9CB-98B8751CFD59}"/>
              </a:ext>
            </a:extLst>
          </p:cNvPr>
          <p:cNvSpPr/>
          <p:nvPr/>
        </p:nvSpPr>
        <p:spPr>
          <a:xfrm>
            <a:off x="6305282" y="4072288"/>
            <a:ext cx="2916000" cy="384927"/>
          </a:xfrm>
          <a:prstGeom prst="rect">
            <a:avLst/>
          </a:prstGeom>
          <a:solidFill>
            <a:srgbClr val="81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74DA9CC-F27E-4C5F-8060-424B56B764C4}"/>
              </a:ext>
            </a:extLst>
          </p:cNvPr>
          <p:cNvSpPr/>
          <p:nvPr/>
        </p:nvSpPr>
        <p:spPr>
          <a:xfrm>
            <a:off x="7394942" y="4103850"/>
            <a:ext cx="774571" cy="323165"/>
          </a:xfrm>
          <a:prstGeom prst="rect">
            <a:avLst/>
          </a:prstGeom>
        </p:spPr>
        <p:txBody>
          <a:bodyPr wrap="none">
            <a:spAutoFit/>
          </a:bodyPr>
          <a:lstStyle/>
          <a:p>
            <a:r>
              <a:rPr lang="fr-FR" sz="1500" b="1" dirty="0">
                <a:solidFill>
                  <a:schemeClr val="bg1"/>
                </a:solidFill>
                <a:latin typeface="Tw Cen MT" panose="020B0602020104020603" pitchFamily="34" charset="0"/>
              </a:rPr>
              <a:t>Conseil</a:t>
            </a:r>
            <a:endParaRPr lang="fr-FR" sz="1500" dirty="0">
              <a:solidFill>
                <a:schemeClr val="bg1"/>
              </a:solidFill>
            </a:endParaRPr>
          </a:p>
        </p:txBody>
      </p:sp>
      <p:sp>
        <p:nvSpPr>
          <p:cNvPr id="84" name="Rectangle 83">
            <a:extLst>
              <a:ext uri="{FF2B5EF4-FFF2-40B4-BE49-F238E27FC236}">
                <a16:creationId xmlns:a16="http://schemas.microsoft.com/office/drawing/2014/main" id="{A952771C-0A47-4A69-96BE-6261480C4BAB}"/>
              </a:ext>
            </a:extLst>
          </p:cNvPr>
          <p:cNvSpPr/>
          <p:nvPr/>
        </p:nvSpPr>
        <p:spPr>
          <a:xfrm>
            <a:off x="9260155" y="4072288"/>
            <a:ext cx="2916000" cy="384927"/>
          </a:xfrm>
          <a:prstGeom prst="rect">
            <a:avLst/>
          </a:prstGeom>
          <a:solidFill>
            <a:srgbClr val="D5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BF34E666-80F0-4813-94E5-64912F1569C4}"/>
              </a:ext>
            </a:extLst>
          </p:cNvPr>
          <p:cNvSpPr/>
          <p:nvPr/>
        </p:nvSpPr>
        <p:spPr>
          <a:xfrm>
            <a:off x="10188202" y="4104241"/>
            <a:ext cx="1059906" cy="323165"/>
          </a:xfrm>
          <a:prstGeom prst="rect">
            <a:avLst/>
          </a:prstGeom>
        </p:spPr>
        <p:txBody>
          <a:bodyPr wrap="none">
            <a:spAutoFit/>
          </a:bodyPr>
          <a:lstStyle/>
          <a:p>
            <a:r>
              <a:rPr lang="fr-FR" sz="1500" b="1" dirty="0">
                <a:solidFill>
                  <a:schemeClr val="bg1"/>
                </a:solidFill>
                <a:latin typeface="Tw Cen MT" panose="020B0602020104020603" pitchFamily="34" charset="0"/>
              </a:rPr>
              <a:t>Evénement</a:t>
            </a:r>
            <a:endParaRPr lang="fr-FR" sz="1500" dirty="0">
              <a:solidFill>
                <a:schemeClr val="bg1"/>
              </a:solidFill>
            </a:endParaRPr>
          </a:p>
        </p:txBody>
      </p:sp>
      <p:sp>
        <p:nvSpPr>
          <p:cNvPr id="85" name="ZoneTexte 84">
            <a:extLst>
              <a:ext uri="{FF2B5EF4-FFF2-40B4-BE49-F238E27FC236}">
                <a16:creationId xmlns:a16="http://schemas.microsoft.com/office/drawing/2014/main" id="{4F240191-321C-496C-A2F3-37CE82E95578}"/>
              </a:ext>
            </a:extLst>
          </p:cNvPr>
          <p:cNvSpPr txBox="1"/>
          <p:nvPr/>
        </p:nvSpPr>
        <p:spPr>
          <a:xfrm>
            <a:off x="5073428" y="3422117"/>
            <a:ext cx="1334764" cy="307777"/>
          </a:xfrm>
          <a:prstGeom prst="rect">
            <a:avLst/>
          </a:prstGeom>
          <a:noFill/>
        </p:spPr>
        <p:txBody>
          <a:bodyPr wrap="square" rtlCol="0">
            <a:spAutoFit/>
          </a:bodyPr>
          <a:lstStyle/>
          <a:p>
            <a:r>
              <a:rPr lang="fr-FR" sz="700" b="1" i="1" dirty="0">
                <a:solidFill>
                  <a:srgbClr val="EF2E0A"/>
                </a:solidFill>
              </a:rPr>
              <a:t>(XX%) : salariés français</a:t>
            </a:r>
          </a:p>
        </p:txBody>
      </p:sp>
      <p:sp>
        <p:nvSpPr>
          <p:cNvPr id="86" name="ZoneTexte 85">
            <a:extLst>
              <a:ext uri="{FF2B5EF4-FFF2-40B4-BE49-F238E27FC236}">
                <a16:creationId xmlns:a16="http://schemas.microsoft.com/office/drawing/2014/main" id="{62F9D2BA-50E8-4277-A7C5-8EAEC853C7A5}"/>
              </a:ext>
            </a:extLst>
          </p:cNvPr>
          <p:cNvSpPr txBox="1"/>
          <p:nvPr/>
        </p:nvSpPr>
        <p:spPr>
          <a:xfrm>
            <a:off x="3242766" y="2243009"/>
            <a:ext cx="775726" cy="230832"/>
          </a:xfrm>
          <a:prstGeom prst="rect">
            <a:avLst/>
          </a:prstGeom>
          <a:noFill/>
        </p:spPr>
        <p:txBody>
          <a:bodyPr wrap="square" rtlCol="0">
            <a:spAutoFit/>
          </a:bodyPr>
          <a:lstStyle/>
          <a:p>
            <a:r>
              <a:rPr lang="fr-FR" sz="900" b="1" i="1" dirty="0">
                <a:solidFill>
                  <a:srgbClr val="EF2E0A"/>
                </a:solidFill>
              </a:rPr>
              <a:t>(52%)</a:t>
            </a:r>
          </a:p>
        </p:txBody>
      </p:sp>
      <p:sp>
        <p:nvSpPr>
          <p:cNvPr id="87" name="ZoneTexte 86">
            <a:extLst>
              <a:ext uri="{FF2B5EF4-FFF2-40B4-BE49-F238E27FC236}">
                <a16:creationId xmlns:a16="http://schemas.microsoft.com/office/drawing/2014/main" id="{EDF9E397-F3A2-4165-9709-E47AC1EFAA5F}"/>
              </a:ext>
            </a:extLst>
          </p:cNvPr>
          <p:cNvSpPr txBox="1"/>
          <p:nvPr/>
        </p:nvSpPr>
        <p:spPr>
          <a:xfrm>
            <a:off x="5325728" y="3075141"/>
            <a:ext cx="775726" cy="230832"/>
          </a:xfrm>
          <a:prstGeom prst="rect">
            <a:avLst/>
          </a:prstGeom>
          <a:noFill/>
        </p:spPr>
        <p:txBody>
          <a:bodyPr wrap="square" rtlCol="0">
            <a:spAutoFit/>
          </a:bodyPr>
          <a:lstStyle/>
          <a:p>
            <a:r>
              <a:rPr lang="fr-FR" sz="900" b="1" i="1" dirty="0">
                <a:solidFill>
                  <a:srgbClr val="EF2E0A"/>
                </a:solidFill>
              </a:rPr>
              <a:t>(48%)</a:t>
            </a:r>
          </a:p>
        </p:txBody>
      </p:sp>
      <p:cxnSp>
        <p:nvCxnSpPr>
          <p:cNvPr id="51" name="Connecteur droit 50">
            <a:extLst>
              <a:ext uri="{FF2B5EF4-FFF2-40B4-BE49-F238E27FC236}">
                <a16:creationId xmlns:a16="http://schemas.microsoft.com/office/drawing/2014/main" id="{0FF560B5-0898-41DC-9318-8159AE4A8C37}"/>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2" name="Titre 2">
            <a:extLst>
              <a:ext uri="{FF2B5EF4-FFF2-40B4-BE49-F238E27FC236}">
                <a16:creationId xmlns:a16="http://schemas.microsoft.com/office/drawing/2014/main" id="{680676B0-807E-4E84-9F80-2E57310A9A05}"/>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salariés par sexe, selon le secteur</a:t>
            </a:r>
          </a:p>
        </p:txBody>
      </p:sp>
      <p:cxnSp>
        <p:nvCxnSpPr>
          <p:cNvPr id="6" name="Connecteur droit 5">
            <a:extLst>
              <a:ext uri="{FF2B5EF4-FFF2-40B4-BE49-F238E27FC236}">
                <a16:creationId xmlns:a16="http://schemas.microsoft.com/office/drawing/2014/main" id="{27985C8E-7F70-4BCD-B6FF-627CF6F760FB}"/>
              </a:ext>
            </a:extLst>
          </p:cNvPr>
          <p:cNvCxnSpPr/>
          <p:nvPr/>
        </p:nvCxnSpPr>
        <p:spPr>
          <a:xfrm>
            <a:off x="6305282" y="1385444"/>
            <a:ext cx="0" cy="2478430"/>
          </a:xfrm>
          <a:prstGeom prst="line">
            <a:avLst/>
          </a:prstGeom>
          <a:ln>
            <a:solidFill>
              <a:srgbClr val="B41819"/>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F3975C54-0DEF-43C9-A988-4B1A5ABAD428}"/>
              </a:ext>
            </a:extLst>
          </p:cNvPr>
          <p:cNvCxnSpPr/>
          <p:nvPr/>
        </p:nvCxnSpPr>
        <p:spPr>
          <a:xfrm>
            <a:off x="9254244" y="1385444"/>
            <a:ext cx="0" cy="2478430"/>
          </a:xfrm>
          <a:prstGeom prst="line">
            <a:avLst/>
          </a:prstGeom>
          <a:ln>
            <a:solidFill>
              <a:srgbClr val="714280"/>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7A0BCAFA-766B-4441-BB87-AE15BE489B24}"/>
              </a:ext>
            </a:extLst>
          </p:cNvPr>
          <p:cNvCxnSpPr/>
          <p:nvPr/>
        </p:nvCxnSpPr>
        <p:spPr>
          <a:xfrm>
            <a:off x="6305282" y="4072288"/>
            <a:ext cx="0" cy="2478430"/>
          </a:xfrm>
          <a:prstGeom prst="line">
            <a:avLst/>
          </a:prstGeom>
          <a:ln>
            <a:solidFill>
              <a:srgbClr val="81091A"/>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A41833E4-539D-439E-BDEB-3D9E8FE51D10}"/>
              </a:ext>
            </a:extLst>
          </p:cNvPr>
          <p:cNvCxnSpPr/>
          <p:nvPr/>
        </p:nvCxnSpPr>
        <p:spPr>
          <a:xfrm>
            <a:off x="9261378" y="4072288"/>
            <a:ext cx="0" cy="2478430"/>
          </a:xfrm>
          <a:prstGeom prst="line">
            <a:avLst/>
          </a:prstGeom>
          <a:ln>
            <a:solidFill>
              <a:srgbClr val="D57800"/>
            </a:solidFil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E41089AB-4923-4F68-A419-E5027614B080}"/>
              </a:ext>
            </a:extLst>
          </p:cNvPr>
          <p:cNvGrpSpPr/>
          <p:nvPr/>
        </p:nvGrpSpPr>
        <p:grpSpPr>
          <a:xfrm>
            <a:off x="6056196" y="3579280"/>
            <a:ext cx="3384562" cy="322860"/>
            <a:chOff x="6056196" y="3576170"/>
            <a:chExt cx="3384562" cy="322860"/>
          </a:xfrm>
        </p:grpSpPr>
        <p:sp>
          <p:nvSpPr>
            <p:cNvPr id="55" name="Flèche droite 6">
              <a:extLst>
                <a:ext uri="{FF2B5EF4-FFF2-40B4-BE49-F238E27FC236}">
                  <a16:creationId xmlns:a16="http://schemas.microsoft.com/office/drawing/2014/main" id="{F782970E-E9DF-44A5-809A-81EEF45BD28B}"/>
                </a:ext>
              </a:extLst>
            </p:cNvPr>
            <p:cNvSpPr>
              <a:spLocks noChangeArrowheads="1"/>
            </p:cNvSpPr>
            <p:nvPr/>
          </p:nvSpPr>
          <p:spPr bwMode="auto">
            <a:xfrm>
              <a:off x="6383049" y="3576170"/>
              <a:ext cx="2835596"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88" name="ZoneTexte 15">
              <a:extLst>
                <a:ext uri="{FF2B5EF4-FFF2-40B4-BE49-F238E27FC236}">
                  <a16:creationId xmlns:a16="http://schemas.microsoft.com/office/drawing/2014/main" id="{AC5F6827-55E1-49CA-97B5-926DC08EAD05}"/>
                </a:ext>
              </a:extLst>
            </p:cNvPr>
            <p:cNvSpPr txBox="1">
              <a:spLocks noChangeArrowheads="1"/>
            </p:cNvSpPr>
            <p:nvPr/>
          </p:nvSpPr>
          <p:spPr bwMode="auto">
            <a:xfrm>
              <a:off x="6056196" y="361189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89" name="ZoneTexte 29">
              <a:extLst>
                <a:ext uri="{FF2B5EF4-FFF2-40B4-BE49-F238E27FC236}">
                  <a16:creationId xmlns:a16="http://schemas.microsoft.com/office/drawing/2014/main" id="{EA14CFC8-8EFE-43D0-B946-4ECE25991C95}"/>
                </a:ext>
              </a:extLst>
            </p:cNvPr>
            <p:cNvSpPr txBox="1">
              <a:spLocks noChangeArrowheads="1"/>
            </p:cNvSpPr>
            <p:nvPr/>
          </p:nvSpPr>
          <p:spPr bwMode="auto">
            <a:xfrm>
              <a:off x="7633511" y="361189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90" name="ZoneTexte 29">
              <a:extLst>
                <a:ext uri="{FF2B5EF4-FFF2-40B4-BE49-F238E27FC236}">
                  <a16:creationId xmlns:a16="http://schemas.microsoft.com/office/drawing/2014/main" id="{CC740488-51E4-4FE5-80CA-2099099F088C}"/>
                </a:ext>
              </a:extLst>
            </p:cNvPr>
            <p:cNvSpPr txBox="1">
              <a:spLocks noChangeArrowheads="1"/>
            </p:cNvSpPr>
            <p:nvPr/>
          </p:nvSpPr>
          <p:spPr bwMode="auto">
            <a:xfrm>
              <a:off x="8453845" y="361189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grpSp>
      <p:grpSp>
        <p:nvGrpSpPr>
          <p:cNvPr id="2" name="Groupe 1">
            <a:extLst>
              <a:ext uri="{FF2B5EF4-FFF2-40B4-BE49-F238E27FC236}">
                <a16:creationId xmlns:a16="http://schemas.microsoft.com/office/drawing/2014/main" id="{78054DFF-2632-4D21-BF18-EF8513B6B1FC}"/>
              </a:ext>
            </a:extLst>
          </p:cNvPr>
          <p:cNvGrpSpPr/>
          <p:nvPr/>
        </p:nvGrpSpPr>
        <p:grpSpPr>
          <a:xfrm>
            <a:off x="9026441" y="3579280"/>
            <a:ext cx="3384562" cy="322860"/>
            <a:chOff x="9026441" y="3579280"/>
            <a:chExt cx="3384562" cy="322860"/>
          </a:xfrm>
        </p:grpSpPr>
        <p:sp>
          <p:nvSpPr>
            <p:cNvPr id="94" name="Flèche droite 6">
              <a:extLst>
                <a:ext uri="{FF2B5EF4-FFF2-40B4-BE49-F238E27FC236}">
                  <a16:creationId xmlns:a16="http://schemas.microsoft.com/office/drawing/2014/main" id="{3F905EC8-12DE-4489-BFD5-93095C6B20B7}"/>
                </a:ext>
              </a:extLst>
            </p:cNvPr>
            <p:cNvSpPr>
              <a:spLocks noChangeArrowheads="1"/>
            </p:cNvSpPr>
            <p:nvPr/>
          </p:nvSpPr>
          <p:spPr bwMode="auto">
            <a:xfrm>
              <a:off x="9353294" y="3579280"/>
              <a:ext cx="2835596"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95" name="ZoneTexte 15">
              <a:extLst>
                <a:ext uri="{FF2B5EF4-FFF2-40B4-BE49-F238E27FC236}">
                  <a16:creationId xmlns:a16="http://schemas.microsoft.com/office/drawing/2014/main" id="{10AC62AE-F232-4C1C-A9CD-EAB29557DA47}"/>
                </a:ext>
              </a:extLst>
            </p:cNvPr>
            <p:cNvSpPr txBox="1">
              <a:spLocks noChangeArrowheads="1"/>
            </p:cNvSpPr>
            <p:nvPr/>
          </p:nvSpPr>
          <p:spPr bwMode="auto">
            <a:xfrm>
              <a:off x="9026441"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96" name="ZoneTexte 29">
              <a:extLst>
                <a:ext uri="{FF2B5EF4-FFF2-40B4-BE49-F238E27FC236}">
                  <a16:creationId xmlns:a16="http://schemas.microsoft.com/office/drawing/2014/main" id="{4B4788BD-6A2F-4E2A-AA75-E739382E3E16}"/>
                </a:ext>
              </a:extLst>
            </p:cNvPr>
            <p:cNvSpPr txBox="1">
              <a:spLocks noChangeArrowheads="1"/>
            </p:cNvSpPr>
            <p:nvPr/>
          </p:nvSpPr>
          <p:spPr bwMode="auto">
            <a:xfrm>
              <a:off x="10603756"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97" name="ZoneTexte 29">
              <a:extLst>
                <a:ext uri="{FF2B5EF4-FFF2-40B4-BE49-F238E27FC236}">
                  <a16:creationId xmlns:a16="http://schemas.microsoft.com/office/drawing/2014/main" id="{9E05E393-6718-4144-9E81-7054E8C68DBE}"/>
                </a:ext>
              </a:extLst>
            </p:cNvPr>
            <p:cNvSpPr txBox="1">
              <a:spLocks noChangeArrowheads="1"/>
            </p:cNvSpPr>
            <p:nvPr/>
          </p:nvSpPr>
          <p:spPr bwMode="auto">
            <a:xfrm>
              <a:off x="11424090"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grpSp>
      <p:grpSp>
        <p:nvGrpSpPr>
          <p:cNvPr id="98" name="Groupe 97">
            <a:extLst>
              <a:ext uri="{FF2B5EF4-FFF2-40B4-BE49-F238E27FC236}">
                <a16:creationId xmlns:a16="http://schemas.microsoft.com/office/drawing/2014/main" id="{E207D1FA-D333-42F2-A7E5-711DAE8DA1A9}"/>
              </a:ext>
            </a:extLst>
          </p:cNvPr>
          <p:cNvGrpSpPr/>
          <p:nvPr/>
        </p:nvGrpSpPr>
        <p:grpSpPr>
          <a:xfrm>
            <a:off x="6053086" y="6232285"/>
            <a:ext cx="3384562" cy="322860"/>
            <a:chOff x="9026441" y="3579280"/>
            <a:chExt cx="3384562" cy="322860"/>
          </a:xfrm>
        </p:grpSpPr>
        <p:sp>
          <p:nvSpPr>
            <p:cNvPr id="99" name="Flèche droite 6">
              <a:extLst>
                <a:ext uri="{FF2B5EF4-FFF2-40B4-BE49-F238E27FC236}">
                  <a16:creationId xmlns:a16="http://schemas.microsoft.com/office/drawing/2014/main" id="{35AF31CA-8A66-4BC7-92C4-F5885FF077B0}"/>
                </a:ext>
              </a:extLst>
            </p:cNvPr>
            <p:cNvSpPr>
              <a:spLocks noChangeArrowheads="1"/>
            </p:cNvSpPr>
            <p:nvPr/>
          </p:nvSpPr>
          <p:spPr bwMode="auto">
            <a:xfrm>
              <a:off x="9353294" y="3579280"/>
              <a:ext cx="2835596"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00" name="ZoneTexte 15">
              <a:extLst>
                <a:ext uri="{FF2B5EF4-FFF2-40B4-BE49-F238E27FC236}">
                  <a16:creationId xmlns:a16="http://schemas.microsoft.com/office/drawing/2014/main" id="{6C0368DE-69F8-4583-93BE-69174762A1EA}"/>
                </a:ext>
              </a:extLst>
            </p:cNvPr>
            <p:cNvSpPr txBox="1">
              <a:spLocks noChangeArrowheads="1"/>
            </p:cNvSpPr>
            <p:nvPr/>
          </p:nvSpPr>
          <p:spPr bwMode="auto">
            <a:xfrm>
              <a:off x="9026441"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101" name="ZoneTexte 29">
              <a:extLst>
                <a:ext uri="{FF2B5EF4-FFF2-40B4-BE49-F238E27FC236}">
                  <a16:creationId xmlns:a16="http://schemas.microsoft.com/office/drawing/2014/main" id="{BC6228FB-0388-4DA8-A68E-D352096D584E}"/>
                </a:ext>
              </a:extLst>
            </p:cNvPr>
            <p:cNvSpPr txBox="1">
              <a:spLocks noChangeArrowheads="1"/>
            </p:cNvSpPr>
            <p:nvPr/>
          </p:nvSpPr>
          <p:spPr bwMode="auto">
            <a:xfrm>
              <a:off x="10603756"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102" name="ZoneTexte 29">
              <a:extLst>
                <a:ext uri="{FF2B5EF4-FFF2-40B4-BE49-F238E27FC236}">
                  <a16:creationId xmlns:a16="http://schemas.microsoft.com/office/drawing/2014/main" id="{8C0F8399-DA6B-4F71-A0B1-C159B3AEF88D}"/>
                </a:ext>
              </a:extLst>
            </p:cNvPr>
            <p:cNvSpPr txBox="1">
              <a:spLocks noChangeArrowheads="1"/>
            </p:cNvSpPr>
            <p:nvPr/>
          </p:nvSpPr>
          <p:spPr bwMode="auto">
            <a:xfrm>
              <a:off x="11424090"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grpSp>
      <p:grpSp>
        <p:nvGrpSpPr>
          <p:cNvPr id="103" name="Groupe 102">
            <a:extLst>
              <a:ext uri="{FF2B5EF4-FFF2-40B4-BE49-F238E27FC236}">
                <a16:creationId xmlns:a16="http://schemas.microsoft.com/office/drawing/2014/main" id="{D95A5855-3FAF-4358-90FD-20B76EE27836}"/>
              </a:ext>
            </a:extLst>
          </p:cNvPr>
          <p:cNvGrpSpPr/>
          <p:nvPr/>
        </p:nvGrpSpPr>
        <p:grpSpPr>
          <a:xfrm>
            <a:off x="9026441" y="6232285"/>
            <a:ext cx="3384562" cy="322860"/>
            <a:chOff x="9026441" y="3579280"/>
            <a:chExt cx="3384562" cy="322860"/>
          </a:xfrm>
        </p:grpSpPr>
        <p:sp>
          <p:nvSpPr>
            <p:cNvPr id="104" name="Flèche droite 6">
              <a:extLst>
                <a:ext uri="{FF2B5EF4-FFF2-40B4-BE49-F238E27FC236}">
                  <a16:creationId xmlns:a16="http://schemas.microsoft.com/office/drawing/2014/main" id="{0F1540B5-E9C7-4C2A-A185-B40FA82818F3}"/>
                </a:ext>
              </a:extLst>
            </p:cNvPr>
            <p:cNvSpPr>
              <a:spLocks noChangeArrowheads="1"/>
            </p:cNvSpPr>
            <p:nvPr/>
          </p:nvSpPr>
          <p:spPr bwMode="auto">
            <a:xfrm>
              <a:off x="9353294" y="3579280"/>
              <a:ext cx="2835596" cy="322860"/>
            </a:xfrm>
            <a:prstGeom prst="rightArrow">
              <a:avLst>
                <a:gd name="adj1" fmla="val 50000"/>
                <a:gd name="adj2" fmla="val 99050"/>
              </a:avLst>
            </a:prstGeom>
            <a:gradFill rotWithShape="1">
              <a:gsLst>
                <a:gs pos="0">
                  <a:srgbClr val="A1C4D8"/>
                </a:gs>
                <a:gs pos="50000">
                  <a:srgbClr val="C6D9E5"/>
                </a:gs>
                <a:gs pos="100000">
                  <a:srgbClr val="E3ECF2"/>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eaLnBrk="1" hangingPunct="1">
                <a:spcBef>
                  <a:spcPct val="50000"/>
                </a:spcBef>
                <a:buClrTx/>
                <a:buFontTx/>
                <a:buNone/>
              </a:pPr>
              <a:endParaRPr lang="fr-FR" altLang="fr-FR" sz="2400">
                <a:latin typeface="Tahoma" panose="020B0604030504040204" pitchFamily="34" charset="0"/>
                <a:ea typeface="ＭＳ Ｐゴシック" panose="020B0600070205080204" pitchFamily="34" charset="-128"/>
              </a:endParaRPr>
            </a:p>
          </p:txBody>
        </p:sp>
        <p:sp>
          <p:nvSpPr>
            <p:cNvPr id="105" name="ZoneTexte 15">
              <a:extLst>
                <a:ext uri="{FF2B5EF4-FFF2-40B4-BE49-F238E27FC236}">
                  <a16:creationId xmlns:a16="http://schemas.microsoft.com/office/drawing/2014/main" id="{49D0A15C-C5C1-48CF-B768-79D5540EEB8F}"/>
                </a:ext>
              </a:extLst>
            </p:cNvPr>
            <p:cNvSpPr txBox="1">
              <a:spLocks noChangeArrowheads="1"/>
            </p:cNvSpPr>
            <p:nvPr/>
          </p:nvSpPr>
          <p:spPr bwMode="auto">
            <a:xfrm>
              <a:off x="9026441"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2011</a:t>
              </a:r>
            </a:p>
          </p:txBody>
        </p:sp>
        <p:sp>
          <p:nvSpPr>
            <p:cNvPr id="106" name="ZoneTexte 29">
              <a:extLst>
                <a:ext uri="{FF2B5EF4-FFF2-40B4-BE49-F238E27FC236}">
                  <a16:creationId xmlns:a16="http://schemas.microsoft.com/office/drawing/2014/main" id="{3C7294DA-D054-4495-8963-E2C96104A43D}"/>
                </a:ext>
              </a:extLst>
            </p:cNvPr>
            <p:cNvSpPr txBox="1">
              <a:spLocks noChangeArrowheads="1"/>
            </p:cNvSpPr>
            <p:nvPr/>
          </p:nvSpPr>
          <p:spPr bwMode="auto">
            <a:xfrm>
              <a:off x="10603756"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2015</a:t>
              </a:r>
            </a:p>
          </p:txBody>
        </p:sp>
        <p:sp>
          <p:nvSpPr>
            <p:cNvPr id="107" name="ZoneTexte 29">
              <a:extLst>
                <a:ext uri="{FF2B5EF4-FFF2-40B4-BE49-F238E27FC236}">
                  <a16:creationId xmlns:a16="http://schemas.microsoft.com/office/drawing/2014/main" id="{FA0189C3-B290-4649-98F5-1D6E1B40EC17}"/>
                </a:ext>
              </a:extLst>
            </p:cNvPr>
            <p:cNvSpPr txBox="1">
              <a:spLocks noChangeArrowheads="1"/>
            </p:cNvSpPr>
            <p:nvPr/>
          </p:nvSpPr>
          <p:spPr bwMode="auto">
            <a:xfrm>
              <a:off x="11424090" y="3615000"/>
              <a:ext cx="986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EA3"/>
                </a:buClr>
                <a:buChar char="•"/>
                <a:defRPr sz="1400">
                  <a:solidFill>
                    <a:schemeClr val="tx1"/>
                  </a:solidFill>
                  <a:latin typeface="Verdana" panose="020B0604030504040204" pitchFamily="34" charset="0"/>
                  <a:ea typeface="Osaka" charset="-128"/>
                </a:defRPr>
              </a:lvl1pPr>
              <a:lvl2pPr marL="742950" indent="-285750">
                <a:spcBef>
                  <a:spcPct val="20000"/>
                </a:spcBef>
                <a:buClr>
                  <a:srgbClr val="007EA3"/>
                </a:buClr>
                <a:buChar char="•"/>
                <a:defRPr sz="1400">
                  <a:solidFill>
                    <a:schemeClr val="tx1"/>
                  </a:solidFill>
                  <a:latin typeface="Arial" panose="020B0604020202020204" pitchFamily="34" charset="0"/>
                  <a:ea typeface="Osaka" charset="-128"/>
                </a:defRPr>
              </a:lvl2pPr>
              <a:lvl3pPr marL="1143000" indent="-228600">
                <a:spcBef>
                  <a:spcPct val="20000"/>
                </a:spcBef>
                <a:buClr>
                  <a:srgbClr val="007EA3"/>
                </a:buClr>
                <a:buChar char="•"/>
                <a:defRPr sz="1400">
                  <a:solidFill>
                    <a:schemeClr val="tx1"/>
                  </a:solidFill>
                  <a:latin typeface="Arial" panose="020B0604020202020204" pitchFamily="34" charset="0"/>
                  <a:ea typeface="Osaka" charset="-128"/>
                </a:defRPr>
              </a:lvl3pPr>
              <a:lvl4pPr marL="1600200" indent="-228600">
                <a:spcBef>
                  <a:spcPct val="20000"/>
                </a:spcBef>
                <a:buClr>
                  <a:srgbClr val="007EA3"/>
                </a:buClr>
                <a:buChar char="•"/>
                <a:defRPr sz="1400">
                  <a:solidFill>
                    <a:schemeClr val="tx1"/>
                  </a:solidFill>
                  <a:latin typeface="Arial" panose="020B0604020202020204" pitchFamily="34" charset="0"/>
                  <a:ea typeface="Osaka" charset="-128"/>
                </a:defRPr>
              </a:lvl4pPr>
              <a:lvl5pPr marL="2057400" indent="-228600">
                <a:spcBef>
                  <a:spcPct val="20000"/>
                </a:spcBef>
                <a:buClr>
                  <a:srgbClr val="007EA3"/>
                </a:buClr>
                <a:buChar char="•"/>
                <a:defRPr sz="14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lr>
                  <a:srgbClr val="007EA3"/>
                </a:buClr>
                <a:buChar char="•"/>
                <a:defRPr sz="1400">
                  <a:solidFill>
                    <a:schemeClr val="tx1"/>
                  </a:solidFill>
                  <a:latin typeface="Arial" panose="020B0604020202020204" pitchFamily="34" charset="0"/>
                  <a:ea typeface="Osaka" charset="-128"/>
                </a:defRPr>
              </a:lvl9pPr>
            </a:lstStyle>
            <a:p>
              <a:pPr algn="ctr" eaLnBrk="1" hangingPunct="1">
                <a:spcBef>
                  <a:spcPct val="0"/>
                </a:spcBef>
                <a:buClrTx/>
                <a:buFontTx/>
                <a:buNone/>
              </a:pPr>
              <a:r>
                <a:rPr lang="fr-FR" altLang="fr-FR" sz="1050" b="1" dirty="0">
                  <a:solidFill>
                    <a:srgbClr val="002060"/>
                  </a:solidFill>
                  <a:latin typeface="+mj-lt"/>
                  <a:ea typeface="ＭＳ Ｐゴシック" panose="020B0600070205080204" pitchFamily="34" charset="-128"/>
                </a:rPr>
                <a:t>2017</a:t>
              </a:r>
            </a:p>
          </p:txBody>
        </p:sp>
      </p:grpSp>
    </p:spTree>
    <p:extLst>
      <p:ext uri="{BB962C8B-B14F-4D97-AF65-F5344CB8AC3E}">
        <p14:creationId xmlns:p14="http://schemas.microsoft.com/office/powerpoint/2010/main" val="57736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9D9268F-009B-4772-A03C-6EAEF47144B4}"/>
              </a:ext>
            </a:extLst>
          </p:cNvPr>
          <p:cNvSpPr/>
          <p:nvPr/>
        </p:nvSpPr>
        <p:spPr>
          <a:xfrm>
            <a:off x="22299" y="1867976"/>
            <a:ext cx="2952080" cy="4964400"/>
          </a:xfrm>
          <a:prstGeom prst="rect">
            <a:avLst/>
          </a:prstGeom>
          <a:solidFill>
            <a:srgbClr val="2373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2">
                    <a:lumMod val="25000"/>
                  </a:schemeClr>
                </a:solidFill>
              </a:rPr>
              <a:t>La répartition par sexe montre une égale répartition des agents selon leur genre dans la branche</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Parmi les cadres, là aussi la répartition est uniforme, avec cependant une proportion un peu plus élevée de femmes cadres sur les tranches de 26 à 35 ans.</a:t>
            </a: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endParaRPr lang="fr-FR" sz="1400" dirty="0">
              <a:solidFill>
                <a:schemeClr val="bg2">
                  <a:lumMod val="25000"/>
                </a:schemeClr>
              </a:solidFill>
            </a:endParaRPr>
          </a:p>
          <a:p>
            <a:pPr marL="285750" indent="-285750">
              <a:buFont typeface="Arial" panose="020B0604020202020204" pitchFamily="34" charset="0"/>
              <a:buChar char="•"/>
            </a:pPr>
            <a:r>
              <a:rPr lang="fr-FR" sz="1400" dirty="0">
                <a:solidFill>
                  <a:schemeClr val="bg2">
                    <a:lumMod val="25000"/>
                  </a:schemeClr>
                </a:solidFill>
              </a:rPr>
              <a:t>Parmi les femmes, on constate une proportions plus fortes que les hommes dans les tranches d’âges au-delà de 40 ans, que ce soit pour les professions intermédiaires ou les employés</a:t>
            </a:r>
          </a:p>
        </p:txBody>
      </p:sp>
      <p:sp>
        <p:nvSpPr>
          <p:cNvPr id="38" name="Rectangle 37">
            <a:extLst>
              <a:ext uri="{FF2B5EF4-FFF2-40B4-BE49-F238E27FC236}">
                <a16:creationId xmlns:a16="http://schemas.microsoft.com/office/drawing/2014/main" id="{B9973B70-0C5E-4EBF-B231-082B9DFB994D}"/>
              </a:ext>
            </a:extLst>
          </p:cNvPr>
          <p:cNvSpPr/>
          <p:nvPr/>
        </p:nvSpPr>
        <p:spPr>
          <a:xfrm>
            <a:off x="3012745" y="4087180"/>
            <a:ext cx="6065105" cy="2390400"/>
          </a:xfrm>
          <a:prstGeom prst="rect">
            <a:avLst/>
          </a:prstGeom>
          <a:noFill/>
          <a:ln w="3175">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246C5542-AF3F-4A04-A47E-E2C10F1F03EF}"/>
              </a:ext>
            </a:extLst>
          </p:cNvPr>
          <p:cNvSpPr/>
          <p:nvPr/>
        </p:nvSpPr>
        <p:spPr>
          <a:xfrm>
            <a:off x="20881" y="1360056"/>
            <a:ext cx="2959200" cy="480441"/>
          </a:xfrm>
          <a:prstGeom prst="rect">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a:p>
            <a:pPr algn="ctr"/>
            <a:r>
              <a:rPr lang="fr-FR" dirty="0"/>
              <a:t>Ce qu’il faut retenir</a:t>
            </a:r>
          </a:p>
          <a:p>
            <a:pPr algn="ctr"/>
            <a:r>
              <a:rPr lang="fr-FR" dirty="0"/>
              <a:t>  </a:t>
            </a:r>
          </a:p>
        </p:txBody>
      </p:sp>
      <p:cxnSp>
        <p:nvCxnSpPr>
          <p:cNvPr id="51" name="Connecteur droit 50">
            <a:extLst>
              <a:ext uri="{FF2B5EF4-FFF2-40B4-BE49-F238E27FC236}">
                <a16:creationId xmlns:a16="http://schemas.microsoft.com/office/drawing/2014/main" id="{0FF560B5-0898-41DC-9318-8159AE4A8C37}"/>
              </a:ext>
            </a:extLst>
          </p:cNvPr>
          <p:cNvCxnSpPr>
            <a:cxnSpLocks/>
          </p:cNvCxnSpPr>
          <p:nvPr/>
        </p:nvCxnSpPr>
        <p:spPr>
          <a:xfrm>
            <a:off x="0" y="855039"/>
            <a:ext cx="5721927"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52" name="Titre 2">
            <a:extLst>
              <a:ext uri="{FF2B5EF4-FFF2-40B4-BE49-F238E27FC236}">
                <a16:creationId xmlns:a16="http://schemas.microsoft.com/office/drawing/2014/main" id="{680676B0-807E-4E84-9F80-2E57310A9A05}"/>
              </a:ext>
            </a:extLst>
          </p:cNvPr>
          <p:cNvSpPr txBox="1">
            <a:spLocks/>
          </p:cNvSpPr>
          <p:nvPr/>
        </p:nvSpPr>
        <p:spPr>
          <a:xfrm>
            <a:off x="412362" y="86251"/>
            <a:ext cx="9341237" cy="671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b="1" dirty="0">
                <a:gradFill flip="none" rotWithShape="1">
                  <a:gsLst>
                    <a:gs pos="0">
                      <a:srgbClr val="EB311B"/>
                    </a:gs>
                    <a:gs pos="100000">
                      <a:srgbClr val="FF6600"/>
                    </a:gs>
                  </a:gsLst>
                  <a:lin ang="0" scaled="1"/>
                  <a:tileRect/>
                </a:gradFill>
                <a:latin typeface="Lao UI" panose="020B0502040204020203" pitchFamily="34" charset="0"/>
                <a:cs typeface="Verdana"/>
              </a:rPr>
              <a:t>Répartition des salariés par sexe selon l’âge et la CSP</a:t>
            </a:r>
          </a:p>
        </p:txBody>
      </p:sp>
      <p:sp>
        <p:nvSpPr>
          <p:cNvPr id="20" name="Rectangle 19">
            <a:extLst>
              <a:ext uri="{FF2B5EF4-FFF2-40B4-BE49-F238E27FC236}">
                <a16:creationId xmlns:a16="http://schemas.microsoft.com/office/drawing/2014/main" id="{6A35CBD1-09BE-4306-A7B0-36F085FC4A18}"/>
              </a:ext>
            </a:extLst>
          </p:cNvPr>
          <p:cNvSpPr/>
          <p:nvPr/>
        </p:nvSpPr>
        <p:spPr>
          <a:xfrm>
            <a:off x="1583755" y="1360056"/>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âge</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graphicFrame>
        <p:nvGraphicFramePr>
          <p:cNvPr id="21" name="Graphique 20">
            <a:extLst>
              <a:ext uri="{FF2B5EF4-FFF2-40B4-BE49-F238E27FC236}">
                <a16:creationId xmlns:a16="http://schemas.microsoft.com/office/drawing/2014/main" id="{F44F5C84-1298-4B32-8F50-408A7E9B482F}"/>
              </a:ext>
            </a:extLst>
          </p:cNvPr>
          <p:cNvGraphicFramePr/>
          <p:nvPr>
            <p:extLst>
              <p:ext uri="{D42A27DB-BD31-4B8C-83A1-F6EECF244321}">
                <p14:modId xmlns:p14="http://schemas.microsoft.com/office/powerpoint/2010/main" val="4146492966"/>
              </p:ext>
            </p:extLst>
          </p:nvPr>
        </p:nvGraphicFramePr>
        <p:xfrm>
          <a:off x="2938982" y="1956073"/>
          <a:ext cx="3446505" cy="2027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aphique 23">
            <a:extLst>
              <a:ext uri="{FF2B5EF4-FFF2-40B4-BE49-F238E27FC236}">
                <a16:creationId xmlns:a16="http://schemas.microsoft.com/office/drawing/2014/main" id="{34FF1611-3C56-4685-B057-AA56C379897B}"/>
              </a:ext>
            </a:extLst>
          </p:cNvPr>
          <p:cNvGraphicFramePr/>
          <p:nvPr>
            <p:extLst>
              <p:ext uri="{D42A27DB-BD31-4B8C-83A1-F6EECF244321}">
                <p14:modId xmlns:p14="http://schemas.microsoft.com/office/powerpoint/2010/main" val="3468837337"/>
              </p:ext>
            </p:extLst>
          </p:nvPr>
        </p:nvGraphicFramePr>
        <p:xfrm>
          <a:off x="2938982" y="4711218"/>
          <a:ext cx="3445200" cy="2026800"/>
        </p:xfrm>
        <a:graphic>
          <a:graphicData uri="http://schemas.openxmlformats.org/drawingml/2006/chart">
            <c:chart xmlns:c="http://schemas.openxmlformats.org/drawingml/2006/chart" xmlns:r="http://schemas.openxmlformats.org/officeDocument/2006/relationships" r:id="rId3"/>
          </a:graphicData>
        </a:graphic>
      </p:graphicFrame>
      <p:sp>
        <p:nvSpPr>
          <p:cNvPr id="25" name="ZoneTexte 24">
            <a:extLst>
              <a:ext uri="{FF2B5EF4-FFF2-40B4-BE49-F238E27FC236}">
                <a16:creationId xmlns:a16="http://schemas.microsoft.com/office/drawing/2014/main" id="{672E89E3-806A-4766-8BB5-935E73915CB4}"/>
              </a:ext>
            </a:extLst>
          </p:cNvPr>
          <p:cNvSpPr txBox="1"/>
          <p:nvPr/>
        </p:nvSpPr>
        <p:spPr>
          <a:xfrm>
            <a:off x="5334064" y="2226710"/>
            <a:ext cx="775726" cy="230832"/>
          </a:xfrm>
          <a:prstGeom prst="rect">
            <a:avLst/>
          </a:prstGeom>
          <a:noFill/>
        </p:spPr>
        <p:txBody>
          <a:bodyPr wrap="square" rtlCol="0">
            <a:spAutoFit/>
          </a:bodyPr>
          <a:lstStyle/>
          <a:p>
            <a:r>
              <a:rPr lang="fr-FR" sz="900" b="1" i="1" dirty="0">
                <a:solidFill>
                  <a:srgbClr val="C00000"/>
                </a:solidFill>
              </a:rPr>
              <a:t>(22%)</a:t>
            </a:r>
          </a:p>
        </p:txBody>
      </p:sp>
      <p:sp>
        <p:nvSpPr>
          <p:cNvPr id="26" name="ZoneTexte 25">
            <a:extLst>
              <a:ext uri="{FF2B5EF4-FFF2-40B4-BE49-F238E27FC236}">
                <a16:creationId xmlns:a16="http://schemas.microsoft.com/office/drawing/2014/main" id="{9EBC3530-D684-4D3D-AC40-C72218D1098B}"/>
              </a:ext>
            </a:extLst>
          </p:cNvPr>
          <p:cNvSpPr txBox="1"/>
          <p:nvPr/>
        </p:nvSpPr>
        <p:spPr>
          <a:xfrm>
            <a:off x="3903149" y="3422398"/>
            <a:ext cx="775726" cy="230832"/>
          </a:xfrm>
          <a:prstGeom prst="rect">
            <a:avLst/>
          </a:prstGeom>
          <a:noFill/>
        </p:spPr>
        <p:txBody>
          <a:bodyPr wrap="square" rtlCol="0">
            <a:spAutoFit/>
          </a:bodyPr>
          <a:lstStyle/>
          <a:p>
            <a:r>
              <a:rPr lang="fr-FR" sz="900" b="1" i="1" dirty="0">
                <a:solidFill>
                  <a:srgbClr val="C00000"/>
                </a:solidFill>
              </a:rPr>
              <a:t>(51%)</a:t>
            </a:r>
          </a:p>
        </p:txBody>
      </p:sp>
      <p:sp>
        <p:nvSpPr>
          <p:cNvPr id="27" name="ZoneTexte 26">
            <a:extLst>
              <a:ext uri="{FF2B5EF4-FFF2-40B4-BE49-F238E27FC236}">
                <a16:creationId xmlns:a16="http://schemas.microsoft.com/office/drawing/2014/main" id="{B0E87CDB-53A8-476F-9AB8-CCCF7C023B1D}"/>
              </a:ext>
            </a:extLst>
          </p:cNvPr>
          <p:cNvSpPr txBox="1"/>
          <p:nvPr/>
        </p:nvSpPr>
        <p:spPr>
          <a:xfrm>
            <a:off x="3788906" y="1991987"/>
            <a:ext cx="736333" cy="234723"/>
          </a:xfrm>
          <a:prstGeom prst="rect">
            <a:avLst/>
          </a:prstGeom>
          <a:noFill/>
        </p:spPr>
        <p:txBody>
          <a:bodyPr wrap="square" rtlCol="0">
            <a:spAutoFit/>
          </a:bodyPr>
          <a:lstStyle/>
          <a:p>
            <a:r>
              <a:rPr lang="fr-FR" sz="900" b="1" i="1" dirty="0">
                <a:solidFill>
                  <a:srgbClr val="C00000"/>
                </a:solidFill>
              </a:rPr>
              <a:t>(27%)</a:t>
            </a:r>
          </a:p>
        </p:txBody>
      </p:sp>
      <p:sp>
        <p:nvSpPr>
          <p:cNvPr id="28" name="ZoneTexte 27">
            <a:extLst>
              <a:ext uri="{FF2B5EF4-FFF2-40B4-BE49-F238E27FC236}">
                <a16:creationId xmlns:a16="http://schemas.microsoft.com/office/drawing/2014/main" id="{9C2DED69-3FB0-46E5-B9B4-91C4311E3EA6}"/>
              </a:ext>
            </a:extLst>
          </p:cNvPr>
          <p:cNvSpPr txBox="1"/>
          <p:nvPr/>
        </p:nvSpPr>
        <p:spPr>
          <a:xfrm>
            <a:off x="5443327" y="5335857"/>
            <a:ext cx="775726" cy="230832"/>
          </a:xfrm>
          <a:prstGeom prst="rect">
            <a:avLst/>
          </a:prstGeom>
          <a:noFill/>
        </p:spPr>
        <p:txBody>
          <a:bodyPr wrap="square" rtlCol="0">
            <a:spAutoFit/>
          </a:bodyPr>
          <a:lstStyle/>
          <a:p>
            <a:r>
              <a:rPr lang="fr-FR" sz="900" b="1" i="1" dirty="0">
                <a:solidFill>
                  <a:srgbClr val="C00000"/>
                </a:solidFill>
              </a:rPr>
              <a:t>(26%)</a:t>
            </a:r>
          </a:p>
        </p:txBody>
      </p:sp>
      <p:sp>
        <p:nvSpPr>
          <p:cNvPr id="29" name="ZoneTexte 28">
            <a:extLst>
              <a:ext uri="{FF2B5EF4-FFF2-40B4-BE49-F238E27FC236}">
                <a16:creationId xmlns:a16="http://schemas.microsoft.com/office/drawing/2014/main" id="{D3CE1CF2-31EB-4687-8E88-B376609C8C78}"/>
              </a:ext>
            </a:extLst>
          </p:cNvPr>
          <p:cNvSpPr txBox="1"/>
          <p:nvPr/>
        </p:nvSpPr>
        <p:spPr>
          <a:xfrm>
            <a:off x="5122456" y="6111564"/>
            <a:ext cx="775726" cy="230832"/>
          </a:xfrm>
          <a:prstGeom prst="rect">
            <a:avLst/>
          </a:prstGeom>
          <a:noFill/>
        </p:spPr>
        <p:txBody>
          <a:bodyPr wrap="square" rtlCol="0">
            <a:spAutoFit/>
          </a:bodyPr>
          <a:lstStyle/>
          <a:p>
            <a:r>
              <a:rPr lang="fr-FR" sz="900" b="1" i="1" dirty="0">
                <a:solidFill>
                  <a:srgbClr val="C00000"/>
                </a:solidFill>
              </a:rPr>
              <a:t>(27%)</a:t>
            </a:r>
          </a:p>
        </p:txBody>
      </p:sp>
      <p:sp>
        <p:nvSpPr>
          <p:cNvPr id="41" name="ZoneTexte 40">
            <a:extLst>
              <a:ext uri="{FF2B5EF4-FFF2-40B4-BE49-F238E27FC236}">
                <a16:creationId xmlns:a16="http://schemas.microsoft.com/office/drawing/2014/main" id="{65EC7462-CFA3-4C2F-B83A-F9E203B9482B}"/>
              </a:ext>
            </a:extLst>
          </p:cNvPr>
          <p:cNvSpPr txBox="1"/>
          <p:nvPr/>
        </p:nvSpPr>
        <p:spPr>
          <a:xfrm>
            <a:off x="4558338" y="6305527"/>
            <a:ext cx="775726" cy="230832"/>
          </a:xfrm>
          <a:prstGeom prst="rect">
            <a:avLst/>
          </a:prstGeom>
          <a:noFill/>
        </p:spPr>
        <p:txBody>
          <a:bodyPr wrap="square" rtlCol="0">
            <a:spAutoFit/>
          </a:bodyPr>
          <a:lstStyle/>
          <a:p>
            <a:r>
              <a:rPr lang="fr-FR" sz="900" b="1" i="1" dirty="0">
                <a:solidFill>
                  <a:srgbClr val="C00000"/>
                </a:solidFill>
              </a:rPr>
              <a:t>(20%)</a:t>
            </a:r>
          </a:p>
        </p:txBody>
      </p:sp>
      <p:sp>
        <p:nvSpPr>
          <p:cNvPr id="42" name="ZoneTexte 41">
            <a:extLst>
              <a:ext uri="{FF2B5EF4-FFF2-40B4-BE49-F238E27FC236}">
                <a16:creationId xmlns:a16="http://schemas.microsoft.com/office/drawing/2014/main" id="{DAC0C6FA-1B9F-4483-BA52-F5A15E29FEBB}"/>
              </a:ext>
            </a:extLst>
          </p:cNvPr>
          <p:cNvSpPr txBox="1"/>
          <p:nvPr/>
        </p:nvSpPr>
        <p:spPr>
          <a:xfrm>
            <a:off x="3515286" y="5165242"/>
            <a:ext cx="775726" cy="230832"/>
          </a:xfrm>
          <a:prstGeom prst="rect">
            <a:avLst/>
          </a:prstGeom>
          <a:noFill/>
        </p:spPr>
        <p:txBody>
          <a:bodyPr wrap="square" rtlCol="0">
            <a:spAutoFit/>
          </a:bodyPr>
          <a:lstStyle/>
          <a:p>
            <a:r>
              <a:rPr lang="fr-FR" sz="900" b="1" i="1" dirty="0">
                <a:solidFill>
                  <a:srgbClr val="C00000"/>
                </a:solidFill>
              </a:rPr>
              <a:t>(27%)</a:t>
            </a:r>
          </a:p>
        </p:txBody>
      </p:sp>
      <p:sp>
        <p:nvSpPr>
          <p:cNvPr id="43" name="Rectangle 42">
            <a:extLst>
              <a:ext uri="{FF2B5EF4-FFF2-40B4-BE49-F238E27FC236}">
                <a16:creationId xmlns:a16="http://schemas.microsoft.com/office/drawing/2014/main" id="{84F49A7B-0B24-4826-AC3C-EF214BBD8422}"/>
              </a:ext>
            </a:extLst>
          </p:cNvPr>
          <p:cNvSpPr/>
          <p:nvPr/>
        </p:nvSpPr>
        <p:spPr>
          <a:xfrm>
            <a:off x="1583755" y="4146642"/>
            <a:ext cx="6156960" cy="477054"/>
          </a:xfrm>
          <a:prstGeom prst="rect">
            <a:avLst/>
          </a:prstGeom>
        </p:spPr>
        <p:txBody>
          <a:bodyPr>
            <a:spAutoFit/>
          </a:bodyPr>
          <a:lstStyle/>
          <a:p>
            <a:pPr algn="ctr"/>
            <a:r>
              <a:rPr lang="fr-FR" sz="1400" b="1" dirty="0">
                <a:solidFill>
                  <a:srgbClr val="000000"/>
                </a:solidFill>
                <a:latin typeface="Tw Cen MT" panose="020B0602020104020603" pitchFamily="34" charset="0"/>
              </a:rPr>
              <a:t>Répartition par CSP</a:t>
            </a:r>
            <a:endParaRPr lang="fr-FR" sz="1400" dirty="0">
              <a:solidFill>
                <a:srgbClr val="000000"/>
              </a:solidFill>
              <a:latin typeface="Tw Cen MT" panose="020B0602020104020603" pitchFamily="34" charset="0"/>
            </a:endParaRPr>
          </a:p>
          <a:p>
            <a:pPr algn="ctr"/>
            <a:r>
              <a:rPr lang="fr-FR" sz="1100" i="1" dirty="0">
                <a:solidFill>
                  <a:srgbClr val="000000"/>
                </a:solidFill>
                <a:latin typeface="Tw Cen MT" panose="020B0602020104020603" pitchFamily="34" charset="0"/>
              </a:rPr>
              <a:t>INSEE DADS, données au 31/12/2017 </a:t>
            </a:r>
            <a:endParaRPr lang="fr-FR" dirty="0"/>
          </a:p>
        </p:txBody>
      </p:sp>
      <p:graphicFrame>
        <p:nvGraphicFramePr>
          <p:cNvPr id="3" name="Tableau 2">
            <a:extLst>
              <a:ext uri="{FF2B5EF4-FFF2-40B4-BE49-F238E27FC236}">
                <a16:creationId xmlns:a16="http://schemas.microsoft.com/office/drawing/2014/main" id="{D9B94E73-41C6-4B3C-A2BD-98EBBD51F42D}"/>
              </a:ext>
            </a:extLst>
          </p:cNvPr>
          <p:cNvGraphicFramePr>
            <a:graphicFrameLocks noGrp="1"/>
          </p:cNvGraphicFramePr>
          <p:nvPr>
            <p:extLst>
              <p:ext uri="{D42A27DB-BD31-4B8C-83A1-F6EECF244321}">
                <p14:modId xmlns:p14="http://schemas.microsoft.com/office/powerpoint/2010/main" val="2086753219"/>
              </p:ext>
            </p:extLst>
          </p:nvPr>
        </p:nvGraphicFramePr>
        <p:xfrm>
          <a:off x="6433515" y="1360056"/>
          <a:ext cx="5564367" cy="5083967"/>
        </p:xfrm>
        <a:graphic>
          <a:graphicData uri="http://schemas.openxmlformats.org/drawingml/2006/table">
            <a:tbl>
              <a:tblPr>
                <a:tableStyleId>{5C22544A-7EE6-4342-B048-85BDC9FD1C3A}</a:tableStyleId>
              </a:tblPr>
              <a:tblGrid>
                <a:gridCol w="618263">
                  <a:extLst>
                    <a:ext uri="{9D8B030D-6E8A-4147-A177-3AD203B41FA5}">
                      <a16:colId xmlns:a16="http://schemas.microsoft.com/office/drawing/2014/main" val="228815857"/>
                    </a:ext>
                  </a:extLst>
                </a:gridCol>
                <a:gridCol w="618263">
                  <a:extLst>
                    <a:ext uri="{9D8B030D-6E8A-4147-A177-3AD203B41FA5}">
                      <a16:colId xmlns:a16="http://schemas.microsoft.com/office/drawing/2014/main" val="2265222184"/>
                    </a:ext>
                  </a:extLst>
                </a:gridCol>
                <a:gridCol w="618263">
                  <a:extLst>
                    <a:ext uri="{9D8B030D-6E8A-4147-A177-3AD203B41FA5}">
                      <a16:colId xmlns:a16="http://schemas.microsoft.com/office/drawing/2014/main" val="1671674019"/>
                    </a:ext>
                  </a:extLst>
                </a:gridCol>
                <a:gridCol w="618263">
                  <a:extLst>
                    <a:ext uri="{9D8B030D-6E8A-4147-A177-3AD203B41FA5}">
                      <a16:colId xmlns:a16="http://schemas.microsoft.com/office/drawing/2014/main" val="1382513276"/>
                    </a:ext>
                  </a:extLst>
                </a:gridCol>
                <a:gridCol w="618263">
                  <a:extLst>
                    <a:ext uri="{9D8B030D-6E8A-4147-A177-3AD203B41FA5}">
                      <a16:colId xmlns:a16="http://schemas.microsoft.com/office/drawing/2014/main" val="3076342128"/>
                    </a:ext>
                  </a:extLst>
                </a:gridCol>
                <a:gridCol w="618263">
                  <a:extLst>
                    <a:ext uri="{9D8B030D-6E8A-4147-A177-3AD203B41FA5}">
                      <a16:colId xmlns:a16="http://schemas.microsoft.com/office/drawing/2014/main" val="2819474650"/>
                    </a:ext>
                  </a:extLst>
                </a:gridCol>
                <a:gridCol w="618263">
                  <a:extLst>
                    <a:ext uri="{9D8B030D-6E8A-4147-A177-3AD203B41FA5}">
                      <a16:colId xmlns:a16="http://schemas.microsoft.com/office/drawing/2014/main" val="3980152631"/>
                    </a:ext>
                  </a:extLst>
                </a:gridCol>
                <a:gridCol w="618263">
                  <a:extLst>
                    <a:ext uri="{9D8B030D-6E8A-4147-A177-3AD203B41FA5}">
                      <a16:colId xmlns:a16="http://schemas.microsoft.com/office/drawing/2014/main" val="315770819"/>
                    </a:ext>
                  </a:extLst>
                </a:gridCol>
                <a:gridCol w="618263">
                  <a:extLst>
                    <a:ext uri="{9D8B030D-6E8A-4147-A177-3AD203B41FA5}">
                      <a16:colId xmlns:a16="http://schemas.microsoft.com/office/drawing/2014/main" val="122674625"/>
                    </a:ext>
                  </a:extLst>
                </a:gridCol>
              </a:tblGrid>
              <a:tr h="633074">
                <a:tc>
                  <a:txBody>
                    <a:bodyPr/>
                    <a:lstStyle/>
                    <a:p>
                      <a:pPr algn="l" fontAlgn="b"/>
                      <a:r>
                        <a:rPr lang="fr-FR" sz="1100" u="none" strike="noStrike" dirty="0">
                          <a:effectLst/>
                        </a:rPr>
                        <a:t> </a:t>
                      </a:r>
                      <a:endParaRPr lang="fr-FR" sz="1100" b="0" i="0" u="none" strike="noStrike" dirty="0">
                        <a:solidFill>
                          <a:srgbClr val="000000"/>
                        </a:solidFill>
                        <a:effectLst/>
                        <a:latin typeface="Liberation Sans"/>
                      </a:endParaRPr>
                    </a:p>
                  </a:txBody>
                  <a:tcPr marL="7620" marR="7620" marT="7620" marB="0" anchor="b">
                    <a:solidFill>
                      <a:srgbClr val="00B0F0"/>
                    </a:solidFill>
                  </a:tcPr>
                </a:tc>
                <a:tc>
                  <a:txBody>
                    <a:bodyPr/>
                    <a:lstStyle/>
                    <a:p>
                      <a:pPr algn="ctr" fontAlgn="b"/>
                      <a:r>
                        <a:rPr lang="fr-FR" sz="1100" u="none" strike="noStrike" dirty="0">
                          <a:effectLst/>
                        </a:rPr>
                        <a:t>25 ans et moins</a:t>
                      </a:r>
                      <a:endParaRPr lang="fr-FR" sz="1100" b="0" i="0" u="none" strike="noStrike" dirty="0">
                        <a:solidFill>
                          <a:srgbClr val="000000"/>
                        </a:solidFill>
                        <a:effectLst/>
                        <a:latin typeface="Liberation Sans"/>
                      </a:endParaRPr>
                    </a:p>
                  </a:txBody>
                  <a:tcPr marL="7620" marR="7620" marT="7620" marB="0" anchor="b">
                    <a:solidFill>
                      <a:srgbClr val="00B0F0"/>
                    </a:solidFill>
                  </a:tcPr>
                </a:tc>
                <a:tc>
                  <a:txBody>
                    <a:bodyPr/>
                    <a:lstStyle/>
                    <a:p>
                      <a:pPr algn="ctr" fontAlgn="b"/>
                      <a:r>
                        <a:rPr lang="fr-FR" sz="1100" u="none" strike="noStrike">
                          <a:effectLst/>
                        </a:rPr>
                        <a:t>De 26 à 30 ans inclus</a:t>
                      </a:r>
                      <a:endParaRPr lang="fr-FR" sz="1100" b="0" i="0" u="none" strike="noStrike">
                        <a:solidFill>
                          <a:srgbClr val="000000"/>
                        </a:solidFill>
                        <a:effectLst/>
                        <a:latin typeface="Liberation Sans"/>
                      </a:endParaRPr>
                    </a:p>
                  </a:txBody>
                  <a:tcPr marL="7620" marR="7620" marT="7620" marB="0" anchor="b">
                    <a:solidFill>
                      <a:srgbClr val="00B0F0"/>
                    </a:solidFill>
                  </a:tcPr>
                </a:tc>
                <a:tc>
                  <a:txBody>
                    <a:bodyPr/>
                    <a:lstStyle/>
                    <a:p>
                      <a:pPr algn="ctr" fontAlgn="b"/>
                      <a:r>
                        <a:rPr lang="fr-FR" sz="1100" u="none" strike="noStrike" dirty="0">
                          <a:effectLst/>
                        </a:rPr>
                        <a:t>De 31 à 35 ans inclus</a:t>
                      </a:r>
                      <a:endParaRPr lang="fr-FR" sz="1100" b="0" i="0" u="none" strike="noStrike" dirty="0">
                        <a:solidFill>
                          <a:srgbClr val="000000"/>
                        </a:solidFill>
                        <a:effectLst/>
                        <a:latin typeface="Liberation Sans"/>
                      </a:endParaRPr>
                    </a:p>
                  </a:txBody>
                  <a:tcPr marL="7620" marR="7620" marT="7620" marB="0" anchor="b">
                    <a:solidFill>
                      <a:srgbClr val="00B0F0"/>
                    </a:solidFill>
                  </a:tcPr>
                </a:tc>
                <a:tc>
                  <a:txBody>
                    <a:bodyPr/>
                    <a:lstStyle/>
                    <a:p>
                      <a:pPr algn="ctr" fontAlgn="b"/>
                      <a:r>
                        <a:rPr lang="fr-FR" sz="1100" u="none" strike="noStrike" dirty="0">
                          <a:effectLst/>
                        </a:rPr>
                        <a:t>De 36 à 40 ans inclus</a:t>
                      </a:r>
                      <a:endParaRPr lang="fr-FR" sz="1100" b="0" i="0" u="none" strike="noStrike" dirty="0">
                        <a:solidFill>
                          <a:srgbClr val="000000"/>
                        </a:solidFill>
                        <a:effectLst/>
                        <a:latin typeface="Liberation Sans"/>
                      </a:endParaRPr>
                    </a:p>
                  </a:txBody>
                  <a:tcPr marL="7620" marR="7620" marT="7620" marB="0" anchor="b">
                    <a:solidFill>
                      <a:srgbClr val="00B0F0"/>
                    </a:solidFill>
                  </a:tcPr>
                </a:tc>
                <a:tc>
                  <a:txBody>
                    <a:bodyPr/>
                    <a:lstStyle/>
                    <a:p>
                      <a:pPr algn="ctr" fontAlgn="b"/>
                      <a:r>
                        <a:rPr lang="fr-FR" sz="1100" u="none" strike="noStrike" dirty="0">
                          <a:effectLst/>
                        </a:rPr>
                        <a:t>De 41 à 45 ans inclus</a:t>
                      </a:r>
                      <a:endParaRPr lang="fr-FR" sz="1100" b="0" i="0" u="none" strike="noStrike" dirty="0">
                        <a:solidFill>
                          <a:srgbClr val="000000"/>
                        </a:solidFill>
                        <a:effectLst/>
                        <a:latin typeface="Liberation Sans"/>
                      </a:endParaRPr>
                    </a:p>
                  </a:txBody>
                  <a:tcPr marL="7620" marR="7620" marT="7620" marB="0" anchor="b">
                    <a:solidFill>
                      <a:srgbClr val="00B0F0"/>
                    </a:solidFill>
                  </a:tcPr>
                </a:tc>
                <a:tc>
                  <a:txBody>
                    <a:bodyPr/>
                    <a:lstStyle/>
                    <a:p>
                      <a:pPr algn="ctr" fontAlgn="b"/>
                      <a:r>
                        <a:rPr lang="fr-FR" sz="1100" u="none" strike="noStrike" dirty="0">
                          <a:effectLst/>
                        </a:rPr>
                        <a:t>De 46 à 50 ans inclus</a:t>
                      </a:r>
                      <a:endParaRPr lang="fr-FR" sz="1100" b="0" i="0" u="none" strike="noStrike" dirty="0">
                        <a:solidFill>
                          <a:srgbClr val="000000"/>
                        </a:solidFill>
                        <a:effectLst/>
                        <a:latin typeface="Liberation Sans"/>
                      </a:endParaRPr>
                    </a:p>
                  </a:txBody>
                  <a:tcPr marL="7620" marR="7620" marT="7620" marB="0" anchor="b">
                    <a:solidFill>
                      <a:srgbClr val="00B0F0"/>
                    </a:solidFill>
                  </a:tcPr>
                </a:tc>
                <a:tc>
                  <a:txBody>
                    <a:bodyPr/>
                    <a:lstStyle/>
                    <a:p>
                      <a:pPr algn="ctr" fontAlgn="b"/>
                      <a:r>
                        <a:rPr lang="fr-FR" sz="1100" u="none" strike="noStrike" dirty="0">
                          <a:effectLst/>
                        </a:rPr>
                        <a:t>De 51 à 55 ans inclus</a:t>
                      </a:r>
                      <a:endParaRPr lang="fr-FR" sz="1100" b="0" i="0" u="none" strike="noStrike" dirty="0">
                        <a:solidFill>
                          <a:srgbClr val="000000"/>
                        </a:solidFill>
                        <a:effectLst/>
                        <a:latin typeface="Liberation Sans"/>
                      </a:endParaRPr>
                    </a:p>
                  </a:txBody>
                  <a:tcPr marL="7620" marR="7620" marT="7620" marB="0" anchor="b">
                    <a:solidFill>
                      <a:srgbClr val="00B0F0"/>
                    </a:solidFill>
                  </a:tcPr>
                </a:tc>
                <a:tc>
                  <a:txBody>
                    <a:bodyPr/>
                    <a:lstStyle/>
                    <a:p>
                      <a:pPr algn="ctr" fontAlgn="b"/>
                      <a:r>
                        <a:rPr lang="fr-FR" sz="1100" u="none" strike="noStrike" dirty="0">
                          <a:effectLst/>
                        </a:rPr>
                        <a:t>Plus de 55 ans</a:t>
                      </a:r>
                      <a:endParaRPr lang="fr-FR" sz="1100" b="0" i="0" u="none" strike="noStrike" dirty="0">
                        <a:solidFill>
                          <a:srgbClr val="000000"/>
                        </a:solidFill>
                        <a:effectLst/>
                        <a:latin typeface="Liberation Sans"/>
                      </a:endParaRPr>
                    </a:p>
                  </a:txBody>
                  <a:tcPr marL="7620" marR="7620" marT="7620" marB="0" anchor="b">
                    <a:solidFill>
                      <a:srgbClr val="00B0F0"/>
                    </a:solidFill>
                  </a:tcPr>
                </a:tc>
                <a:extLst>
                  <a:ext uri="{0D108BD9-81ED-4DB2-BD59-A6C34878D82A}">
                    <a16:rowId xmlns:a16="http://schemas.microsoft.com/office/drawing/2014/main" val="4183776498"/>
                  </a:ext>
                </a:extLst>
              </a:tr>
              <a:tr h="490281">
                <a:tc gridSpan="9">
                  <a:txBody>
                    <a:bodyPr/>
                    <a:lstStyle/>
                    <a:p>
                      <a:pPr algn="ctr" fontAlgn="b"/>
                      <a:r>
                        <a:rPr lang="fr-FR" sz="1100" u="none" strike="noStrike" dirty="0">
                          <a:effectLst/>
                        </a:rPr>
                        <a:t>Ensemble</a:t>
                      </a:r>
                      <a:endParaRPr lang="fr-FR" sz="1100" b="0" i="0" u="none" strike="noStrike" dirty="0">
                        <a:solidFill>
                          <a:srgbClr val="000000"/>
                        </a:solidFill>
                        <a:effectLst/>
                        <a:latin typeface="Liberation Sans"/>
                      </a:endParaRPr>
                    </a:p>
                  </a:txBody>
                  <a:tcPr marL="7620" marR="7620" marT="7620" marB="0" anchor="ctr">
                    <a:solidFill>
                      <a:srgbClr val="B4C7E7"/>
                    </a:solidFill>
                  </a:tcPr>
                </a:tc>
                <a:tc hMerge="1">
                  <a:txBody>
                    <a:bodyPr/>
                    <a:lstStyle/>
                    <a:p>
                      <a:pPr algn="l"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l"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l"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l"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l"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l"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l"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l" fontAlgn="b"/>
                      <a:endParaRPr lang="fr-FR" sz="1100" b="0" i="0" u="none" strike="noStrike" dirty="0">
                        <a:solidFill>
                          <a:srgbClr val="000000"/>
                        </a:solidFill>
                        <a:effectLst/>
                        <a:latin typeface="Liberation Sans"/>
                      </a:endParaRPr>
                    </a:p>
                  </a:txBody>
                  <a:tcPr marL="7620" marR="7620" marT="7620" marB="0" anchor="b"/>
                </a:tc>
                <a:extLst>
                  <a:ext uri="{0D108BD9-81ED-4DB2-BD59-A6C34878D82A}">
                    <a16:rowId xmlns:a16="http://schemas.microsoft.com/office/drawing/2014/main" val="2793159609"/>
                  </a:ext>
                </a:extLst>
              </a:tr>
              <a:tr h="330051">
                <a:tc>
                  <a:txBody>
                    <a:bodyPr/>
                    <a:lstStyle/>
                    <a:p>
                      <a:pPr algn="l" fontAlgn="b"/>
                      <a:r>
                        <a:rPr lang="fr-FR" sz="1100" u="none" strike="noStrike" dirty="0">
                          <a:effectLst/>
                        </a:rPr>
                        <a:t>Homme</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13</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21</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18</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15</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12</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9</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7</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6</a:t>
                      </a:r>
                      <a:endParaRPr lang="fr-FR" sz="1100" b="0" i="0" u="none" strike="noStrike" dirty="0">
                        <a:solidFill>
                          <a:srgbClr val="000000"/>
                        </a:solidFill>
                        <a:effectLst/>
                        <a:latin typeface="Liberation Sans"/>
                      </a:endParaRPr>
                    </a:p>
                  </a:txBody>
                  <a:tcPr marL="7620" marR="7620" marT="7620" marB="0" anchor="ctr"/>
                </a:tc>
                <a:extLst>
                  <a:ext uri="{0D108BD9-81ED-4DB2-BD59-A6C34878D82A}">
                    <a16:rowId xmlns:a16="http://schemas.microsoft.com/office/drawing/2014/main" val="2888177755"/>
                  </a:ext>
                </a:extLst>
              </a:tr>
              <a:tr h="330051">
                <a:tc>
                  <a:txBody>
                    <a:bodyPr/>
                    <a:lstStyle/>
                    <a:p>
                      <a:pPr algn="l" fontAlgn="b"/>
                      <a:r>
                        <a:rPr lang="fr-FR" sz="1100" u="none" strike="noStrike" dirty="0">
                          <a:effectLst/>
                        </a:rPr>
                        <a:t>Femme</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13</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22</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17</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14</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11</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9</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7</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6</a:t>
                      </a:r>
                      <a:endParaRPr lang="fr-FR" sz="1100" b="0" i="0" u="none" strike="noStrike" dirty="0">
                        <a:solidFill>
                          <a:srgbClr val="000000"/>
                        </a:solidFill>
                        <a:effectLst/>
                        <a:latin typeface="Liberation Sans"/>
                      </a:endParaRPr>
                    </a:p>
                  </a:txBody>
                  <a:tcPr marL="7620" marR="7620" marT="7620" marB="0" anchor="ctr"/>
                </a:tc>
                <a:extLst>
                  <a:ext uri="{0D108BD9-81ED-4DB2-BD59-A6C34878D82A}">
                    <a16:rowId xmlns:a16="http://schemas.microsoft.com/office/drawing/2014/main" val="1702609796"/>
                  </a:ext>
                </a:extLst>
              </a:tr>
              <a:tr h="330051">
                <a:tc gridSpan="9">
                  <a:txBody>
                    <a:bodyPr/>
                    <a:lstStyle/>
                    <a:p>
                      <a:pPr algn="ctr" fontAlgn="b"/>
                      <a:r>
                        <a:rPr lang="fr-FR" sz="1100" u="none" strike="noStrike" dirty="0">
                          <a:effectLst/>
                        </a:rPr>
                        <a:t>Cadres</a:t>
                      </a:r>
                      <a:endParaRPr lang="fr-FR" sz="1100" b="0" i="0" u="none" strike="noStrike" dirty="0">
                        <a:solidFill>
                          <a:srgbClr val="000000"/>
                        </a:solidFill>
                        <a:effectLst/>
                        <a:latin typeface="Liberation Sans"/>
                      </a:endParaRPr>
                    </a:p>
                  </a:txBody>
                  <a:tcPr marL="7620" marR="7620" marT="7620" marB="0" anchor="ctr">
                    <a:solidFill>
                      <a:srgbClr val="B4C7E7"/>
                    </a:solidFill>
                  </a:tcPr>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extLst>
                  <a:ext uri="{0D108BD9-81ED-4DB2-BD59-A6C34878D82A}">
                    <a16:rowId xmlns:a16="http://schemas.microsoft.com/office/drawing/2014/main" val="933883651"/>
                  </a:ext>
                </a:extLst>
              </a:tr>
              <a:tr h="330051">
                <a:tc>
                  <a:txBody>
                    <a:bodyPr/>
                    <a:lstStyle/>
                    <a:p>
                      <a:pPr algn="l" fontAlgn="b"/>
                      <a:r>
                        <a:rPr lang="fr-FR" sz="1100" u="none" strike="noStrike" dirty="0">
                          <a:effectLst/>
                        </a:rPr>
                        <a:t>Homme</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9</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21</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18</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15</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13</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9</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7</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7</a:t>
                      </a:r>
                      <a:endParaRPr lang="fr-FR" sz="1100" b="0" i="0" u="none" strike="noStrike">
                        <a:solidFill>
                          <a:srgbClr val="000000"/>
                        </a:solidFill>
                        <a:effectLst/>
                        <a:latin typeface="Liberation Sans"/>
                      </a:endParaRPr>
                    </a:p>
                  </a:txBody>
                  <a:tcPr marL="7620" marR="7620" marT="7620" marB="0" anchor="ctr"/>
                </a:tc>
                <a:extLst>
                  <a:ext uri="{0D108BD9-81ED-4DB2-BD59-A6C34878D82A}">
                    <a16:rowId xmlns:a16="http://schemas.microsoft.com/office/drawing/2014/main" val="3884142255"/>
                  </a:ext>
                </a:extLst>
              </a:tr>
              <a:tr h="330051">
                <a:tc>
                  <a:txBody>
                    <a:bodyPr/>
                    <a:lstStyle/>
                    <a:p>
                      <a:pPr algn="l" fontAlgn="b"/>
                      <a:r>
                        <a:rPr lang="fr-FR" sz="1100" u="none" strike="noStrike" dirty="0">
                          <a:effectLst/>
                        </a:rPr>
                        <a:t>Femme</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10</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25</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19</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14</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12</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9</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7</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5</a:t>
                      </a:r>
                      <a:endParaRPr lang="fr-FR" sz="1100" b="0" i="0" u="none" strike="noStrike" dirty="0">
                        <a:solidFill>
                          <a:srgbClr val="000000"/>
                        </a:solidFill>
                        <a:effectLst/>
                        <a:latin typeface="Liberation Sans"/>
                      </a:endParaRPr>
                    </a:p>
                  </a:txBody>
                  <a:tcPr marL="7620" marR="7620" marT="7620" marB="0" anchor="ctr"/>
                </a:tc>
                <a:extLst>
                  <a:ext uri="{0D108BD9-81ED-4DB2-BD59-A6C34878D82A}">
                    <a16:rowId xmlns:a16="http://schemas.microsoft.com/office/drawing/2014/main" val="3323431274"/>
                  </a:ext>
                </a:extLst>
              </a:tr>
              <a:tr h="645752">
                <a:tc gridSpan="9">
                  <a:txBody>
                    <a:bodyPr/>
                    <a:lstStyle/>
                    <a:p>
                      <a:pPr algn="ctr" fontAlgn="b"/>
                      <a:r>
                        <a:rPr lang="fr-FR" sz="1100" u="none" strike="noStrike" dirty="0">
                          <a:effectLst/>
                        </a:rPr>
                        <a:t>Professions intermédiaires</a:t>
                      </a:r>
                      <a:endParaRPr lang="fr-FR" sz="1100" b="0" i="0" u="none" strike="noStrike" dirty="0">
                        <a:solidFill>
                          <a:srgbClr val="000000"/>
                        </a:solidFill>
                        <a:effectLst/>
                        <a:latin typeface="Liberation Sans"/>
                      </a:endParaRPr>
                    </a:p>
                  </a:txBody>
                  <a:tcPr marL="7620" marR="7620" marT="7620" marB="0" anchor="ctr">
                    <a:solidFill>
                      <a:srgbClr val="B4C7E7"/>
                    </a:solidFill>
                  </a:tcPr>
                </a:tc>
                <a:tc hMerge="1">
                  <a:txBody>
                    <a:bodyPr/>
                    <a:lstStyle/>
                    <a:p>
                      <a:endParaRPr lang="fr-FR"/>
                    </a:p>
                  </a:txBody>
                  <a:tcPr/>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extLst>
                  <a:ext uri="{0D108BD9-81ED-4DB2-BD59-A6C34878D82A}">
                    <a16:rowId xmlns:a16="http://schemas.microsoft.com/office/drawing/2014/main" val="835585932"/>
                  </a:ext>
                </a:extLst>
              </a:tr>
              <a:tr h="330051">
                <a:tc>
                  <a:txBody>
                    <a:bodyPr/>
                    <a:lstStyle/>
                    <a:p>
                      <a:pPr algn="l" fontAlgn="b"/>
                      <a:r>
                        <a:rPr lang="fr-FR" sz="1100" u="none" strike="noStrike" dirty="0">
                          <a:effectLst/>
                        </a:rPr>
                        <a:t>Homme</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19</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21</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18</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14</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10</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8</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6</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5</a:t>
                      </a:r>
                      <a:endParaRPr lang="fr-FR" sz="1100" b="0" i="0" u="none" strike="noStrike">
                        <a:solidFill>
                          <a:srgbClr val="000000"/>
                        </a:solidFill>
                        <a:effectLst/>
                        <a:latin typeface="Liberation Sans"/>
                      </a:endParaRPr>
                    </a:p>
                  </a:txBody>
                  <a:tcPr marL="7620" marR="7620" marT="7620" marB="0" anchor="ctr"/>
                </a:tc>
                <a:extLst>
                  <a:ext uri="{0D108BD9-81ED-4DB2-BD59-A6C34878D82A}">
                    <a16:rowId xmlns:a16="http://schemas.microsoft.com/office/drawing/2014/main" val="2357309338"/>
                  </a:ext>
                </a:extLst>
              </a:tr>
              <a:tr h="330051">
                <a:tc>
                  <a:txBody>
                    <a:bodyPr/>
                    <a:lstStyle/>
                    <a:p>
                      <a:pPr algn="l" fontAlgn="b"/>
                      <a:r>
                        <a:rPr lang="fr-FR" sz="1100" u="none" strike="noStrike" dirty="0">
                          <a:effectLst/>
                        </a:rPr>
                        <a:t>Femme</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16</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20</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17</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14</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11</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10</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7</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6</a:t>
                      </a:r>
                      <a:endParaRPr lang="fr-FR" sz="1100" b="0" i="0" u="none" strike="noStrike" dirty="0">
                        <a:solidFill>
                          <a:srgbClr val="000000"/>
                        </a:solidFill>
                        <a:effectLst/>
                        <a:latin typeface="Liberation Sans"/>
                      </a:endParaRPr>
                    </a:p>
                  </a:txBody>
                  <a:tcPr marL="7620" marR="7620" marT="7620" marB="0" anchor="ctr"/>
                </a:tc>
                <a:extLst>
                  <a:ext uri="{0D108BD9-81ED-4DB2-BD59-A6C34878D82A}">
                    <a16:rowId xmlns:a16="http://schemas.microsoft.com/office/drawing/2014/main" val="1238794909"/>
                  </a:ext>
                </a:extLst>
              </a:tr>
              <a:tr h="330051">
                <a:tc gridSpan="9">
                  <a:txBody>
                    <a:bodyPr/>
                    <a:lstStyle/>
                    <a:p>
                      <a:pPr algn="ctr" fontAlgn="b"/>
                      <a:r>
                        <a:rPr lang="fr-FR" sz="1100" u="none" strike="noStrike" dirty="0">
                          <a:effectLst/>
                        </a:rPr>
                        <a:t>Employé </a:t>
                      </a:r>
                      <a:endParaRPr lang="fr-FR" sz="1100" b="0" i="0" u="none" strike="noStrike" dirty="0">
                        <a:solidFill>
                          <a:srgbClr val="000000"/>
                        </a:solidFill>
                        <a:effectLst/>
                        <a:latin typeface="Liberation Sans"/>
                      </a:endParaRPr>
                    </a:p>
                  </a:txBody>
                  <a:tcPr marL="7620" marR="7620" marT="7620" marB="0" anchor="ctr">
                    <a:solidFill>
                      <a:srgbClr val="B4C7E7"/>
                    </a:solidFill>
                  </a:tcPr>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tc hMerge="1">
                  <a:txBody>
                    <a:bodyPr/>
                    <a:lstStyle/>
                    <a:p>
                      <a:pPr algn="ctr" fontAlgn="b"/>
                      <a:endParaRPr lang="fr-FR" sz="1100" b="0" i="0" u="none" strike="noStrike" dirty="0">
                        <a:solidFill>
                          <a:srgbClr val="000000"/>
                        </a:solidFill>
                        <a:effectLst/>
                        <a:latin typeface="Liberation Sans"/>
                      </a:endParaRPr>
                    </a:p>
                  </a:txBody>
                  <a:tcPr marL="7620" marR="7620" marT="7620" marB="0" anchor="b"/>
                </a:tc>
                <a:extLst>
                  <a:ext uri="{0D108BD9-81ED-4DB2-BD59-A6C34878D82A}">
                    <a16:rowId xmlns:a16="http://schemas.microsoft.com/office/drawing/2014/main" val="4197489368"/>
                  </a:ext>
                </a:extLst>
              </a:tr>
              <a:tr h="330051">
                <a:tc>
                  <a:txBody>
                    <a:bodyPr/>
                    <a:lstStyle/>
                    <a:p>
                      <a:pPr algn="l" fontAlgn="b"/>
                      <a:r>
                        <a:rPr lang="fr-FR" sz="1100" u="none" strike="noStrike" dirty="0">
                          <a:effectLst/>
                        </a:rPr>
                        <a:t>Homme</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28</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21</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15</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11</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8</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6</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4</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6</a:t>
                      </a:r>
                      <a:endParaRPr lang="fr-FR" sz="1100" b="0" i="0" u="none" strike="noStrike">
                        <a:solidFill>
                          <a:srgbClr val="000000"/>
                        </a:solidFill>
                        <a:effectLst/>
                        <a:latin typeface="Liberation Sans"/>
                      </a:endParaRPr>
                    </a:p>
                  </a:txBody>
                  <a:tcPr marL="7620" marR="7620" marT="7620" marB="0" anchor="ctr"/>
                </a:tc>
                <a:extLst>
                  <a:ext uri="{0D108BD9-81ED-4DB2-BD59-A6C34878D82A}">
                    <a16:rowId xmlns:a16="http://schemas.microsoft.com/office/drawing/2014/main" val="298133990"/>
                  </a:ext>
                </a:extLst>
              </a:tr>
              <a:tr h="344401">
                <a:tc>
                  <a:txBody>
                    <a:bodyPr/>
                    <a:lstStyle/>
                    <a:p>
                      <a:pPr algn="l" fontAlgn="b"/>
                      <a:r>
                        <a:rPr lang="fr-FR" sz="1100" u="none" strike="noStrike" dirty="0">
                          <a:effectLst/>
                        </a:rPr>
                        <a:t>Femme</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17</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18</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a:effectLst/>
                        </a:rPr>
                        <a:t>15</a:t>
                      </a:r>
                      <a:endParaRPr lang="fr-FR" sz="1100" b="0" i="0" u="none" strike="noStrike">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13</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11</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10</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8</a:t>
                      </a:r>
                      <a:endParaRPr lang="fr-FR" sz="1100" b="0" i="0" u="none" strike="noStrike" dirty="0">
                        <a:solidFill>
                          <a:srgbClr val="000000"/>
                        </a:solidFill>
                        <a:effectLst/>
                        <a:latin typeface="Liberation Sans"/>
                      </a:endParaRPr>
                    </a:p>
                  </a:txBody>
                  <a:tcPr marL="7620" marR="7620" marT="7620" marB="0" anchor="ctr"/>
                </a:tc>
                <a:tc>
                  <a:txBody>
                    <a:bodyPr/>
                    <a:lstStyle/>
                    <a:p>
                      <a:pPr algn="ctr" fontAlgn="b"/>
                      <a:r>
                        <a:rPr lang="fr-FR" sz="1100" u="none" strike="noStrike" dirty="0">
                          <a:effectLst/>
                        </a:rPr>
                        <a:t>8</a:t>
                      </a:r>
                      <a:endParaRPr lang="fr-FR" sz="1100" b="0" i="0" u="none" strike="noStrike" dirty="0">
                        <a:solidFill>
                          <a:srgbClr val="000000"/>
                        </a:solidFill>
                        <a:effectLst/>
                        <a:latin typeface="Liberation Sans"/>
                      </a:endParaRPr>
                    </a:p>
                  </a:txBody>
                  <a:tcPr marL="7620" marR="7620" marT="7620" marB="0" anchor="ctr"/>
                </a:tc>
                <a:extLst>
                  <a:ext uri="{0D108BD9-81ED-4DB2-BD59-A6C34878D82A}">
                    <a16:rowId xmlns:a16="http://schemas.microsoft.com/office/drawing/2014/main" val="990247595"/>
                  </a:ext>
                </a:extLst>
              </a:tr>
            </a:tbl>
          </a:graphicData>
        </a:graphic>
      </p:graphicFrame>
    </p:spTree>
    <p:extLst>
      <p:ext uri="{BB962C8B-B14F-4D97-AF65-F5344CB8AC3E}">
        <p14:creationId xmlns:p14="http://schemas.microsoft.com/office/powerpoint/2010/main" val="41300542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ltisectoriel">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seil">
      <a:majorFont>
        <a:latin typeface="Verdana"/>
        <a:ea typeface="Geneva"/>
        <a:cs typeface="Arial"/>
      </a:majorFont>
      <a:minorFont>
        <a:latin typeface="Verdana"/>
        <a:ea typeface="Geneva"/>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a:ln>
              <a:noFill/>
            </a:ln>
            <a:solidFill>
              <a:schemeClr val="tx1"/>
            </a:solidFill>
            <a:effectLst/>
            <a:latin typeface="Verdana" charset="0"/>
            <a:ea typeface="Geneva"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a:ln>
              <a:noFill/>
            </a:ln>
            <a:solidFill>
              <a:schemeClr val="tx1"/>
            </a:solidFill>
            <a:effectLst/>
            <a:latin typeface="Verdana" charset="0"/>
            <a:ea typeface="Geneva" charset="0"/>
            <a:cs typeface="Arial" charset="0"/>
          </a:defRPr>
        </a:defPPr>
      </a:lstStyle>
    </a:lnDef>
  </a:objectDefaults>
  <a:extraClrSchemeLst>
    <a:extraClrScheme>
      <a:clrScheme name="Consei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ei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ei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ei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ei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ei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ei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ei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ei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ei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ei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ei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seil 13">
        <a:dk1>
          <a:srgbClr val="000000"/>
        </a:dk1>
        <a:lt1>
          <a:srgbClr val="FFFFFF"/>
        </a:lt1>
        <a:dk2>
          <a:srgbClr val="919191"/>
        </a:dk2>
        <a:lt2>
          <a:srgbClr val="D2D2D2"/>
        </a:lt2>
        <a:accent1>
          <a:srgbClr val="D57800"/>
        </a:accent1>
        <a:accent2>
          <a:srgbClr val="714280"/>
        </a:accent2>
        <a:accent3>
          <a:srgbClr val="FFFFFF"/>
        </a:accent3>
        <a:accent4>
          <a:srgbClr val="000000"/>
        </a:accent4>
        <a:accent5>
          <a:srgbClr val="E7BEAA"/>
        </a:accent5>
        <a:accent6>
          <a:srgbClr val="663B73"/>
        </a:accent6>
        <a:hlink>
          <a:srgbClr val="8C0A1C"/>
        </a:hlink>
        <a:folHlink>
          <a:srgbClr val="C622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6387</TotalTime>
  <Words>5446</Words>
  <Application>Microsoft Office PowerPoint</Application>
  <PresentationFormat>Grand écran</PresentationFormat>
  <Paragraphs>1256</Paragraphs>
  <Slides>25</Slides>
  <Notes>7</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25</vt:i4>
      </vt:variant>
    </vt:vector>
  </HeadingPairs>
  <TitlesOfParts>
    <vt:vector size="40" baseType="lpstr">
      <vt:lpstr>Arial</vt:lpstr>
      <vt:lpstr>Calibri</vt:lpstr>
      <vt:lpstr>Calibri Light</vt:lpstr>
      <vt:lpstr>Corbel</vt:lpstr>
      <vt:lpstr>Helvetica Neue</vt:lpstr>
      <vt:lpstr>Lao UI</vt:lpstr>
      <vt:lpstr>Liberation Sans</vt:lpstr>
      <vt:lpstr>Symbol</vt:lpstr>
      <vt:lpstr>Tahoma</vt:lpstr>
      <vt:lpstr>Tw Cen MT</vt:lpstr>
      <vt:lpstr>Verdana</vt:lpstr>
      <vt:lpstr>Wingdings</vt:lpstr>
      <vt:lpstr>Thème Office</vt:lpstr>
      <vt:lpstr>Multisectoriel</vt:lpstr>
      <vt:lpstr>1_Thème Office</vt:lpstr>
      <vt:lpstr>Présentation PowerPoint</vt:lpstr>
      <vt:lpstr>Objectifs</vt:lpstr>
      <vt:lpstr>Démarche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MOUGEOT-DAMIDOT</dc:creator>
  <cp:lastModifiedBy>adminlocal</cp:lastModifiedBy>
  <cp:revision>499</cp:revision>
  <cp:lastPrinted>2018-09-25T09:19:56Z</cp:lastPrinted>
  <dcterms:created xsi:type="dcterms:W3CDTF">2018-06-12T08:01:08Z</dcterms:created>
  <dcterms:modified xsi:type="dcterms:W3CDTF">2022-01-06T14:04:12Z</dcterms:modified>
</cp:coreProperties>
</file>