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44" r:id="rId2"/>
    <p:sldId id="357" r:id="rId3"/>
    <p:sldId id="374" r:id="rId4"/>
    <p:sldId id="268" r:id="rId5"/>
    <p:sldId id="402" r:id="rId6"/>
    <p:sldId id="405" r:id="rId7"/>
    <p:sldId id="403" r:id="rId8"/>
    <p:sldId id="404" r:id="rId9"/>
    <p:sldId id="406" r:id="rId10"/>
    <p:sldId id="407" r:id="rId11"/>
    <p:sldId id="409" r:id="rId12"/>
    <p:sldId id="408" r:id="rId13"/>
    <p:sldId id="410" r:id="rId14"/>
    <p:sldId id="360" r:id="rId15"/>
    <p:sldId id="411" r:id="rId16"/>
    <p:sldId id="412" r:id="rId17"/>
    <p:sldId id="413" r:id="rId18"/>
    <p:sldId id="355" r:id="rId19"/>
  </p:sldIdLst>
  <p:sldSz cx="9144000" cy="6858000" type="screen4x3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E6"/>
    <a:srgbClr val="81CFF0"/>
    <a:srgbClr val="006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3842" autoAdjust="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E43DC93-A811-439E-8B83-DD221BA8D8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055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CC56F0F-BA84-478A-B39D-A650B277C9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8055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A07B9FAD-3314-49E3-9F16-8709D5CF3078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C21AFA-A163-45F3-B32A-7321DB7DC7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4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r>
              <a:rPr lang="fr-FR"/>
              <a:t>www.cinov.fr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396E88-0393-406B-BD12-F50C1E3D3F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4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7FEC88D1-84CB-41B3-965D-86A75F1C4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3023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055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8055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798F0DBE-1A05-4691-82F3-A2AA04E0AEB1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0727" tIns="45363" rIns="90727" bIns="45363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4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r>
              <a:rPr lang="fr-FR"/>
              <a:t>www.cinov.fr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4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9DE840F2-26F5-4C92-8782-C3906EE262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8006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7288" y="862013"/>
            <a:ext cx="4543425" cy="3406775"/>
          </a:xfrm>
          <a:ln/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z="16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7155" indent="-283521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4085" indent="-226817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7718" indent="-226817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1352" indent="-226817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94986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48620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02254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55888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8A90B6D-B5E1-4346-B815-3FCDF414D4B2}" type="slidenum">
              <a:rPr lang="fr-FR" altLang="fr-FR" sz="1200">
                <a:solidFill>
                  <a:srgbClr val="000000"/>
                </a:solidFill>
              </a:rPr>
              <a:pPr/>
              <a:t>12</a:t>
            </a:fld>
            <a:endParaRPr lang="fr-FR" altLang="fr-F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99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7155" indent="-283521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4085" indent="-226817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7718" indent="-226817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1352" indent="-226817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94986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48620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02254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55888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8A90B6D-B5E1-4346-B815-3FCDF414D4B2}" type="slidenum">
              <a:rPr lang="fr-FR" altLang="fr-FR" sz="1200">
                <a:solidFill>
                  <a:srgbClr val="000000"/>
                </a:solidFill>
              </a:rPr>
              <a:pPr/>
              <a:t>13</a:t>
            </a:fld>
            <a:endParaRPr lang="fr-FR" altLang="fr-F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95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7155" indent="-283521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4085" indent="-226817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7718" indent="-226817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1352" indent="-226817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94986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48620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02254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55888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8A90B6D-B5E1-4346-B815-3FCDF414D4B2}" type="slidenum">
              <a:rPr lang="fr-FR" altLang="fr-FR" sz="1200">
                <a:solidFill>
                  <a:srgbClr val="000000"/>
                </a:solidFill>
              </a:rPr>
              <a:pPr/>
              <a:t>14</a:t>
            </a:fld>
            <a:endParaRPr lang="fr-FR" altLang="fr-F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29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7155" indent="-283521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4085" indent="-226817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7718" indent="-226817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1352" indent="-226817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94986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48620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02254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55888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8A90B6D-B5E1-4346-B815-3FCDF414D4B2}" type="slidenum">
              <a:rPr lang="fr-FR" altLang="fr-FR" sz="1200">
                <a:solidFill>
                  <a:srgbClr val="000000"/>
                </a:solidFill>
              </a:rPr>
              <a:pPr/>
              <a:t>16</a:t>
            </a:fld>
            <a:endParaRPr lang="fr-FR" altLang="fr-F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95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7155" indent="-283521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4085" indent="-226817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7718" indent="-226817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1352" indent="-226817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94986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48620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02254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55888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8A90B6D-B5E1-4346-B815-3FCDF414D4B2}" type="slidenum">
              <a:rPr lang="fr-FR" altLang="fr-FR" sz="1200">
                <a:solidFill>
                  <a:srgbClr val="000000"/>
                </a:solidFill>
              </a:rPr>
              <a:pPr/>
              <a:t>17</a:t>
            </a:fld>
            <a:endParaRPr lang="fr-FR" altLang="fr-F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50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7155" indent="-283521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4085" indent="-226817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7718" indent="-226817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1352" indent="-226817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94986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48620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02254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55888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8A90B6D-B5E1-4346-B815-3FCDF414D4B2}" type="slidenum">
              <a:rPr lang="fr-FR" altLang="fr-FR" sz="1200">
                <a:solidFill>
                  <a:srgbClr val="000000"/>
                </a:solidFill>
              </a:rPr>
              <a:pPr/>
              <a:t>4</a:t>
            </a:fld>
            <a:endParaRPr lang="fr-FR" altLang="fr-F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42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7155" indent="-283521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4085" indent="-226817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7718" indent="-226817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1352" indent="-226817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94986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48620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02254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55888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8A90B6D-B5E1-4346-B815-3FCDF414D4B2}" type="slidenum">
              <a:rPr lang="fr-FR" altLang="fr-FR" sz="1200">
                <a:solidFill>
                  <a:srgbClr val="000000"/>
                </a:solidFill>
              </a:rPr>
              <a:pPr/>
              <a:t>5</a:t>
            </a:fld>
            <a:endParaRPr lang="fr-FR" altLang="fr-F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23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7155" indent="-283521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4085" indent="-226817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7718" indent="-226817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1352" indent="-226817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94986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48620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02254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55888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8A90B6D-B5E1-4346-B815-3FCDF414D4B2}" type="slidenum">
              <a:rPr lang="fr-FR" altLang="fr-FR" sz="1200">
                <a:solidFill>
                  <a:srgbClr val="000000"/>
                </a:solidFill>
              </a:rPr>
              <a:pPr/>
              <a:t>6</a:t>
            </a:fld>
            <a:endParaRPr lang="fr-FR" altLang="fr-F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21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7155" indent="-283521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4085" indent="-226817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7718" indent="-226817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1352" indent="-226817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94986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48620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02254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55888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8A90B6D-B5E1-4346-B815-3FCDF414D4B2}" type="slidenum">
              <a:rPr lang="fr-FR" altLang="fr-FR" sz="1200">
                <a:solidFill>
                  <a:srgbClr val="000000"/>
                </a:solidFill>
              </a:rPr>
              <a:pPr/>
              <a:t>7</a:t>
            </a:fld>
            <a:endParaRPr lang="fr-FR" altLang="fr-F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64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7155" indent="-283521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4085" indent="-226817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7718" indent="-226817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1352" indent="-226817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94986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48620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02254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55888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8A90B6D-B5E1-4346-B815-3FCDF414D4B2}" type="slidenum">
              <a:rPr lang="fr-FR" altLang="fr-FR" sz="1200">
                <a:solidFill>
                  <a:srgbClr val="000000"/>
                </a:solidFill>
              </a:rPr>
              <a:pPr/>
              <a:t>8</a:t>
            </a:fld>
            <a:endParaRPr lang="fr-FR" altLang="fr-F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558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7155" indent="-283521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4085" indent="-226817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7718" indent="-226817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1352" indent="-226817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94986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48620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02254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55888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8A90B6D-B5E1-4346-B815-3FCDF414D4B2}" type="slidenum">
              <a:rPr lang="fr-FR" altLang="fr-FR" sz="1200">
                <a:solidFill>
                  <a:srgbClr val="000000"/>
                </a:solidFill>
              </a:rPr>
              <a:pPr/>
              <a:t>9</a:t>
            </a:fld>
            <a:endParaRPr lang="fr-FR" altLang="fr-F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81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7155" indent="-283521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4085" indent="-226817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7718" indent="-226817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1352" indent="-226817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94986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48620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02254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55888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8A90B6D-B5E1-4346-B815-3FCDF414D4B2}" type="slidenum">
              <a:rPr lang="fr-FR" altLang="fr-FR" sz="1200">
                <a:solidFill>
                  <a:srgbClr val="000000"/>
                </a:solidFill>
              </a:rPr>
              <a:pPr/>
              <a:t>10</a:t>
            </a:fld>
            <a:endParaRPr lang="fr-FR" altLang="fr-F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21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7155" indent="-283521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4085" indent="-226817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7718" indent="-226817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1352" indent="-226817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94986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48620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02254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55888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8A90B6D-B5E1-4346-B815-3FCDF414D4B2}" type="slidenum">
              <a:rPr lang="fr-FR" altLang="fr-FR" sz="1200">
                <a:solidFill>
                  <a:srgbClr val="000000"/>
                </a:solidFill>
              </a:rPr>
              <a:pPr/>
              <a:t>11</a:t>
            </a:fld>
            <a:endParaRPr lang="fr-FR" altLang="fr-F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71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94289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84032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69702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44004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53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3125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48083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3708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62879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1130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951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43515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0152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E796A54-EEC2-DE4D-BED5-874E445414E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327" y="5733256"/>
            <a:ext cx="1629672" cy="11521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C7A495-5FA4-4ACA-BDCE-6834BB6BBCB5}"/>
              </a:ext>
            </a:extLst>
          </p:cNvPr>
          <p:cNvSpPr/>
          <p:nvPr userDrawn="1"/>
        </p:nvSpPr>
        <p:spPr bwMode="auto">
          <a:xfrm>
            <a:off x="8899751" y="0"/>
            <a:ext cx="252000" cy="1188000"/>
          </a:xfrm>
          <a:prstGeom prst="rect">
            <a:avLst/>
          </a:prstGeom>
          <a:gradFill>
            <a:gsLst>
              <a:gs pos="0">
                <a:srgbClr val="00A1E6"/>
              </a:gs>
              <a:gs pos="100000">
                <a:srgbClr val="0063AC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DE84C7-8AB8-4E17-8EE3-05323D33EEC6}"/>
              </a:ext>
            </a:extLst>
          </p:cNvPr>
          <p:cNvSpPr/>
          <p:nvPr userDrawn="1"/>
        </p:nvSpPr>
        <p:spPr bwMode="auto">
          <a:xfrm rot="5400000">
            <a:off x="1120830" y="5490116"/>
            <a:ext cx="252000" cy="2483768"/>
          </a:xfrm>
          <a:prstGeom prst="rect">
            <a:avLst/>
          </a:prstGeom>
          <a:solidFill>
            <a:srgbClr val="81CFF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688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table, intérieur, gâteau&#10;&#10;Description générée automatiquement">
            <a:extLst>
              <a:ext uri="{FF2B5EF4-FFF2-40B4-BE49-F238E27FC236}">
                <a16:creationId xmlns:a16="http://schemas.microsoft.com/office/drawing/2014/main" id="{41C928EB-769E-604B-B08C-566371F7AF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4" t="-22" r="38612" b="22"/>
          <a:stretch/>
        </p:blipFill>
        <p:spPr>
          <a:xfrm>
            <a:off x="467543" y="0"/>
            <a:ext cx="3168353" cy="6876151"/>
          </a:xfrm>
          <a:prstGeom prst="rect">
            <a:avLst/>
          </a:prstGeom>
        </p:spPr>
      </p:pic>
      <p:grpSp>
        <p:nvGrpSpPr>
          <p:cNvPr id="7171" name="Group 8"/>
          <p:cNvGrpSpPr>
            <a:grpSpLocks/>
          </p:cNvGrpSpPr>
          <p:nvPr/>
        </p:nvGrpSpPr>
        <p:grpSpPr bwMode="auto">
          <a:xfrm>
            <a:off x="3429000" y="2743200"/>
            <a:ext cx="5410200" cy="1219200"/>
            <a:chOff x="2160" y="1728"/>
            <a:chExt cx="3408" cy="768"/>
          </a:xfrm>
        </p:grpSpPr>
        <p:sp>
          <p:nvSpPr>
            <p:cNvPr id="7173" name="Rectangle 2"/>
            <p:cNvSpPr>
              <a:spLocks noChangeArrowheads="1"/>
            </p:cNvSpPr>
            <p:nvPr/>
          </p:nvSpPr>
          <p:spPr bwMode="auto">
            <a:xfrm>
              <a:off x="2160" y="1728"/>
              <a:ext cx="340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2800" dirty="0">
                <a:solidFill>
                  <a:srgbClr val="00B0F0"/>
                </a:solidFill>
              </a:endParaRPr>
            </a:p>
          </p:txBody>
        </p:sp>
        <p:sp>
          <p:nvSpPr>
            <p:cNvPr id="7174" name="Rectangle 3"/>
            <p:cNvSpPr>
              <a:spLocks noChangeArrowheads="1"/>
            </p:cNvSpPr>
            <p:nvPr/>
          </p:nvSpPr>
          <p:spPr bwMode="auto">
            <a:xfrm>
              <a:off x="2160" y="2160"/>
              <a:ext cx="340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fr-FR" altLang="fr-FR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A0FF2262-5B2B-3E4E-AE72-F2606BEB8FEF}"/>
              </a:ext>
            </a:extLst>
          </p:cNvPr>
          <p:cNvSpPr txBox="1"/>
          <p:nvPr/>
        </p:nvSpPr>
        <p:spPr>
          <a:xfrm>
            <a:off x="5249732" y="35715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AFEA29-9E36-3E4C-9635-988E953E4036}"/>
              </a:ext>
            </a:extLst>
          </p:cNvPr>
          <p:cNvSpPr/>
          <p:nvPr/>
        </p:nvSpPr>
        <p:spPr>
          <a:xfrm>
            <a:off x="3897288" y="260648"/>
            <a:ext cx="52467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>
                <a:solidFill>
                  <a:srgbClr val="00A1E6"/>
                </a:solidFill>
                <a:latin typeface="Neo Sans Std Black"/>
              </a:rPr>
              <a:t>BIENVENUE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b="1" dirty="0">
                <a:latin typeface="Neo Sans Std Black"/>
              </a:rPr>
              <a:t>Gouvernance participative, gouvernance profitable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800" b="1" i="1" dirty="0">
              <a:latin typeface="Neo Sans Std Black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b="1" i="1" dirty="0">
                <a:latin typeface="Neo Sans Std Black"/>
              </a:rPr>
              <a:t>Impliquer les multiples parties prenantes pour affronter l’incertitude</a:t>
            </a:r>
            <a:br>
              <a:rPr lang="fr-FR" sz="4800" b="1" dirty="0">
                <a:latin typeface="Neo Sans Std Black"/>
              </a:rPr>
            </a:br>
            <a:endParaRPr lang="fr-FR" sz="3200" b="1" dirty="0">
              <a:solidFill>
                <a:schemeClr val="tx1">
                  <a:lumMod val="65000"/>
                  <a:lumOff val="35000"/>
                </a:schemeClr>
              </a:solidFill>
              <a:latin typeface="Neo Sans Std Black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800" b="1" dirty="0">
              <a:solidFill>
                <a:schemeClr val="tx1">
                  <a:lumMod val="65000"/>
                  <a:lumOff val="35000"/>
                </a:schemeClr>
              </a:solidFill>
              <a:latin typeface="Neo Sans Std Black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>
                <a:solidFill>
                  <a:srgbClr val="81CFF0"/>
                </a:solidFill>
                <a:latin typeface="Neo Sans Std Black"/>
              </a:rPr>
              <a:t>29 Avril 2021                   Philippe LORINO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477225D-B75C-4C41-85A5-44BC848DC45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288" y="6021288"/>
            <a:ext cx="1860902" cy="815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7562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C691FBBF-B662-6F4E-B331-0AFDE92B8CAB}"/>
              </a:ext>
            </a:extLst>
          </p:cNvPr>
          <p:cNvSpPr txBox="1">
            <a:spLocks/>
          </p:cNvSpPr>
          <p:nvPr/>
        </p:nvSpPr>
        <p:spPr bwMode="auto">
          <a:xfrm>
            <a:off x="432929" y="455696"/>
            <a:ext cx="8075240" cy="67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pPr algn="l"/>
            <a:r>
              <a:rPr lang="fr-FR" altLang="fr-FR" sz="3200" b="1" kern="0" dirty="0">
                <a:solidFill>
                  <a:schemeClr val="accent4"/>
                </a:solidFill>
                <a:latin typeface="Neo Sans Std Black"/>
              </a:rPr>
              <a:t>Boucles d’itération</a:t>
            </a:r>
          </a:p>
          <a:p>
            <a:pPr algn="l"/>
            <a:endParaRPr lang="fr-FR" altLang="fr-FR" sz="3200" b="1" kern="0" dirty="0">
              <a:solidFill>
                <a:schemeClr val="accent4"/>
              </a:solidFill>
              <a:latin typeface="Neo Sans Std Black"/>
            </a:endParaRPr>
          </a:p>
        </p:txBody>
      </p:sp>
      <p:sp>
        <p:nvSpPr>
          <p:cNvPr id="4" name="Forme libre 13">
            <a:extLst>
              <a:ext uri="{FF2B5EF4-FFF2-40B4-BE49-F238E27FC236}">
                <a16:creationId xmlns:a16="http://schemas.microsoft.com/office/drawing/2014/main" id="{7327126F-8408-4F69-855E-1FE5A51D7BE3}"/>
              </a:ext>
            </a:extLst>
          </p:cNvPr>
          <p:cNvSpPr/>
          <p:nvPr/>
        </p:nvSpPr>
        <p:spPr bwMode="auto">
          <a:xfrm>
            <a:off x="4764417" y="4530096"/>
            <a:ext cx="2043538" cy="1872208"/>
          </a:xfrm>
          <a:custGeom>
            <a:avLst/>
            <a:gdLst>
              <a:gd name="connsiteX0" fmla="*/ 1568970 w 2398426"/>
              <a:gd name="connsiteY0" fmla="*/ 771994 h 2505855"/>
              <a:gd name="connsiteX1" fmla="*/ 1838793 w 2398426"/>
              <a:gd name="connsiteY1" fmla="*/ 771994 h 2505855"/>
              <a:gd name="connsiteX2" fmla="*/ 2108616 w 2398426"/>
              <a:gd name="connsiteY2" fmla="*/ 921895 h 2505855"/>
              <a:gd name="connsiteX3" fmla="*/ 2348459 w 2398426"/>
              <a:gd name="connsiteY3" fmla="*/ 1296649 h 2505855"/>
              <a:gd name="connsiteX4" fmla="*/ 2378439 w 2398426"/>
              <a:gd name="connsiteY4" fmla="*/ 1611443 h 2505855"/>
              <a:gd name="connsiteX5" fmla="*/ 2228537 w 2398426"/>
              <a:gd name="connsiteY5" fmla="*/ 2031167 h 2505855"/>
              <a:gd name="connsiteX6" fmla="*/ 2018675 w 2398426"/>
              <a:gd name="connsiteY6" fmla="*/ 2226039 h 2505855"/>
              <a:gd name="connsiteX7" fmla="*/ 1778832 w 2398426"/>
              <a:gd name="connsiteY7" fmla="*/ 2360951 h 2505855"/>
              <a:gd name="connsiteX8" fmla="*/ 1179226 w 2398426"/>
              <a:gd name="connsiteY8" fmla="*/ 2495862 h 2505855"/>
              <a:gd name="connsiteX9" fmla="*/ 519659 w 2398426"/>
              <a:gd name="connsiteY9" fmla="*/ 2300990 h 2505855"/>
              <a:gd name="connsiteX10" fmla="*/ 204865 w 2398426"/>
              <a:gd name="connsiteY10" fmla="*/ 1866275 h 2505855"/>
              <a:gd name="connsiteX11" fmla="*/ 9993 w 2398426"/>
              <a:gd name="connsiteY11" fmla="*/ 1131757 h 2505855"/>
              <a:gd name="connsiteX12" fmla="*/ 264826 w 2398426"/>
              <a:gd name="connsiteY12" fmla="*/ 487180 h 2505855"/>
              <a:gd name="connsiteX13" fmla="*/ 699540 w 2398426"/>
              <a:gd name="connsiteY13" fmla="*/ 157397 h 2505855"/>
              <a:gd name="connsiteX14" fmla="*/ 1224196 w 2398426"/>
              <a:gd name="connsiteY14" fmla="*/ 22485 h 2505855"/>
              <a:gd name="connsiteX15" fmla="*/ 1733862 w 2398426"/>
              <a:gd name="connsiteY15" fmla="*/ 22485 h 2505855"/>
              <a:gd name="connsiteX16" fmla="*/ 1733862 w 2398426"/>
              <a:gd name="connsiteY16" fmla="*/ 22485 h 250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98426" h="2505855">
                <a:moveTo>
                  <a:pt x="1568970" y="771994"/>
                </a:moveTo>
                <a:cubicBezTo>
                  <a:pt x="1658911" y="759502"/>
                  <a:pt x="1748852" y="747011"/>
                  <a:pt x="1838793" y="771994"/>
                </a:cubicBezTo>
                <a:cubicBezTo>
                  <a:pt x="1928734" y="796977"/>
                  <a:pt x="2023672" y="834453"/>
                  <a:pt x="2108616" y="921895"/>
                </a:cubicBezTo>
                <a:cubicBezTo>
                  <a:pt x="2193560" y="1009338"/>
                  <a:pt x="2303489" y="1181724"/>
                  <a:pt x="2348459" y="1296649"/>
                </a:cubicBezTo>
                <a:cubicBezTo>
                  <a:pt x="2393429" y="1411574"/>
                  <a:pt x="2398426" y="1489023"/>
                  <a:pt x="2378439" y="1611443"/>
                </a:cubicBezTo>
                <a:cubicBezTo>
                  <a:pt x="2358452" y="1733863"/>
                  <a:pt x="2288498" y="1928734"/>
                  <a:pt x="2228537" y="2031167"/>
                </a:cubicBezTo>
                <a:cubicBezTo>
                  <a:pt x="2168576" y="2133600"/>
                  <a:pt x="2093626" y="2171075"/>
                  <a:pt x="2018675" y="2226039"/>
                </a:cubicBezTo>
                <a:cubicBezTo>
                  <a:pt x="1943724" y="2281003"/>
                  <a:pt x="1918740" y="2315980"/>
                  <a:pt x="1778832" y="2360951"/>
                </a:cubicBezTo>
                <a:cubicBezTo>
                  <a:pt x="1638924" y="2405922"/>
                  <a:pt x="1389088" y="2505855"/>
                  <a:pt x="1179226" y="2495862"/>
                </a:cubicBezTo>
                <a:cubicBezTo>
                  <a:pt x="969364" y="2485869"/>
                  <a:pt x="682052" y="2405921"/>
                  <a:pt x="519659" y="2300990"/>
                </a:cubicBezTo>
                <a:cubicBezTo>
                  <a:pt x="357266" y="2196059"/>
                  <a:pt x="289809" y="2061147"/>
                  <a:pt x="204865" y="1866275"/>
                </a:cubicBezTo>
                <a:cubicBezTo>
                  <a:pt x="119921" y="1671403"/>
                  <a:pt x="0" y="1361606"/>
                  <a:pt x="9993" y="1131757"/>
                </a:cubicBezTo>
                <a:cubicBezTo>
                  <a:pt x="19987" y="901908"/>
                  <a:pt x="149902" y="649573"/>
                  <a:pt x="264826" y="487180"/>
                </a:cubicBezTo>
                <a:cubicBezTo>
                  <a:pt x="379750" y="324787"/>
                  <a:pt x="539645" y="234846"/>
                  <a:pt x="699540" y="157397"/>
                </a:cubicBezTo>
                <a:cubicBezTo>
                  <a:pt x="859435" y="79948"/>
                  <a:pt x="1051809" y="44970"/>
                  <a:pt x="1224196" y="22485"/>
                </a:cubicBezTo>
                <a:cubicBezTo>
                  <a:pt x="1396583" y="0"/>
                  <a:pt x="1733862" y="22485"/>
                  <a:pt x="1733862" y="22485"/>
                </a:cubicBezTo>
                <a:lnTo>
                  <a:pt x="1733862" y="22485"/>
                </a:lnTo>
              </a:path>
            </a:pathLst>
          </a:custGeom>
          <a:solidFill>
            <a:schemeClr val="bg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82E7AD-7E6E-4D11-B4E5-E852DC920C81}"/>
              </a:ext>
            </a:extLst>
          </p:cNvPr>
          <p:cNvSpPr/>
          <p:nvPr/>
        </p:nvSpPr>
        <p:spPr>
          <a:xfrm>
            <a:off x="4556665" y="5167501"/>
            <a:ext cx="22512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0" dirty="0">
                <a:latin typeface="Neo Sans Std Black"/>
              </a:rPr>
              <a:t>Comment </a:t>
            </a:r>
            <a:r>
              <a:rPr lang="en-US" sz="1600" b="0" dirty="0" err="1">
                <a:latin typeface="Neo Sans Std Black"/>
              </a:rPr>
              <a:t>concilier</a:t>
            </a:r>
            <a:br>
              <a:rPr lang="en-US" sz="1600" b="0" dirty="0">
                <a:latin typeface="Neo Sans Std Black"/>
              </a:rPr>
            </a:br>
            <a:r>
              <a:rPr lang="en-US" sz="1600" b="0" dirty="0" err="1">
                <a:latin typeface="Neo Sans Std Black"/>
              </a:rPr>
              <a:t>cible</a:t>
            </a:r>
            <a:r>
              <a:rPr lang="en-US" sz="1600" b="0" dirty="0">
                <a:latin typeface="Neo Sans Std Black"/>
              </a:rPr>
              <a:t> de population</a:t>
            </a:r>
            <a:br>
              <a:rPr lang="en-US" sz="1600" b="0" dirty="0">
                <a:latin typeface="Neo Sans Std Black"/>
              </a:rPr>
            </a:br>
            <a:r>
              <a:rPr lang="en-US" sz="1600" b="0" dirty="0">
                <a:latin typeface="Neo Sans Std Black"/>
              </a:rPr>
              <a:t>    et </a:t>
            </a:r>
            <a:r>
              <a:rPr lang="en-US" sz="1600" b="0" dirty="0" err="1">
                <a:latin typeface="Neo Sans Std Black"/>
              </a:rPr>
              <a:t>maintien</a:t>
            </a:r>
            <a:r>
              <a:rPr lang="en-US" sz="1600" b="0" dirty="0">
                <a:latin typeface="Neo Sans Std Black"/>
              </a:rPr>
              <a:t> de   </a:t>
            </a:r>
            <a:r>
              <a:rPr lang="en-US" sz="1600" b="0" dirty="0" err="1">
                <a:latin typeface="Neo Sans Std Black"/>
              </a:rPr>
              <a:t>l’espace</a:t>
            </a:r>
            <a:r>
              <a:rPr lang="en-US" sz="1600" b="0" dirty="0">
                <a:latin typeface="Neo Sans Std Black"/>
              </a:rPr>
              <a:t> vert ?   </a:t>
            </a:r>
          </a:p>
        </p:txBody>
      </p:sp>
      <p:sp>
        <p:nvSpPr>
          <p:cNvPr id="6" name="Forme libre 4">
            <a:extLst>
              <a:ext uri="{FF2B5EF4-FFF2-40B4-BE49-F238E27FC236}">
                <a16:creationId xmlns:a16="http://schemas.microsoft.com/office/drawing/2014/main" id="{65ADF131-311A-4BD5-B224-9C00FEF1FAE7}"/>
              </a:ext>
            </a:extLst>
          </p:cNvPr>
          <p:cNvSpPr/>
          <p:nvPr/>
        </p:nvSpPr>
        <p:spPr bwMode="auto">
          <a:xfrm>
            <a:off x="282229" y="2270500"/>
            <a:ext cx="1776524" cy="1738425"/>
          </a:xfrm>
          <a:custGeom>
            <a:avLst/>
            <a:gdLst>
              <a:gd name="connsiteX0" fmla="*/ 1568970 w 2398426"/>
              <a:gd name="connsiteY0" fmla="*/ 771994 h 2505855"/>
              <a:gd name="connsiteX1" fmla="*/ 1838793 w 2398426"/>
              <a:gd name="connsiteY1" fmla="*/ 771994 h 2505855"/>
              <a:gd name="connsiteX2" fmla="*/ 2108616 w 2398426"/>
              <a:gd name="connsiteY2" fmla="*/ 921895 h 2505855"/>
              <a:gd name="connsiteX3" fmla="*/ 2348459 w 2398426"/>
              <a:gd name="connsiteY3" fmla="*/ 1296649 h 2505855"/>
              <a:gd name="connsiteX4" fmla="*/ 2378439 w 2398426"/>
              <a:gd name="connsiteY4" fmla="*/ 1611443 h 2505855"/>
              <a:gd name="connsiteX5" fmla="*/ 2228537 w 2398426"/>
              <a:gd name="connsiteY5" fmla="*/ 2031167 h 2505855"/>
              <a:gd name="connsiteX6" fmla="*/ 2018675 w 2398426"/>
              <a:gd name="connsiteY6" fmla="*/ 2226039 h 2505855"/>
              <a:gd name="connsiteX7" fmla="*/ 1778832 w 2398426"/>
              <a:gd name="connsiteY7" fmla="*/ 2360951 h 2505855"/>
              <a:gd name="connsiteX8" fmla="*/ 1179226 w 2398426"/>
              <a:gd name="connsiteY8" fmla="*/ 2495862 h 2505855"/>
              <a:gd name="connsiteX9" fmla="*/ 519659 w 2398426"/>
              <a:gd name="connsiteY9" fmla="*/ 2300990 h 2505855"/>
              <a:gd name="connsiteX10" fmla="*/ 204865 w 2398426"/>
              <a:gd name="connsiteY10" fmla="*/ 1866275 h 2505855"/>
              <a:gd name="connsiteX11" fmla="*/ 9993 w 2398426"/>
              <a:gd name="connsiteY11" fmla="*/ 1131757 h 2505855"/>
              <a:gd name="connsiteX12" fmla="*/ 264826 w 2398426"/>
              <a:gd name="connsiteY12" fmla="*/ 487180 h 2505855"/>
              <a:gd name="connsiteX13" fmla="*/ 699540 w 2398426"/>
              <a:gd name="connsiteY13" fmla="*/ 157397 h 2505855"/>
              <a:gd name="connsiteX14" fmla="*/ 1224196 w 2398426"/>
              <a:gd name="connsiteY14" fmla="*/ 22485 h 2505855"/>
              <a:gd name="connsiteX15" fmla="*/ 1733862 w 2398426"/>
              <a:gd name="connsiteY15" fmla="*/ 22485 h 2505855"/>
              <a:gd name="connsiteX16" fmla="*/ 1733862 w 2398426"/>
              <a:gd name="connsiteY16" fmla="*/ 22485 h 250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98426" h="2505855">
                <a:moveTo>
                  <a:pt x="1568970" y="771994"/>
                </a:moveTo>
                <a:cubicBezTo>
                  <a:pt x="1658911" y="759502"/>
                  <a:pt x="1748852" y="747011"/>
                  <a:pt x="1838793" y="771994"/>
                </a:cubicBezTo>
                <a:cubicBezTo>
                  <a:pt x="1928734" y="796977"/>
                  <a:pt x="2023672" y="834453"/>
                  <a:pt x="2108616" y="921895"/>
                </a:cubicBezTo>
                <a:cubicBezTo>
                  <a:pt x="2193560" y="1009338"/>
                  <a:pt x="2303489" y="1181724"/>
                  <a:pt x="2348459" y="1296649"/>
                </a:cubicBezTo>
                <a:cubicBezTo>
                  <a:pt x="2393429" y="1411574"/>
                  <a:pt x="2398426" y="1489023"/>
                  <a:pt x="2378439" y="1611443"/>
                </a:cubicBezTo>
                <a:cubicBezTo>
                  <a:pt x="2358452" y="1733863"/>
                  <a:pt x="2288498" y="1928734"/>
                  <a:pt x="2228537" y="2031167"/>
                </a:cubicBezTo>
                <a:cubicBezTo>
                  <a:pt x="2168576" y="2133600"/>
                  <a:pt x="2093626" y="2171075"/>
                  <a:pt x="2018675" y="2226039"/>
                </a:cubicBezTo>
                <a:cubicBezTo>
                  <a:pt x="1943724" y="2281003"/>
                  <a:pt x="1918740" y="2315980"/>
                  <a:pt x="1778832" y="2360951"/>
                </a:cubicBezTo>
                <a:cubicBezTo>
                  <a:pt x="1638924" y="2405922"/>
                  <a:pt x="1389088" y="2505855"/>
                  <a:pt x="1179226" y="2495862"/>
                </a:cubicBezTo>
                <a:cubicBezTo>
                  <a:pt x="969364" y="2485869"/>
                  <a:pt x="682052" y="2405921"/>
                  <a:pt x="519659" y="2300990"/>
                </a:cubicBezTo>
                <a:cubicBezTo>
                  <a:pt x="357266" y="2196059"/>
                  <a:pt x="289809" y="2061147"/>
                  <a:pt x="204865" y="1866275"/>
                </a:cubicBezTo>
                <a:cubicBezTo>
                  <a:pt x="119921" y="1671403"/>
                  <a:pt x="0" y="1361606"/>
                  <a:pt x="9993" y="1131757"/>
                </a:cubicBezTo>
                <a:cubicBezTo>
                  <a:pt x="19987" y="901908"/>
                  <a:pt x="149902" y="649573"/>
                  <a:pt x="264826" y="487180"/>
                </a:cubicBezTo>
                <a:cubicBezTo>
                  <a:pt x="379750" y="324787"/>
                  <a:pt x="539645" y="234846"/>
                  <a:pt x="699540" y="157397"/>
                </a:cubicBezTo>
                <a:cubicBezTo>
                  <a:pt x="859435" y="79948"/>
                  <a:pt x="1051809" y="44970"/>
                  <a:pt x="1224196" y="22485"/>
                </a:cubicBezTo>
                <a:cubicBezTo>
                  <a:pt x="1396583" y="0"/>
                  <a:pt x="1733862" y="22485"/>
                  <a:pt x="1733862" y="22485"/>
                </a:cubicBezTo>
                <a:lnTo>
                  <a:pt x="1733862" y="22485"/>
                </a:lnTo>
              </a:path>
            </a:pathLst>
          </a:custGeom>
          <a:solidFill>
            <a:schemeClr val="bg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Times New Roman" pitchFamily="18" charset="0"/>
            </a:endParaRPr>
          </a:p>
        </p:txBody>
      </p:sp>
      <p:sp>
        <p:nvSpPr>
          <p:cNvPr id="7" name="Forme libre 6">
            <a:extLst>
              <a:ext uri="{FF2B5EF4-FFF2-40B4-BE49-F238E27FC236}">
                <a16:creationId xmlns:a16="http://schemas.microsoft.com/office/drawing/2014/main" id="{9DB84FC0-3A92-464E-AC63-23218CA38BE6}"/>
              </a:ext>
            </a:extLst>
          </p:cNvPr>
          <p:cNvSpPr/>
          <p:nvPr/>
        </p:nvSpPr>
        <p:spPr bwMode="auto">
          <a:xfrm>
            <a:off x="4241510" y="1905258"/>
            <a:ext cx="1900977" cy="1744817"/>
          </a:xfrm>
          <a:custGeom>
            <a:avLst/>
            <a:gdLst>
              <a:gd name="connsiteX0" fmla="*/ 1568970 w 2398426"/>
              <a:gd name="connsiteY0" fmla="*/ 771994 h 2505855"/>
              <a:gd name="connsiteX1" fmla="*/ 1838793 w 2398426"/>
              <a:gd name="connsiteY1" fmla="*/ 771994 h 2505855"/>
              <a:gd name="connsiteX2" fmla="*/ 2108616 w 2398426"/>
              <a:gd name="connsiteY2" fmla="*/ 921895 h 2505855"/>
              <a:gd name="connsiteX3" fmla="*/ 2348459 w 2398426"/>
              <a:gd name="connsiteY3" fmla="*/ 1296649 h 2505855"/>
              <a:gd name="connsiteX4" fmla="*/ 2378439 w 2398426"/>
              <a:gd name="connsiteY4" fmla="*/ 1611443 h 2505855"/>
              <a:gd name="connsiteX5" fmla="*/ 2228537 w 2398426"/>
              <a:gd name="connsiteY5" fmla="*/ 2031167 h 2505855"/>
              <a:gd name="connsiteX6" fmla="*/ 2018675 w 2398426"/>
              <a:gd name="connsiteY6" fmla="*/ 2226039 h 2505855"/>
              <a:gd name="connsiteX7" fmla="*/ 1778832 w 2398426"/>
              <a:gd name="connsiteY7" fmla="*/ 2360951 h 2505855"/>
              <a:gd name="connsiteX8" fmla="*/ 1179226 w 2398426"/>
              <a:gd name="connsiteY8" fmla="*/ 2495862 h 2505855"/>
              <a:gd name="connsiteX9" fmla="*/ 519659 w 2398426"/>
              <a:gd name="connsiteY9" fmla="*/ 2300990 h 2505855"/>
              <a:gd name="connsiteX10" fmla="*/ 204865 w 2398426"/>
              <a:gd name="connsiteY10" fmla="*/ 1866275 h 2505855"/>
              <a:gd name="connsiteX11" fmla="*/ 9993 w 2398426"/>
              <a:gd name="connsiteY11" fmla="*/ 1131757 h 2505855"/>
              <a:gd name="connsiteX12" fmla="*/ 264826 w 2398426"/>
              <a:gd name="connsiteY12" fmla="*/ 487180 h 2505855"/>
              <a:gd name="connsiteX13" fmla="*/ 699540 w 2398426"/>
              <a:gd name="connsiteY13" fmla="*/ 157397 h 2505855"/>
              <a:gd name="connsiteX14" fmla="*/ 1224196 w 2398426"/>
              <a:gd name="connsiteY14" fmla="*/ 22485 h 2505855"/>
              <a:gd name="connsiteX15" fmla="*/ 1733862 w 2398426"/>
              <a:gd name="connsiteY15" fmla="*/ 22485 h 2505855"/>
              <a:gd name="connsiteX16" fmla="*/ 1733862 w 2398426"/>
              <a:gd name="connsiteY16" fmla="*/ 22485 h 250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98426" h="2505855">
                <a:moveTo>
                  <a:pt x="1568970" y="771994"/>
                </a:moveTo>
                <a:cubicBezTo>
                  <a:pt x="1658911" y="759502"/>
                  <a:pt x="1748852" y="747011"/>
                  <a:pt x="1838793" y="771994"/>
                </a:cubicBezTo>
                <a:cubicBezTo>
                  <a:pt x="1928734" y="796977"/>
                  <a:pt x="2023672" y="834453"/>
                  <a:pt x="2108616" y="921895"/>
                </a:cubicBezTo>
                <a:cubicBezTo>
                  <a:pt x="2193560" y="1009338"/>
                  <a:pt x="2303489" y="1181724"/>
                  <a:pt x="2348459" y="1296649"/>
                </a:cubicBezTo>
                <a:cubicBezTo>
                  <a:pt x="2393429" y="1411574"/>
                  <a:pt x="2398426" y="1489023"/>
                  <a:pt x="2378439" y="1611443"/>
                </a:cubicBezTo>
                <a:cubicBezTo>
                  <a:pt x="2358452" y="1733863"/>
                  <a:pt x="2288498" y="1928734"/>
                  <a:pt x="2228537" y="2031167"/>
                </a:cubicBezTo>
                <a:cubicBezTo>
                  <a:pt x="2168576" y="2133600"/>
                  <a:pt x="2093626" y="2171075"/>
                  <a:pt x="2018675" y="2226039"/>
                </a:cubicBezTo>
                <a:cubicBezTo>
                  <a:pt x="1943724" y="2281003"/>
                  <a:pt x="1918740" y="2315980"/>
                  <a:pt x="1778832" y="2360951"/>
                </a:cubicBezTo>
                <a:cubicBezTo>
                  <a:pt x="1638924" y="2405922"/>
                  <a:pt x="1389088" y="2505855"/>
                  <a:pt x="1179226" y="2495862"/>
                </a:cubicBezTo>
                <a:cubicBezTo>
                  <a:pt x="969364" y="2485869"/>
                  <a:pt x="682052" y="2405921"/>
                  <a:pt x="519659" y="2300990"/>
                </a:cubicBezTo>
                <a:cubicBezTo>
                  <a:pt x="357266" y="2196059"/>
                  <a:pt x="289809" y="2061147"/>
                  <a:pt x="204865" y="1866275"/>
                </a:cubicBezTo>
                <a:cubicBezTo>
                  <a:pt x="119921" y="1671403"/>
                  <a:pt x="0" y="1361606"/>
                  <a:pt x="9993" y="1131757"/>
                </a:cubicBezTo>
                <a:cubicBezTo>
                  <a:pt x="19987" y="901908"/>
                  <a:pt x="149902" y="649573"/>
                  <a:pt x="264826" y="487180"/>
                </a:cubicBezTo>
                <a:cubicBezTo>
                  <a:pt x="379750" y="324787"/>
                  <a:pt x="539645" y="234846"/>
                  <a:pt x="699540" y="157397"/>
                </a:cubicBezTo>
                <a:cubicBezTo>
                  <a:pt x="859435" y="79948"/>
                  <a:pt x="1051809" y="44970"/>
                  <a:pt x="1224196" y="22485"/>
                </a:cubicBezTo>
                <a:cubicBezTo>
                  <a:pt x="1396583" y="0"/>
                  <a:pt x="1733862" y="22485"/>
                  <a:pt x="1733862" y="22485"/>
                </a:cubicBezTo>
                <a:lnTo>
                  <a:pt x="1733862" y="22485"/>
                </a:lnTo>
              </a:path>
            </a:pathLst>
          </a:custGeom>
          <a:solidFill>
            <a:schemeClr val="bg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Forme libre 8">
            <a:extLst>
              <a:ext uri="{FF2B5EF4-FFF2-40B4-BE49-F238E27FC236}">
                <a16:creationId xmlns:a16="http://schemas.microsoft.com/office/drawing/2014/main" id="{977970BE-FBAE-412A-8918-4B2133B9768E}"/>
              </a:ext>
            </a:extLst>
          </p:cNvPr>
          <p:cNvSpPr/>
          <p:nvPr/>
        </p:nvSpPr>
        <p:spPr bwMode="auto">
          <a:xfrm>
            <a:off x="2218441" y="1800058"/>
            <a:ext cx="1731861" cy="1709703"/>
          </a:xfrm>
          <a:custGeom>
            <a:avLst/>
            <a:gdLst>
              <a:gd name="connsiteX0" fmla="*/ 1568970 w 2398426"/>
              <a:gd name="connsiteY0" fmla="*/ 771994 h 2505855"/>
              <a:gd name="connsiteX1" fmla="*/ 1838793 w 2398426"/>
              <a:gd name="connsiteY1" fmla="*/ 771994 h 2505855"/>
              <a:gd name="connsiteX2" fmla="*/ 2108616 w 2398426"/>
              <a:gd name="connsiteY2" fmla="*/ 921895 h 2505855"/>
              <a:gd name="connsiteX3" fmla="*/ 2348459 w 2398426"/>
              <a:gd name="connsiteY3" fmla="*/ 1296649 h 2505855"/>
              <a:gd name="connsiteX4" fmla="*/ 2378439 w 2398426"/>
              <a:gd name="connsiteY4" fmla="*/ 1611443 h 2505855"/>
              <a:gd name="connsiteX5" fmla="*/ 2228537 w 2398426"/>
              <a:gd name="connsiteY5" fmla="*/ 2031167 h 2505855"/>
              <a:gd name="connsiteX6" fmla="*/ 2018675 w 2398426"/>
              <a:gd name="connsiteY6" fmla="*/ 2226039 h 2505855"/>
              <a:gd name="connsiteX7" fmla="*/ 1778832 w 2398426"/>
              <a:gd name="connsiteY7" fmla="*/ 2360951 h 2505855"/>
              <a:gd name="connsiteX8" fmla="*/ 1179226 w 2398426"/>
              <a:gd name="connsiteY8" fmla="*/ 2495862 h 2505855"/>
              <a:gd name="connsiteX9" fmla="*/ 519659 w 2398426"/>
              <a:gd name="connsiteY9" fmla="*/ 2300990 h 2505855"/>
              <a:gd name="connsiteX10" fmla="*/ 204865 w 2398426"/>
              <a:gd name="connsiteY10" fmla="*/ 1866275 h 2505855"/>
              <a:gd name="connsiteX11" fmla="*/ 9993 w 2398426"/>
              <a:gd name="connsiteY11" fmla="*/ 1131757 h 2505855"/>
              <a:gd name="connsiteX12" fmla="*/ 264826 w 2398426"/>
              <a:gd name="connsiteY12" fmla="*/ 487180 h 2505855"/>
              <a:gd name="connsiteX13" fmla="*/ 699540 w 2398426"/>
              <a:gd name="connsiteY13" fmla="*/ 157397 h 2505855"/>
              <a:gd name="connsiteX14" fmla="*/ 1224196 w 2398426"/>
              <a:gd name="connsiteY14" fmla="*/ 22485 h 2505855"/>
              <a:gd name="connsiteX15" fmla="*/ 1733862 w 2398426"/>
              <a:gd name="connsiteY15" fmla="*/ 22485 h 2505855"/>
              <a:gd name="connsiteX16" fmla="*/ 1733862 w 2398426"/>
              <a:gd name="connsiteY16" fmla="*/ 22485 h 250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98426" h="2505855">
                <a:moveTo>
                  <a:pt x="1568970" y="771994"/>
                </a:moveTo>
                <a:cubicBezTo>
                  <a:pt x="1658911" y="759502"/>
                  <a:pt x="1748852" y="747011"/>
                  <a:pt x="1838793" y="771994"/>
                </a:cubicBezTo>
                <a:cubicBezTo>
                  <a:pt x="1928734" y="796977"/>
                  <a:pt x="2023672" y="834453"/>
                  <a:pt x="2108616" y="921895"/>
                </a:cubicBezTo>
                <a:cubicBezTo>
                  <a:pt x="2193560" y="1009338"/>
                  <a:pt x="2303489" y="1181724"/>
                  <a:pt x="2348459" y="1296649"/>
                </a:cubicBezTo>
                <a:cubicBezTo>
                  <a:pt x="2393429" y="1411574"/>
                  <a:pt x="2398426" y="1489023"/>
                  <a:pt x="2378439" y="1611443"/>
                </a:cubicBezTo>
                <a:cubicBezTo>
                  <a:pt x="2358452" y="1733863"/>
                  <a:pt x="2288498" y="1928734"/>
                  <a:pt x="2228537" y="2031167"/>
                </a:cubicBezTo>
                <a:cubicBezTo>
                  <a:pt x="2168576" y="2133600"/>
                  <a:pt x="2093626" y="2171075"/>
                  <a:pt x="2018675" y="2226039"/>
                </a:cubicBezTo>
                <a:cubicBezTo>
                  <a:pt x="1943724" y="2281003"/>
                  <a:pt x="1918740" y="2315980"/>
                  <a:pt x="1778832" y="2360951"/>
                </a:cubicBezTo>
                <a:cubicBezTo>
                  <a:pt x="1638924" y="2405922"/>
                  <a:pt x="1389088" y="2505855"/>
                  <a:pt x="1179226" y="2495862"/>
                </a:cubicBezTo>
                <a:cubicBezTo>
                  <a:pt x="969364" y="2485869"/>
                  <a:pt x="682052" y="2405921"/>
                  <a:pt x="519659" y="2300990"/>
                </a:cubicBezTo>
                <a:cubicBezTo>
                  <a:pt x="357266" y="2196059"/>
                  <a:pt x="289809" y="2061147"/>
                  <a:pt x="204865" y="1866275"/>
                </a:cubicBezTo>
                <a:cubicBezTo>
                  <a:pt x="119921" y="1671403"/>
                  <a:pt x="0" y="1361606"/>
                  <a:pt x="9993" y="1131757"/>
                </a:cubicBezTo>
                <a:cubicBezTo>
                  <a:pt x="19987" y="901908"/>
                  <a:pt x="149902" y="649573"/>
                  <a:pt x="264826" y="487180"/>
                </a:cubicBezTo>
                <a:cubicBezTo>
                  <a:pt x="379750" y="324787"/>
                  <a:pt x="539645" y="234846"/>
                  <a:pt x="699540" y="157397"/>
                </a:cubicBezTo>
                <a:cubicBezTo>
                  <a:pt x="859435" y="79948"/>
                  <a:pt x="1051809" y="44970"/>
                  <a:pt x="1224196" y="22485"/>
                </a:cubicBezTo>
                <a:cubicBezTo>
                  <a:pt x="1396583" y="0"/>
                  <a:pt x="1733862" y="22485"/>
                  <a:pt x="1733862" y="22485"/>
                </a:cubicBezTo>
                <a:lnTo>
                  <a:pt x="1733862" y="22485"/>
                </a:lnTo>
              </a:path>
            </a:pathLst>
          </a:custGeom>
          <a:solidFill>
            <a:schemeClr val="bg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effectLst/>
              <a:latin typeface="Neo Sans Std Black"/>
            </a:endParaRPr>
          </a:p>
        </p:txBody>
      </p:sp>
      <p:sp>
        <p:nvSpPr>
          <p:cNvPr id="9" name="Forme libre 13">
            <a:extLst>
              <a:ext uri="{FF2B5EF4-FFF2-40B4-BE49-F238E27FC236}">
                <a16:creationId xmlns:a16="http://schemas.microsoft.com/office/drawing/2014/main" id="{21D6D5AA-6DA9-43F1-BA10-5F1B27508680}"/>
              </a:ext>
            </a:extLst>
          </p:cNvPr>
          <p:cNvSpPr/>
          <p:nvPr/>
        </p:nvSpPr>
        <p:spPr bwMode="auto">
          <a:xfrm>
            <a:off x="6719753" y="2396096"/>
            <a:ext cx="1731860" cy="1744817"/>
          </a:xfrm>
          <a:custGeom>
            <a:avLst/>
            <a:gdLst>
              <a:gd name="connsiteX0" fmla="*/ 1568970 w 2398426"/>
              <a:gd name="connsiteY0" fmla="*/ 771994 h 2505855"/>
              <a:gd name="connsiteX1" fmla="*/ 1838793 w 2398426"/>
              <a:gd name="connsiteY1" fmla="*/ 771994 h 2505855"/>
              <a:gd name="connsiteX2" fmla="*/ 2108616 w 2398426"/>
              <a:gd name="connsiteY2" fmla="*/ 921895 h 2505855"/>
              <a:gd name="connsiteX3" fmla="*/ 2348459 w 2398426"/>
              <a:gd name="connsiteY3" fmla="*/ 1296649 h 2505855"/>
              <a:gd name="connsiteX4" fmla="*/ 2378439 w 2398426"/>
              <a:gd name="connsiteY4" fmla="*/ 1611443 h 2505855"/>
              <a:gd name="connsiteX5" fmla="*/ 2228537 w 2398426"/>
              <a:gd name="connsiteY5" fmla="*/ 2031167 h 2505855"/>
              <a:gd name="connsiteX6" fmla="*/ 2018675 w 2398426"/>
              <a:gd name="connsiteY6" fmla="*/ 2226039 h 2505855"/>
              <a:gd name="connsiteX7" fmla="*/ 1778832 w 2398426"/>
              <a:gd name="connsiteY7" fmla="*/ 2360951 h 2505855"/>
              <a:gd name="connsiteX8" fmla="*/ 1179226 w 2398426"/>
              <a:gd name="connsiteY8" fmla="*/ 2495862 h 2505855"/>
              <a:gd name="connsiteX9" fmla="*/ 519659 w 2398426"/>
              <a:gd name="connsiteY9" fmla="*/ 2300990 h 2505855"/>
              <a:gd name="connsiteX10" fmla="*/ 204865 w 2398426"/>
              <a:gd name="connsiteY10" fmla="*/ 1866275 h 2505855"/>
              <a:gd name="connsiteX11" fmla="*/ 9993 w 2398426"/>
              <a:gd name="connsiteY11" fmla="*/ 1131757 h 2505855"/>
              <a:gd name="connsiteX12" fmla="*/ 264826 w 2398426"/>
              <a:gd name="connsiteY12" fmla="*/ 487180 h 2505855"/>
              <a:gd name="connsiteX13" fmla="*/ 699540 w 2398426"/>
              <a:gd name="connsiteY13" fmla="*/ 157397 h 2505855"/>
              <a:gd name="connsiteX14" fmla="*/ 1224196 w 2398426"/>
              <a:gd name="connsiteY14" fmla="*/ 22485 h 2505855"/>
              <a:gd name="connsiteX15" fmla="*/ 1733862 w 2398426"/>
              <a:gd name="connsiteY15" fmla="*/ 22485 h 2505855"/>
              <a:gd name="connsiteX16" fmla="*/ 1733862 w 2398426"/>
              <a:gd name="connsiteY16" fmla="*/ 22485 h 250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98426" h="2505855">
                <a:moveTo>
                  <a:pt x="1568970" y="771994"/>
                </a:moveTo>
                <a:cubicBezTo>
                  <a:pt x="1658911" y="759502"/>
                  <a:pt x="1748852" y="747011"/>
                  <a:pt x="1838793" y="771994"/>
                </a:cubicBezTo>
                <a:cubicBezTo>
                  <a:pt x="1928734" y="796977"/>
                  <a:pt x="2023672" y="834453"/>
                  <a:pt x="2108616" y="921895"/>
                </a:cubicBezTo>
                <a:cubicBezTo>
                  <a:pt x="2193560" y="1009338"/>
                  <a:pt x="2303489" y="1181724"/>
                  <a:pt x="2348459" y="1296649"/>
                </a:cubicBezTo>
                <a:cubicBezTo>
                  <a:pt x="2393429" y="1411574"/>
                  <a:pt x="2398426" y="1489023"/>
                  <a:pt x="2378439" y="1611443"/>
                </a:cubicBezTo>
                <a:cubicBezTo>
                  <a:pt x="2358452" y="1733863"/>
                  <a:pt x="2288498" y="1928734"/>
                  <a:pt x="2228537" y="2031167"/>
                </a:cubicBezTo>
                <a:cubicBezTo>
                  <a:pt x="2168576" y="2133600"/>
                  <a:pt x="2093626" y="2171075"/>
                  <a:pt x="2018675" y="2226039"/>
                </a:cubicBezTo>
                <a:cubicBezTo>
                  <a:pt x="1943724" y="2281003"/>
                  <a:pt x="1918740" y="2315980"/>
                  <a:pt x="1778832" y="2360951"/>
                </a:cubicBezTo>
                <a:cubicBezTo>
                  <a:pt x="1638924" y="2405922"/>
                  <a:pt x="1389088" y="2505855"/>
                  <a:pt x="1179226" y="2495862"/>
                </a:cubicBezTo>
                <a:cubicBezTo>
                  <a:pt x="969364" y="2485869"/>
                  <a:pt x="682052" y="2405921"/>
                  <a:pt x="519659" y="2300990"/>
                </a:cubicBezTo>
                <a:cubicBezTo>
                  <a:pt x="357266" y="2196059"/>
                  <a:pt x="289809" y="2061147"/>
                  <a:pt x="204865" y="1866275"/>
                </a:cubicBezTo>
                <a:cubicBezTo>
                  <a:pt x="119921" y="1671403"/>
                  <a:pt x="0" y="1361606"/>
                  <a:pt x="9993" y="1131757"/>
                </a:cubicBezTo>
                <a:cubicBezTo>
                  <a:pt x="19987" y="901908"/>
                  <a:pt x="149902" y="649573"/>
                  <a:pt x="264826" y="487180"/>
                </a:cubicBezTo>
                <a:cubicBezTo>
                  <a:pt x="379750" y="324787"/>
                  <a:pt x="539645" y="234846"/>
                  <a:pt x="699540" y="157397"/>
                </a:cubicBezTo>
                <a:cubicBezTo>
                  <a:pt x="859435" y="79948"/>
                  <a:pt x="1051809" y="44970"/>
                  <a:pt x="1224196" y="22485"/>
                </a:cubicBezTo>
                <a:cubicBezTo>
                  <a:pt x="1396583" y="0"/>
                  <a:pt x="1733862" y="22485"/>
                  <a:pt x="1733862" y="22485"/>
                </a:cubicBezTo>
                <a:lnTo>
                  <a:pt x="1733862" y="22485"/>
                </a:lnTo>
              </a:path>
            </a:pathLst>
          </a:custGeom>
          <a:solidFill>
            <a:schemeClr val="bg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71202A-8E85-45A3-B6D8-545FBB68A709}"/>
              </a:ext>
            </a:extLst>
          </p:cNvPr>
          <p:cNvSpPr/>
          <p:nvPr/>
        </p:nvSpPr>
        <p:spPr>
          <a:xfrm>
            <a:off x="6709969" y="2919643"/>
            <a:ext cx="16937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0">
                <a:latin typeface="Neo Sans Std Black"/>
              </a:rPr>
              <a:t>Comment vendre</a:t>
            </a:r>
            <a:br>
              <a:rPr lang="en-US" sz="1600" b="0">
                <a:latin typeface="Neo Sans Std Black"/>
              </a:rPr>
            </a:br>
            <a:r>
              <a:rPr lang="en-US" sz="1600" b="0">
                <a:latin typeface="Neo Sans Std Black"/>
              </a:rPr>
              <a:t>des appartements</a:t>
            </a:r>
            <a:br>
              <a:rPr lang="en-US" sz="1600" b="0">
                <a:latin typeface="Neo Sans Std Black"/>
              </a:rPr>
            </a:br>
            <a:r>
              <a:rPr lang="en-US" sz="1600" b="0">
                <a:latin typeface="Neo Sans Std Black"/>
              </a:rPr>
              <a:t>sans parking ?</a:t>
            </a:r>
            <a:endParaRPr lang="en-US" sz="1600" b="0" dirty="0">
              <a:latin typeface="Neo Sans Std Black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C8A89B-2C9E-4C84-BECF-6442DE1B859E}"/>
              </a:ext>
            </a:extLst>
          </p:cNvPr>
          <p:cNvSpPr/>
          <p:nvPr/>
        </p:nvSpPr>
        <p:spPr>
          <a:xfrm>
            <a:off x="7126569" y="1843964"/>
            <a:ext cx="1847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0">
                <a:latin typeface="Neo Sans Std Black"/>
              </a:rPr>
              <a:t>Nouvelles</a:t>
            </a:r>
            <a:endParaRPr lang="en-US" sz="1600" b="0" dirty="0">
              <a:latin typeface="Neo Sans Std Black"/>
            </a:endParaRPr>
          </a:p>
          <a:p>
            <a:pPr algn="ctr"/>
            <a:r>
              <a:rPr lang="en-US" sz="1600" b="0">
                <a:latin typeface="Neo Sans Std Black"/>
              </a:rPr>
              <a:t>méthodes de vente.</a:t>
            </a:r>
            <a:endParaRPr lang="en-US" sz="1600" b="0" dirty="0">
              <a:latin typeface="Neo Sans Std Black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AE9819-8862-400B-A1EE-68A92B5973E6}"/>
              </a:ext>
            </a:extLst>
          </p:cNvPr>
          <p:cNvSpPr/>
          <p:nvPr/>
        </p:nvSpPr>
        <p:spPr>
          <a:xfrm>
            <a:off x="4366012" y="2137934"/>
            <a:ext cx="173156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0" dirty="0">
                <a:latin typeface="Neo Sans Std Black"/>
              </a:rPr>
              <a:t>Que faire d’un</a:t>
            </a:r>
            <a:br>
              <a:rPr lang="en-US" sz="1600" b="0" dirty="0">
                <a:latin typeface="Neo Sans Std Black"/>
              </a:rPr>
            </a:br>
            <a:r>
              <a:rPr lang="en-US" sz="1600" b="0" dirty="0">
                <a:latin typeface="Neo Sans Std Black"/>
              </a:rPr>
              <a:t>parking</a:t>
            </a:r>
            <a:br>
              <a:rPr lang="en-US" sz="1600" b="0" dirty="0">
                <a:latin typeface="Neo Sans Std Black"/>
              </a:rPr>
            </a:br>
            <a:r>
              <a:rPr lang="en-US" sz="1600" b="0" dirty="0">
                <a:latin typeface="Neo Sans Std Black"/>
              </a:rPr>
              <a:t>à étages dans </a:t>
            </a:r>
            <a:br>
              <a:rPr lang="en-US" sz="1600" b="0" dirty="0">
                <a:latin typeface="Neo Sans Std Black"/>
              </a:rPr>
            </a:br>
            <a:r>
              <a:rPr lang="en-US" sz="1600" b="0" dirty="0" err="1">
                <a:latin typeface="Neo Sans Std Black"/>
              </a:rPr>
              <a:t>quelques</a:t>
            </a:r>
            <a:r>
              <a:rPr lang="en-US" sz="1600" b="0" dirty="0">
                <a:latin typeface="Neo Sans Std Black"/>
              </a:rPr>
              <a:t> </a:t>
            </a:r>
            <a:r>
              <a:rPr lang="en-US" sz="1600" b="0" dirty="0" err="1">
                <a:latin typeface="Neo Sans Std Black"/>
              </a:rPr>
              <a:t>années</a:t>
            </a:r>
            <a:r>
              <a:rPr lang="en-US" sz="1600" b="0" dirty="0">
                <a:latin typeface="Neo Sans Std Black"/>
              </a:rPr>
              <a:t> 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F29541-336A-4DF7-B554-BA026F34181A}"/>
              </a:ext>
            </a:extLst>
          </p:cNvPr>
          <p:cNvSpPr/>
          <p:nvPr/>
        </p:nvSpPr>
        <p:spPr>
          <a:xfrm>
            <a:off x="5231794" y="1030737"/>
            <a:ext cx="20490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0" dirty="0">
                <a:latin typeface="Neo Sans Std Black"/>
              </a:rPr>
              <a:t>Parking convertible,</a:t>
            </a:r>
            <a:br>
              <a:rPr lang="en-US" sz="1600" b="0" dirty="0">
                <a:latin typeface="Neo Sans Std Black"/>
              </a:rPr>
            </a:br>
            <a:r>
              <a:rPr lang="en-US" sz="1600" b="0" dirty="0">
                <a:latin typeface="Neo Sans Std Black"/>
              </a:rPr>
              <a:t>qui </a:t>
            </a:r>
            <a:r>
              <a:rPr lang="en-US" sz="1600" b="0" dirty="0" err="1">
                <a:latin typeface="Neo Sans Std Black"/>
              </a:rPr>
              <a:t>n’appartiendra</a:t>
            </a:r>
            <a:r>
              <a:rPr lang="en-US" sz="1600" b="0" dirty="0">
                <a:latin typeface="Neo Sans Std Black"/>
              </a:rPr>
              <a:t> pas</a:t>
            </a:r>
            <a:br>
              <a:rPr lang="en-US" sz="1600" b="0" dirty="0">
                <a:latin typeface="Neo Sans Std Black"/>
              </a:rPr>
            </a:br>
            <a:r>
              <a:rPr lang="en-US" sz="1600" b="0" dirty="0">
                <a:latin typeface="Neo Sans Std Black"/>
              </a:rPr>
              <a:t>aux </a:t>
            </a:r>
            <a:r>
              <a:rPr lang="en-US" sz="1600" b="0" dirty="0" err="1">
                <a:latin typeface="Neo Sans Std Black"/>
              </a:rPr>
              <a:t>copropriétaires</a:t>
            </a:r>
            <a:r>
              <a:rPr lang="en-US" sz="1600" b="0" dirty="0">
                <a:latin typeface="Neo Sans Std Black"/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4FBB9D-646C-4F7C-AF4E-4EE508D17035}"/>
              </a:ext>
            </a:extLst>
          </p:cNvPr>
          <p:cNvSpPr/>
          <p:nvPr/>
        </p:nvSpPr>
        <p:spPr>
          <a:xfrm>
            <a:off x="2606321" y="1123282"/>
            <a:ext cx="1864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0" dirty="0">
                <a:latin typeface="Neo Sans Std Black"/>
              </a:rPr>
              <a:t>Parking à étages</a:t>
            </a:r>
            <a:br>
              <a:rPr lang="en-US" sz="1600" b="0" dirty="0">
                <a:latin typeface="Neo Sans Std Black"/>
              </a:rPr>
            </a:br>
            <a:r>
              <a:rPr lang="en-US" sz="1600" b="0" dirty="0" err="1">
                <a:latin typeface="Neo Sans Std Black"/>
              </a:rPr>
              <a:t>en</a:t>
            </a:r>
            <a:r>
              <a:rPr lang="en-US" sz="1600" b="0" dirty="0">
                <a:latin typeface="Neo Sans Std Black"/>
              </a:rPr>
              <a:t> bordure de zone.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8DBD0C-0697-4D7A-8F93-4C4F74A24D83}"/>
              </a:ext>
            </a:extLst>
          </p:cNvPr>
          <p:cNvSpPr/>
          <p:nvPr/>
        </p:nvSpPr>
        <p:spPr>
          <a:xfrm>
            <a:off x="546942" y="2519336"/>
            <a:ext cx="15441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0" dirty="0" err="1">
                <a:latin typeface="Neo Sans Std Black"/>
              </a:rPr>
              <a:t>Résidence</a:t>
            </a:r>
            <a:r>
              <a:rPr lang="en-US" sz="1600" b="0" dirty="0">
                <a:latin typeface="Neo Sans Std Black"/>
              </a:rPr>
              <a:t> </a:t>
            </a:r>
            <a:r>
              <a:rPr lang="en-US" sz="1600" b="0" dirty="0" err="1">
                <a:latin typeface="Neo Sans Std Black"/>
              </a:rPr>
              <a:t>privée</a:t>
            </a:r>
            <a:br>
              <a:rPr lang="en-US" sz="1600" b="0" dirty="0">
                <a:latin typeface="Neo Sans Std Black"/>
              </a:rPr>
            </a:br>
            <a:r>
              <a:rPr lang="en-US" sz="1600" b="0" dirty="0">
                <a:latin typeface="Neo Sans Std Black"/>
              </a:rPr>
              <a:t>dans un parc public 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2055A7-B1D0-4435-ACC7-93FE19D3BC75}"/>
              </a:ext>
            </a:extLst>
          </p:cNvPr>
          <p:cNvSpPr/>
          <p:nvPr/>
        </p:nvSpPr>
        <p:spPr>
          <a:xfrm>
            <a:off x="251520" y="1268760"/>
            <a:ext cx="19543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0" dirty="0">
                <a:latin typeface="Neo Sans Std Black"/>
              </a:rPr>
              <a:t>Les voitures </a:t>
            </a:r>
            <a:r>
              <a:rPr lang="en-US" sz="1600" b="0" dirty="0" err="1">
                <a:latin typeface="Neo Sans Std Black"/>
              </a:rPr>
              <a:t>seront</a:t>
            </a:r>
            <a:r>
              <a:rPr lang="en-US" sz="1600" b="0" dirty="0">
                <a:latin typeface="Neo Sans Std Black"/>
              </a:rPr>
              <a:t> </a:t>
            </a:r>
            <a:r>
              <a:rPr lang="en-US" sz="1600" b="0" dirty="0" err="1">
                <a:latin typeface="Neo Sans Std Black"/>
              </a:rPr>
              <a:t>retenues</a:t>
            </a:r>
            <a:r>
              <a:rPr lang="en-US" sz="1600" b="0" dirty="0">
                <a:latin typeface="Neo Sans Std Black"/>
              </a:rPr>
              <a:t> à la </a:t>
            </a:r>
            <a:r>
              <a:rPr lang="en-US" sz="1600" b="0" dirty="0" err="1">
                <a:latin typeface="Neo Sans Std Black"/>
              </a:rPr>
              <a:t>périphérie</a:t>
            </a:r>
            <a:r>
              <a:rPr lang="en-US" sz="1600" b="0" dirty="0">
                <a:latin typeface="Neo Sans Std Black"/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3092C6-2138-4256-81C7-E7022AA985AE}"/>
              </a:ext>
            </a:extLst>
          </p:cNvPr>
          <p:cNvSpPr/>
          <p:nvPr/>
        </p:nvSpPr>
        <p:spPr>
          <a:xfrm>
            <a:off x="2062825" y="2239617"/>
            <a:ext cx="19543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0" dirty="0">
                <a:latin typeface="Neo Sans Std Black"/>
              </a:rPr>
              <a:t>Voitures</a:t>
            </a:r>
            <a:br>
              <a:rPr lang="en-US" sz="1600" b="0" dirty="0">
                <a:latin typeface="Neo Sans Std Black"/>
              </a:rPr>
            </a:br>
            <a:r>
              <a:rPr lang="en-US" sz="1600" b="0" dirty="0" err="1">
                <a:latin typeface="Neo Sans Std Black"/>
              </a:rPr>
              <a:t>retenues</a:t>
            </a:r>
            <a:r>
              <a:rPr lang="en-US" sz="1600" b="0" dirty="0">
                <a:latin typeface="Neo Sans Std Black"/>
              </a:rPr>
              <a:t> à la </a:t>
            </a:r>
            <a:r>
              <a:rPr lang="en-US" sz="1600" b="0" dirty="0" err="1">
                <a:latin typeface="Neo Sans Std Black"/>
              </a:rPr>
              <a:t>périphérie</a:t>
            </a:r>
            <a:r>
              <a:rPr lang="en-US" sz="1600" b="0" dirty="0">
                <a:latin typeface="Neo Sans Std Black"/>
              </a:rPr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1B1D72-305A-4A8C-89B4-96191B8971FD}"/>
              </a:ext>
            </a:extLst>
          </p:cNvPr>
          <p:cNvSpPr/>
          <p:nvPr/>
        </p:nvSpPr>
        <p:spPr>
          <a:xfrm>
            <a:off x="5477651" y="3837687"/>
            <a:ext cx="14075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0">
                <a:latin typeface="Neo Sans Std Black"/>
              </a:rPr>
              <a:t>Flexibilité</a:t>
            </a:r>
            <a:br>
              <a:rPr lang="en-US" sz="1600" b="0">
                <a:latin typeface="Neo Sans Std Black"/>
              </a:rPr>
            </a:br>
            <a:r>
              <a:rPr lang="en-US" sz="1600" b="0">
                <a:latin typeface="Neo Sans Std Black"/>
              </a:rPr>
              <a:t>réglementaire.</a:t>
            </a:r>
            <a:endParaRPr lang="en-US" sz="1600" b="0" dirty="0">
              <a:latin typeface="Neo Sans Std Black"/>
            </a:endParaRPr>
          </a:p>
        </p:txBody>
      </p:sp>
      <p:sp>
        <p:nvSpPr>
          <p:cNvPr id="21" name="Forme libre 13">
            <a:extLst>
              <a:ext uri="{FF2B5EF4-FFF2-40B4-BE49-F238E27FC236}">
                <a16:creationId xmlns:a16="http://schemas.microsoft.com/office/drawing/2014/main" id="{B3F137EB-2BFB-4577-B21A-C772F2322A76}"/>
              </a:ext>
            </a:extLst>
          </p:cNvPr>
          <p:cNvSpPr/>
          <p:nvPr/>
        </p:nvSpPr>
        <p:spPr bwMode="auto">
          <a:xfrm>
            <a:off x="1655608" y="4535306"/>
            <a:ext cx="2057980" cy="2040672"/>
          </a:xfrm>
          <a:custGeom>
            <a:avLst/>
            <a:gdLst>
              <a:gd name="connsiteX0" fmla="*/ 1568970 w 2398426"/>
              <a:gd name="connsiteY0" fmla="*/ 771994 h 2505855"/>
              <a:gd name="connsiteX1" fmla="*/ 1838793 w 2398426"/>
              <a:gd name="connsiteY1" fmla="*/ 771994 h 2505855"/>
              <a:gd name="connsiteX2" fmla="*/ 2108616 w 2398426"/>
              <a:gd name="connsiteY2" fmla="*/ 921895 h 2505855"/>
              <a:gd name="connsiteX3" fmla="*/ 2348459 w 2398426"/>
              <a:gd name="connsiteY3" fmla="*/ 1296649 h 2505855"/>
              <a:gd name="connsiteX4" fmla="*/ 2378439 w 2398426"/>
              <a:gd name="connsiteY4" fmla="*/ 1611443 h 2505855"/>
              <a:gd name="connsiteX5" fmla="*/ 2228537 w 2398426"/>
              <a:gd name="connsiteY5" fmla="*/ 2031167 h 2505855"/>
              <a:gd name="connsiteX6" fmla="*/ 2018675 w 2398426"/>
              <a:gd name="connsiteY6" fmla="*/ 2226039 h 2505855"/>
              <a:gd name="connsiteX7" fmla="*/ 1778832 w 2398426"/>
              <a:gd name="connsiteY7" fmla="*/ 2360951 h 2505855"/>
              <a:gd name="connsiteX8" fmla="*/ 1179226 w 2398426"/>
              <a:gd name="connsiteY8" fmla="*/ 2495862 h 2505855"/>
              <a:gd name="connsiteX9" fmla="*/ 519659 w 2398426"/>
              <a:gd name="connsiteY9" fmla="*/ 2300990 h 2505855"/>
              <a:gd name="connsiteX10" fmla="*/ 204865 w 2398426"/>
              <a:gd name="connsiteY10" fmla="*/ 1866275 h 2505855"/>
              <a:gd name="connsiteX11" fmla="*/ 9993 w 2398426"/>
              <a:gd name="connsiteY11" fmla="*/ 1131757 h 2505855"/>
              <a:gd name="connsiteX12" fmla="*/ 264826 w 2398426"/>
              <a:gd name="connsiteY12" fmla="*/ 487180 h 2505855"/>
              <a:gd name="connsiteX13" fmla="*/ 699540 w 2398426"/>
              <a:gd name="connsiteY13" fmla="*/ 157397 h 2505855"/>
              <a:gd name="connsiteX14" fmla="*/ 1224196 w 2398426"/>
              <a:gd name="connsiteY14" fmla="*/ 22485 h 2505855"/>
              <a:gd name="connsiteX15" fmla="*/ 1733862 w 2398426"/>
              <a:gd name="connsiteY15" fmla="*/ 22485 h 2505855"/>
              <a:gd name="connsiteX16" fmla="*/ 1733862 w 2398426"/>
              <a:gd name="connsiteY16" fmla="*/ 22485 h 250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98426" h="2505855">
                <a:moveTo>
                  <a:pt x="1568970" y="771994"/>
                </a:moveTo>
                <a:cubicBezTo>
                  <a:pt x="1658911" y="759502"/>
                  <a:pt x="1748852" y="747011"/>
                  <a:pt x="1838793" y="771994"/>
                </a:cubicBezTo>
                <a:cubicBezTo>
                  <a:pt x="1928734" y="796977"/>
                  <a:pt x="2023672" y="834453"/>
                  <a:pt x="2108616" y="921895"/>
                </a:cubicBezTo>
                <a:cubicBezTo>
                  <a:pt x="2193560" y="1009338"/>
                  <a:pt x="2303489" y="1181724"/>
                  <a:pt x="2348459" y="1296649"/>
                </a:cubicBezTo>
                <a:cubicBezTo>
                  <a:pt x="2393429" y="1411574"/>
                  <a:pt x="2398426" y="1489023"/>
                  <a:pt x="2378439" y="1611443"/>
                </a:cubicBezTo>
                <a:cubicBezTo>
                  <a:pt x="2358452" y="1733863"/>
                  <a:pt x="2288498" y="1928734"/>
                  <a:pt x="2228537" y="2031167"/>
                </a:cubicBezTo>
                <a:cubicBezTo>
                  <a:pt x="2168576" y="2133600"/>
                  <a:pt x="2093626" y="2171075"/>
                  <a:pt x="2018675" y="2226039"/>
                </a:cubicBezTo>
                <a:cubicBezTo>
                  <a:pt x="1943724" y="2281003"/>
                  <a:pt x="1918740" y="2315980"/>
                  <a:pt x="1778832" y="2360951"/>
                </a:cubicBezTo>
                <a:cubicBezTo>
                  <a:pt x="1638924" y="2405922"/>
                  <a:pt x="1389088" y="2505855"/>
                  <a:pt x="1179226" y="2495862"/>
                </a:cubicBezTo>
                <a:cubicBezTo>
                  <a:pt x="969364" y="2485869"/>
                  <a:pt x="682052" y="2405921"/>
                  <a:pt x="519659" y="2300990"/>
                </a:cubicBezTo>
                <a:cubicBezTo>
                  <a:pt x="357266" y="2196059"/>
                  <a:pt x="289809" y="2061147"/>
                  <a:pt x="204865" y="1866275"/>
                </a:cubicBezTo>
                <a:cubicBezTo>
                  <a:pt x="119921" y="1671403"/>
                  <a:pt x="0" y="1361606"/>
                  <a:pt x="9993" y="1131757"/>
                </a:cubicBezTo>
                <a:cubicBezTo>
                  <a:pt x="19987" y="901908"/>
                  <a:pt x="149902" y="649573"/>
                  <a:pt x="264826" y="487180"/>
                </a:cubicBezTo>
                <a:cubicBezTo>
                  <a:pt x="379750" y="324787"/>
                  <a:pt x="539645" y="234846"/>
                  <a:pt x="699540" y="157397"/>
                </a:cubicBezTo>
                <a:cubicBezTo>
                  <a:pt x="859435" y="79948"/>
                  <a:pt x="1051809" y="44970"/>
                  <a:pt x="1224196" y="22485"/>
                </a:cubicBezTo>
                <a:cubicBezTo>
                  <a:pt x="1396583" y="0"/>
                  <a:pt x="1733862" y="22485"/>
                  <a:pt x="1733862" y="22485"/>
                </a:cubicBezTo>
                <a:lnTo>
                  <a:pt x="1733862" y="22485"/>
                </a:lnTo>
              </a:path>
            </a:pathLst>
          </a:custGeom>
          <a:solidFill>
            <a:schemeClr val="bg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9C1673-8493-4DAE-90A7-8064142355FE}"/>
              </a:ext>
            </a:extLst>
          </p:cNvPr>
          <p:cNvSpPr/>
          <p:nvPr/>
        </p:nvSpPr>
        <p:spPr>
          <a:xfrm>
            <a:off x="1744807" y="5172711"/>
            <a:ext cx="168135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0" dirty="0">
                <a:latin typeface="Neo Sans Std Black"/>
              </a:rPr>
              <a:t>Comment assurer</a:t>
            </a:r>
            <a:br>
              <a:rPr lang="en-US" sz="1600" b="0" dirty="0">
                <a:latin typeface="Neo Sans Std Black"/>
              </a:rPr>
            </a:br>
            <a:r>
              <a:rPr lang="en-US" sz="1600" b="0" dirty="0">
                <a:latin typeface="Neo Sans Std Black"/>
              </a:rPr>
              <a:t>le respect durable</a:t>
            </a:r>
            <a:br>
              <a:rPr lang="en-US" sz="1600" b="0" dirty="0">
                <a:latin typeface="Neo Sans Std Black"/>
              </a:rPr>
            </a:br>
            <a:r>
              <a:rPr lang="en-US" sz="1600" b="0" dirty="0">
                <a:latin typeface="Neo Sans Std Black"/>
              </a:rPr>
              <a:t>des </a:t>
            </a:r>
            <a:r>
              <a:rPr lang="en-US" sz="1600" b="0" dirty="0" err="1">
                <a:latin typeface="Neo Sans Std Black"/>
              </a:rPr>
              <a:t>espaces</a:t>
            </a:r>
            <a:br>
              <a:rPr lang="en-US" sz="1600" b="0" dirty="0">
                <a:latin typeface="Neo Sans Std Black"/>
              </a:rPr>
            </a:br>
            <a:r>
              <a:rPr lang="en-US" sz="1600" b="0" dirty="0">
                <a:latin typeface="Neo Sans Std Black"/>
              </a:rPr>
              <a:t>sans voiture ?  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9B73F2-DBB2-4ED5-972E-E7851CB7FF0F}"/>
              </a:ext>
            </a:extLst>
          </p:cNvPr>
          <p:cNvSpPr/>
          <p:nvPr/>
        </p:nvSpPr>
        <p:spPr>
          <a:xfrm>
            <a:off x="2756667" y="3783036"/>
            <a:ext cx="17059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0" dirty="0" err="1">
                <a:latin typeface="Neo Sans Std Black"/>
              </a:rPr>
              <a:t>Aquitanis</a:t>
            </a:r>
            <a:br>
              <a:rPr lang="en-US" sz="1600" b="0" dirty="0">
                <a:latin typeface="Neo Sans Std Black"/>
              </a:rPr>
            </a:br>
            <a:r>
              <a:rPr lang="en-US" sz="1600" b="0" dirty="0">
                <a:latin typeface="Neo Sans Std Black"/>
              </a:rPr>
              <a:t>syndic et </a:t>
            </a:r>
            <a:r>
              <a:rPr lang="en-US" sz="1600" b="0" dirty="0" err="1">
                <a:latin typeface="Neo Sans Std Black"/>
              </a:rPr>
              <a:t>mémoire</a:t>
            </a:r>
            <a:br>
              <a:rPr lang="en-US" sz="1600" b="0" dirty="0">
                <a:latin typeface="Neo Sans Std Black"/>
              </a:rPr>
            </a:br>
            <a:r>
              <a:rPr lang="en-US" sz="1600" b="0" dirty="0">
                <a:latin typeface="Neo Sans Std Black"/>
              </a:rPr>
              <a:t>du </a:t>
            </a:r>
            <a:r>
              <a:rPr lang="en-US" sz="1600" b="0" dirty="0" err="1">
                <a:latin typeface="Neo Sans Std Black"/>
              </a:rPr>
              <a:t>projet</a:t>
            </a:r>
            <a:r>
              <a:rPr lang="en-US" sz="1600" b="0" dirty="0">
                <a:latin typeface="Neo Sans Std Black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769179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C691FBBF-B662-6F4E-B331-0AFDE92B8CAB}"/>
              </a:ext>
            </a:extLst>
          </p:cNvPr>
          <p:cNvSpPr txBox="1">
            <a:spLocks/>
          </p:cNvSpPr>
          <p:nvPr/>
        </p:nvSpPr>
        <p:spPr bwMode="auto">
          <a:xfrm>
            <a:off x="432929" y="455696"/>
            <a:ext cx="8075240" cy="67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pPr algn="l"/>
            <a:r>
              <a:rPr lang="fr-FR" altLang="fr-FR" sz="3200" b="1" kern="0" dirty="0">
                <a:solidFill>
                  <a:schemeClr val="accent4"/>
                </a:solidFill>
                <a:latin typeface="Neo Sans Std Black"/>
              </a:rPr>
              <a:t>Boucles d’itération</a:t>
            </a:r>
          </a:p>
          <a:p>
            <a:pPr algn="l"/>
            <a:endParaRPr lang="fr-FR" altLang="fr-FR" sz="3200" b="1" kern="0" dirty="0">
              <a:solidFill>
                <a:schemeClr val="accent4"/>
              </a:solidFill>
              <a:latin typeface="Neo Sans Std Black"/>
            </a:endParaRPr>
          </a:p>
        </p:txBody>
      </p:sp>
      <p:sp>
        <p:nvSpPr>
          <p:cNvPr id="4" name="Forme libre 13">
            <a:extLst>
              <a:ext uri="{FF2B5EF4-FFF2-40B4-BE49-F238E27FC236}">
                <a16:creationId xmlns:a16="http://schemas.microsoft.com/office/drawing/2014/main" id="{7327126F-8408-4F69-855E-1FE5A51D7BE3}"/>
              </a:ext>
            </a:extLst>
          </p:cNvPr>
          <p:cNvSpPr/>
          <p:nvPr/>
        </p:nvSpPr>
        <p:spPr bwMode="auto">
          <a:xfrm>
            <a:off x="4764417" y="4530096"/>
            <a:ext cx="2043538" cy="1872208"/>
          </a:xfrm>
          <a:custGeom>
            <a:avLst/>
            <a:gdLst>
              <a:gd name="connsiteX0" fmla="*/ 1568970 w 2398426"/>
              <a:gd name="connsiteY0" fmla="*/ 771994 h 2505855"/>
              <a:gd name="connsiteX1" fmla="*/ 1838793 w 2398426"/>
              <a:gd name="connsiteY1" fmla="*/ 771994 h 2505855"/>
              <a:gd name="connsiteX2" fmla="*/ 2108616 w 2398426"/>
              <a:gd name="connsiteY2" fmla="*/ 921895 h 2505855"/>
              <a:gd name="connsiteX3" fmla="*/ 2348459 w 2398426"/>
              <a:gd name="connsiteY3" fmla="*/ 1296649 h 2505855"/>
              <a:gd name="connsiteX4" fmla="*/ 2378439 w 2398426"/>
              <a:gd name="connsiteY4" fmla="*/ 1611443 h 2505855"/>
              <a:gd name="connsiteX5" fmla="*/ 2228537 w 2398426"/>
              <a:gd name="connsiteY5" fmla="*/ 2031167 h 2505855"/>
              <a:gd name="connsiteX6" fmla="*/ 2018675 w 2398426"/>
              <a:gd name="connsiteY6" fmla="*/ 2226039 h 2505855"/>
              <a:gd name="connsiteX7" fmla="*/ 1778832 w 2398426"/>
              <a:gd name="connsiteY7" fmla="*/ 2360951 h 2505855"/>
              <a:gd name="connsiteX8" fmla="*/ 1179226 w 2398426"/>
              <a:gd name="connsiteY8" fmla="*/ 2495862 h 2505855"/>
              <a:gd name="connsiteX9" fmla="*/ 519659 w 2398426"/>
              <a:gd name="connsiteY9" fmla="*/ 2300990 h 2505855"/>
              <a:gd name="connsiteX10" fmla="*/ 204865 w 2398426"/>
              <a:gd name="connsiteY10" fmla="*/ 1866275 h 2505855"/>
              <a:gd name="connsiteX11" fmla="*/ 9993 w 2398426"/>
              <a:gd name="connsiteY11" fmla="*/ 1131757 h 2505855"/>
              <a:gd name="connsiteX12" fmla="*/ 264826 w 2398426"/>
              <a:gd name="connsiteY12" fmla="*/ 487180 h 2505855"/>
              <a:gd name="connsiteX13" fmla="*/ 699540 w 2398426"/>
              <a:gd name="connsiteY13" fmla="*/ 157397 h 2505855"/>
              <a:gd name="connsiteX14" fmla="*/ 1224196 w 2398426"/>
              <a:gd name="connsiteY14" fmla="*/ 22485 h 2505855"/>
              <a:gd name="connsiteX15" fmla="*/ 1733862 w 2398426"/>
              <a:gd name="connsiteY15" fmla="*/ 22485 h 2505855"/>
              <a:gd name="connsiteX16" fmla="*/ 1733862 w 2398426"/>
              <a:gd name="connsiteY16" fmla="*/ 22485 h 250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98426" h="2505855">
                <a:moveTo>
                  <a:pt x="1568970" y="771994"/>
                </a:moveTo>
                <a:cubicBezTo>
                  <a:pt x="1658911" y="759502"/>
                  <a:pt x="1748852" y="747011"/>
                  <a:pt x="1838793" y="771994"/>
                </a:cubicBezTo>
                <a:cubicBezTo>
                  <a:pt x="1928734" y="796977"/>
                  <a:pt x="2023672" y="834453"/>
                  <a:pt x="2108616" y="921895"/>
                </a:cubicBezTo>
                <a:cubicBezTo>
                  <a:pt x="2193560" y="1009338"/>
                  <a:pt x="2303489" y="1181724"/>
                  <a:pt x="2348459" y="1296649"/>
                </a:cubicBezTo>
                <a:cubicBezTo>
                  <a:pt x="2393429" y="1411574"/>
                  <a:pt x="2398426" y="1489023"/>
                  <a:pt x="2378439" y="1611443"/>
                </a:cubicBezTo>
                <a:cubicBezTo>
                  <a:pt x="2358452" y="1733863"/>
                  <a:pt x="2288498" y="1928734"/>
                  <a:pt x="2228537" y="2031167"/>
                </a:cubicBezTo>
                <a:cubicBezTo>
                  <a:pt x="2168576" y="2133600"/>
                  <a:pt x="2093626" y="2171075"/>
                  <a:pt x="2018675" y="2226039"/>
                </a:cubicBezTo>
                <a:cubicBezTo>
                  <a:pt x="1943724" y="2281003"/>
                  <a:pt x="1918740" y="2315980"/>
                  <a:pt x="1778832" y="2360951"/>
                </a:cubicBezTo>
                <a:cubicBezTo>
                  <a:pt x="1638924" y="2405922"/>
                  <a:pt x="1389088" y="2505855"/>
                  <a:pt x="1179226" y="2495862"/>
                </a:cubicBezTo>
                <a:cubicBezTo>
                  <a:pt x="969364" y="2485869"/>
                  <a:pt x="682052" y="2405921"/>
                  <a:pt x="519659" y="2300990"/>
                </a:cubicBezTo>
                <a:cubicBezTo>
                  <a:pt x="357266" y="2196059"/>
                  <a:pt x="289809" y="2061147"/>
                  <a:pt x="204865" y="1866275"/>
                </a:cubicBezTo>
                <a:cubicBezTo>
                  <a:pt x="119921" y="1671403"/>
                  <a:pt x="0" y="1361606"/>
                  <a:pt x="9993" y="1131757"/>
                </a:cubicBezTo>
                <a:cubicBezTo>
                  <a:pt x="19987" y="901908"/>
                  <a:pt x="149902" y="649573"/>
                  <a:pt x="264826" y="487180"/>
                </a:cubicBezTo>
                <a:cubicBezTo>
                  <a:pt x="379750" y="324787"/>
                  <a:pt x="539645" y="234846"/>
                  <a:pt x="699540" y="157397"/>
                </a:cubicBezTo>
                <a:cubicBezTo>
                  <a:pt x="859435" y="79948"/>
                  <a:pt x="1051809" y="44970"/>
                  <a:pt x="1224196" y="22485"/>
                </a:cubicBezTo>
                <a:cubicBezTo>
                  <a:pt x="1396583" y="0"/>
                  <a:pt x="1733862" y="22485"/>
                  <a:pt x="1733862" y="22485"/>
                </a:cubicBezTo>
                <a:lnTo>
                  <a:pt x="1733862" y="22485"/>
                </a:lnTo>
              </a:path>
            </a:pathLst>
          </a:custGeom>
          <a:solidFill>
            <a:schemeClr val="bg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82E7AD-7E6E-4D11-B4E5-E852DC920C81}"/>
              </a:ext>
            </a:extLst>
          </p:cNvPr>
          <p:cNvSpPr/>
          <p:nvPr/>
        </p:nvSpPr>
        <p:spPr>
          <a:xfrm>
            <a:off x="4556665" y="5167501"/>
            <a:ext cx="22512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0" dirty="0">
                <a:latin typeface="Neo Sans Std Black"/>
              </a:rPr>
              <a:t>Comment </a:t>
            </a:r>
            <a:r>
              <a:rPr lang="en-US" sz="1600" b="0" dirty="0" err="1">
                <a:latin typeface="Neo Sans Std Black"/>
              </a:rPr>
              <a:t>concilier</a:t>
            </a:r>
            <a:br>
              <a:rPr lang="en-US" sz="1600" b="0" dirty="0">
                <a:latin typeface="Neo Sans Std Black"/>
              </a:rPr>
            </a:br>
            <a:r>
              <a:rPr lang="en-US" sz="1600" b="0" dirty="0" err="1">
                <a:latin typeface="Neo Sans Std Black"/>
              </a:rPr>
              <a:t>cible</a:t>
            </a:r>
            <a:r>
              <a:rPr lang="en-US" sz="1600" b="0" dirty="0">
                <a:latin typeface="Neo Sans Std Black"/>
              </a:rPr>
              <a:t> de population</a:t>
            </a:r>
            <a:br>
              <a:rPr lang="en-US" sz="1600" b="0" dirty="0">
                <a:latin typeface="Neo Sans Std Black"/>
              </a:rPr>
            </a:br>
            <a:r>
              <a:rPr lang="en-US" sz="1600" b="0" dirty="0">
                <a:latin typeface="Neo Sans Std Black"/>
              </a:rPr>
              <a:t>    et </a:t>
            </a:r>
            <a:r>
              <a:rPr lang="en-US" sz="1600" b="0" dirty="0" err="1">
                <a:latin typeface="Neo Sans Std Black"/>
              </a:rPr>
              <a:t>maintien</a:t>
            </a:r>
            <a:r>
              <a:rPr lang="en-US" sz="1600" b="0" dirty="0">
                <a:latin typeface="Neo Sans Std Black"/>
              </a:rPr>
              <a:t> de   </a:t>
            </a:r>
            <a:r>
              <a:rPr lang="en-US" sz="1600" b="0" dirty="0" err="1">
                <a:latin typeface="Neo Sans Std Black"/>
              </a:rPr>
              <a:t>l’espace</a:t>
            </a:r>
            <a:r>
              <a:rPr lang="en-US" sz="1600" b="0" dirty="0">
                <a:latin typeface="Neo Sans Std Black"/>
              </a:rPr>
              <a:t> vert ?   </a:t>
            </a:r>
          </a:p>
        </p:txBody>
      </p:sp>
      <p:sp>
        <p:nvSpPr>
          <p:cNvPr id="6" name="Forme libre 4">
            <a:extLst>
              <a:ext uri="{FF2B5EF4-FFF2-40B4-BE49-F238E27FC236}">
                <a16:creationId xmlns:a16="http://schemas.microsoft.com/office/drawing/2014/main" id="{65ADF131-311A-4BD5-B224-9C00FEF1FAE7}"/>
              </a:ext>
            </a:extLst>
          </p:cNvPr>
          <p:cNvSpPr/>
          <p:nvPr/>
        </p:nvSpPr>
        <p:spPr bwMode="auto">
          <a:xfrm>
            <a:off x="282229" y="2270500"/>
            <a:ext cx="1776524" cy="1738425"/>
          </a:xfrm>
          <a:custGeom>
            <a:avLst/>
            <a:gdLst>
              <a:gd name="connsiteX0" fmla="*/ 1568970 w 2398426"/>
              <a:gd name="connsiteY0" fmla="*/ 771994 h 2505855"/>
              <a:gd name="connsiteX1" fmla="*/ 1838793 w 2398426"/>
              <a:gd name="connsiteY1" fmla="*/ 771994 h 2505855"/>
              <a:gd name="connsiteX2" fmla="*/ 2108616 w 2398426"/>
              <a:gd name="connsiteY2" fmla="*/ 921895 h 2505855"/>
              <a:gd name="connsiteX3" fmla="*/ 2348459 w 2398426"/>
              <a:gd name="connsiteY3" fmla="*/ 1296649 h 2505855"/>
              <a:gd name="connsiteX4" fmla="*/ 2378439 w 2398426"/>
              <a:gd name="connsiteY4" fmla="*/ 1611443 h 2505855"/>
              <a:gd name="connsiteX5" fmla="*/ 2228537 w 2398426"/>
              <a:gd name="connsiteY5" fmla="*/ 2031167 h 2505855"/>
              <a:gd name="connsiteX6" fmla="*/ 2018675 w 2398426"/>
              <a:gd name="connsiteY6" fmla="*/ 2226039 h 2505855"/>
              <a:gd name="connsiteX7" fmla="*/ 1778832 w 2398426"/>
              <a:gd name="connsiteY7" fmla="*/ 2360951 h 2505855"/>
              <a:gd name="connsiteX8" fmla="*/ 1179226 w 2398426"/>
              <a:gd name="connsiteY8" fmla="*/ 2495862 h 2505855"/>
              <a:gd name="connsiteX9" fmla="*/ 519659 w 2398426"/>
              <a:gd name="connsiteY9" fmla="*/ 2300990 h 2505855"/>
              <a:gd name="connsiteX10" fmla="*/ 204865 w 2398426"/>
              <a:gd name="connsiteY10" fmla="*/ 1866275 h 2505855"/>
              <a:gd name="connsiteX11" fmla="*/ 9993 w 2398426"/>
              <a:gd name="connsiteY11" fmla="*/ 1131757 h 2505855"/>
              <a:gd name="connsiteX12" fmla="*/ 264826 w 2398426"/>
              <a:gd name="connsiteY12" fmla="*/ 487180 h 2505855"/>
              <a:gd name="connsiteX13" fmla="*/ 699540 w 2398426"/>
              <a:gd name="connsiteY13" fmla="*/ 157397 h 2505855"/>
              <a:gd name="connsiteX14" fmla="*/ 1224196 w 2398426"/>
              <a:gd name="connsiteY14" fmla="*/ 22485 h 2505855"/>
              <a:gd name="connsiteX15" fmla="*/ 1733862 w 2398426"/>
              <a:gd name="connsiteY15" fmla="*/ 22485 h 2505855"/>
              <a:gd name="connsiteX16" fmla="*/ 1733862 w 2398426"/>
              <a:gd name="connsiteY16" fmla="*/ 22485 h 250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98426" h="2505855">
                <a:moveTo>
                  <a:pt x="1568970" y="771994"/>
                </a:moveTo>
                <a:cubicBezTo>
                  <a:pt x="1658911" y="759502"/>
                  <a:pt x="1748852" y="747011"/>
                  <a:pt x="1838793" y="771994"/>
                </a:cubicBezTo>
                <a:cubicBezTo>
                  <a:pt x="1928734" y="796977"/>
                  <a:pt x="2023672" y="834453"/>
                  <a:pt x="2108616" y="921895"/>
                </a:cubicBezTo>
                <a:cubicBezTo>
                  <a:pt x="2193560" y="1009338"/>
                  <a:pt x="2303489" y="1181724"/>
                  <a:pt x="2348459" y="1296649"/>
                </a:cubicBezTo>
                <a:cubicBezTo>
                  <a:pt x="2393429" y="1411574"/>
                  <a:pt x="2398426" y="1489023"/>
                  <a:pt x="2378439" y="1611443"/>
                </a:cubicBezTo>
                <a:cubicBezTo>
                  <a:pt x="2358452" y="1733863"/>
                  <a:pt x="2288498" y="1928734"/>
                  <a:pt x="2228537" y="2031167"/>
                </a:cubicBezTo>
                <a:cubicBezTo>
                  <a:pt x="2168576" y="2133600"/>
                  <a:pt x="2093626" y="2171075"/>
                  <a:pt x="2018675" y="2226039"/>
                </a:cubicBezTo>
                <a:cubicBezTo>
                  <a:pt x="1943724" y="2281003"/>
                  <a:pt x="1918740" y="2315980"/>
                  <a:pt x="1778832" y="2360951"/>
                </a:cubicBezTo>
                <a:cubicBezTo>
                  <a:pt x="1638924" y="2405922"/>
                  <a:pt x="1389088" y="2505855"/>
                  <a:pt x="1179226" y="2495862"/>
                </a:cubicBezTo>
                <a:cubicBezTo>
                  <a:pt x="969364" y="2485869"/>
                  <a:pt x="682052" y="2405921"/>
                  <a:pt x="519659" y="2300990"/>
                </a:cubicBezTo>
                <a:cubicBezTo>
                  <a:pt x="357266" y="2196059"/>
                  <a:pt x="289809" y="2061147"/>
                  <a:pt x="204865" y="1866275"/>
                </a:cubicBezTo>
                <a:cubicBezTo>
                  <a:pt x="119921" y="1671403"/>
                  <a:pt x="0" y="1361606"/>
                  <a:pt x="9993" y="1131757"/>
                </a:cubicBezTo>
                <a:cubicBezTo>
                  <a:pt x="19987" y="901908"/>
                  <a:pt x="149902" y="649573"/>
                  <a:pt x="264826" y="487180"/>
                </a:cubicBezTo>
                <a:cubicBezTo>
                  <a:pt x="379750" y="324787"/>
                  <a:pt x="539645" y="234846"/>
                  <a:pt x="699540" y="157397"/>
                </a:cubicBezTo>
                <a:cubicBezTo>
                  <a:pt x="859435" y="79948"/>
                  <a:pt x="1051809" y="44970"/>
                  <a:pt x="1224196" y="22485"/>
                </a:cubicBezTo>
                <a:cubicBezTo>
                  <a:pt x="1396583" y="0"/>
                  <a:pt x="1733862" y="22485"/>
                  <a:pt x="1733862" y="22485"/>
                </a:cubicBezTo>
                <a:lnTo>
                  <a:pt x="1733862" y="22485"/>
                </a:lnTo>
              </a:path>
            </a:pathLst>
          </a:custGeom>
          <a:solidFill>
            <a:schemeClr val="bg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Times New Roman" pitchFamily="18" charset="0"/>
            </a:endParaRPr>
          </a:p>
        </p:txBody>
      </p:sp>
      <p:sp>
        <p:nvSpPr>
          <p:cNvPr id="7" name="Forme libre 6">
            <a:extLst>
              <a:ext uri="{FF2B5EF4-FFF2-40B4-BE49-F238E27FC236}">
                <a16:creationId xmlns:a16="http://schemas.microsoft.com/office/drawing/2014/main" id="{9DB84FC0-3A92-464E-AC63-23218CA38BE6}"/>
              </a:ext>
            </a:extLst>
          </p:cNvPr>
          <p:cNvSpPr/>
          <p:nvPr/>
        </p:nvSpPr>
        <p:spPr bwMode="auto">
          <a:xfrm>
            <a:off x="4241510" y="1905258"/>
            <a:ext cx="1900977" cy="1744817"/>
          </a:xfrm>
          <a:custGeom>
            <a:avLst/>
            <a:gdLst>
              <a:gd name="connsiteX0" fmla="*/ 1568970 w 2398426"/>
              <a:gd name="connsiteY0" fmla="*/ 771994 h 2505855"/>
              <a:gd name="connsiteX1" fmla="*/ 1838793 w 2398426"/>
              <a:gd name="connsiteY1" fmla="*/ 771994 h 2505855"/>
              <a:gd name="connsiteX2" fmla="*/ 2108616 w 2398426"/>
              <a:gd name="connsiteY2" fmla="*/ 921895 h 2505855"/>
              <a:gd name="connsiteX3" fmla="*/ 2348459 w 2398426"/>
              <a:gd name="connsiteY3" fmla="*/ 1296649 h 2505855"/>
              <a:gd name="connsiteX4" fmla="*/ 2378439 w 2398426"/>
              <a:gd name="connsiteY4" fmla="*/ 1611443 h 2505855"/>
              <a:gd name="connsiteX5" fmla="*/ 2228537 w 2398426"/>
              <a:gd name="connsiteY5" fmla="*/ 2031167 h 2505855"/>
              <a:gd name="connsiteX6" fmla="*/ 2018675 w 2398426"/>
              <a:gd name="connsiteY6" fmla="*/ 2226039 h 2505855"/>
              <a:gd name="connsiteX7" fmla="*/ 1778832 w 2398426"/>
              <a:gd name="connsiteY7" fmla="*/ 2360951 h 2505855"/>
              <a:gd name="connsiteX8" fmla="*/ 1179226 w 2398426"/>
              <a:gd name="connsiteY8" fmla="*/ 2495862 h 2505855"/>
              <a:gd name="connsiteX9" fmla="*/ 519659 w 2398426"/>
              <a:gd name="connsiteY9" fmla="*/ 2300990 h 2505855"/>
              <a:gd name="connsiteX10" fmla="*/ 204865 w 2398426"/>
              <a:gd name="connsiteY10" fmla="*/ 1866275 h 2505855"/>
              <a:gd name="connsiteX11" fmla="*/ 9993 w 2398426"/>
              <a:gd name="connsiteY11" fmla="*/ 1131757 h 2505855"/>
              <a:gd name="connsiteX12" fmla="*/ 264826 w 2398426"/>
              <a:gd name="connsiteY12" fmla="*/ 487180 h 2505855"/>
              <a:gd name="connsiteX13" fmla="*/ 699540 w 2398426"/>
              <a:gd name="connsiteY13" fmla="*/ 157397 h 2505855"/>
              <a:gd name="connsiteX14" fmla="*/ 1224196 w 2398426"/>
              <a:gd name="connsiteY14" fmla="*/ 22485 h 2505855"/>
              <a:gd name="connsiteX15" fmla="*/ 1733862 w 2398426"/>
              <a:gd name="connsiteY15" fmla="*/ 22485 h 2505855"/>
              <a:gd name="connsiteX16" fmla="*/ 1733862 w 2398426"/>
              <a:gd name="connsiteY16" fmla="*/ 22485 h 250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98426" h="2505855">
                <a:moveTo>
                  <a:pt x="1568970" y="771994"/>
                </a:moveTo>
                <a:cubicBezTo>
                  <a:pt x="1658911" y="759502"/>
                  <a:pt x="1748852" y="747011"/>
                  <a:pt x="1838793" y="771994"/>
                </a:cubicBezTo>
                <a:cubicBezTo>
                  <a:pt x="1928734" y="796977"/>
                  <a:pt x="2023672" y="834453"/>
                  <a:pt x="2108616" y="921895"/>
                </a:cubicBezTo>
                <a:cubicBezTo>
                  <a:pt x="2193560" y="1009338"/>
                  <a:pt x="2303489" y="1181724"/>
                  <a:pt x="2348459" y="1296649"/>
                </a:cubicBezTo>
                <a:cubicBezTo>
                  <a:pt x="2393429" y="1411574"/>
                  <a:pt x="2398426" y="1489023"/>
                  <a:pt x="2378439" y="1611443"/>
                </a:cubicBezTo>
                <a:cubicBezTo>
                  <a:pt x="2358452" y="1733863"/>
                  <a:pt x="2288498" y="1928734"/>
                  <a:pt x="2228537" y="2031167"/>
                </a:cubicBezTo>
                <a:cubicBezTo>
                  <a:pt x="2168576" y="2133600"/>
                  <a:pt x="2093626" y="2171075"/>
                  <a:pt x="2018675" y="2226039"/>
                </a:cubicBezTo>
                <a:cubicBezTo>
                  <a:pt x="1943724" y="2281003"/>
                  <a:pt x="1918740" y="2315980"/>
                  <a:pt x="1778832" y="2360951"/>
                </a:cubicBezTo>
                <a:cubicBezTo>
                  <a:pt x="1638924" y="2405922"/>
                  <a:pt x="1389088" y="2505855"/>
                  <a:pt x="1179226" y="2495862"/>
                </a:cubicBezTo>
                <a:cubicBezTo>
                  <a:pt x="969364" y="2485869"/>
                  <a:pt x="682052" y="2405921"/>
                  <a:pt x="519659" y="2300990"/>
                </a:cubicBezTo>
                <a:cubicBezTo>
                  <a:pt x="357266" y="2196059"/>
                  <a:pt x="289809" y="2061147"/>
                  <a:pt x="204865" y="1866275"/>
                </a:cubicBezTo>
                <a:cubicBezTo>
                  <a:pt x="119921" y="1671403"/>
                  <a:pt x="0" y="1361606"/>
                  <a:pt x="9993" y="1131757"/>
                </a:cubicBezTo>
                <a:cubicBezTo>
                  <a:pt x="19987" y="901908"/>
                  <a:pt x="149902" y="649573"/>
                  <a:pt x="264826" y="487180"/>
                </a:cubicBezTo>
                <a:cubicBezTo>
                  <a:pt x="379750" y="324787"/>
                  <a:pt x="539645" y="234846"/>
                  <a:pt x="699540" y="157397"/>
                </a:cubicBezTo>
                <a:cubicBezTo>
                  <a:pt x="859435" y="79948"/>
                  <a:pt x="1051809" y="44970"/>
                  <a:pt x="1224196" y="22485"/>
                </a:cubicBezTo>
                <a:cubicBezTo>
                  <a:pt x="1396583" y="0"/>
                  <a:pt x="1733862" y="22485"/>
                  <a:pt x="1733862" y="22485"/>
                </a:cubicBezTo>
                <a:lnTo>
                  <a:pt x="1733862" y="22485"/>
                </a:lnTo>
              </a:path>
            </a:pathLst>
          </a:custGeom>
          <a:solidFill>
            <a:schemeClr val="bg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Forme libre 8">
            <a:extLst>
              <a:ext uri="{FF2B5EF4-FFF2-40B4-BE49-F238E27FC236}">
                <a16:creationId xmlns:a16="http://schemas.microsoft.com/office/drawing/2014/main" id="{977970BE-FBAE-412A-8918-4B2133B9768E}"/>
              </a:ext>
            </a:extLst>
          </p:cNvPr>
          <p:cNvSpPr/>
          <p:nvPr/>
        </p:nvSpPr>
        <p:spPr bwMode="auto">
          <a:xfrm>
            <a:off x="2218441" y="1800058"/>
            <a:ext cx="1731861" cy="1709703"/>
          </a:xfrm>
          <a:custGeom>
            <a:avLst/>
            <a:gdLst>
              <a:gd name="connsiteX0" fmla="*/ 1568970 w 2398426"/>
              <a:gd name="connsiteY0" fmla="*/ 771994 h 2505855"/>
              <a:gd name="connsiteX1" fmla="*/ 1838793 w 2398426"/>
              <a:gd name="connsiteY1" fmla="*/ 771994 h 2505855"/>
              <a:gd name="connsiteX2" fmla="*/ 2108616 w 2398426"/>
              <a:gd name="connsiteY2" fmla="*/ 921895 h 2505855"/>
              <a:gd name="connsiteX3" fmla="*/ 2348459 w 2398426"/>
              <a:gd name="connsiteY3" fmla="*/ 1296649 h 2505855"/>
              <a:gd name="connsiteX4" fmla="*/ 2378439 w 2398426"/>
              <a:gd name="connsiteY4" fmla="*/ 1611443 h 2505855"/>
              <a:gd name="connsiteX5" fmla="*/ 2228537 w 2398426"/>
              <a:gd name="connsiteY5" fmla="*/ 2031167 h 2505855"/>
              <a:gd name="connsiteX6" fmla="*/ 2018675 w 2398426"/>
              <a:gd name="connsiteY6" fmla="*/ 2226039 h 2505855"/>
              <a:gd name="connsiteX7" fmla="*/ 1778832 w 2398426"/>
              <a:gd name="connsiteY7" fmla="*/ 2360951 h 2505855"/>
              <a:gd name="connsiteX8" fmla="*/ 1179226 w 2398426"/>
              <a:gd name="connsiteY8" fmla="*/ 2495862 h 2505855"/>
              <a:gd name="connsiteX9" fmla="*/ 519659 w 2398426"/>
              <a:gd name="connsiteY9" fmla="*/ 2300990 h 2505855"/>
              <a:gd name="connsiteX10" fmla="*/ 204865 w 2398426"/>
              <a:gd name="connsiteY10" fmla="*/ 1866275 h 2505855"/>
              <a:gd name="connsiteX11" fmla="*/ 9993 w 2398426"/>
              <a:gd name="connsiteY11" fmla="*/ 1131757 h 2505855"/>
              <a:gd name="connsiteX12" fmla="*/ 264826 w 2398426"/>
              <a:gd name="connsiteY12" fmla="*/ 487180 h 2505855"/>
              <a:gd name="connsiteX13" fmla="*/ 699540 w 2398426"/>
              <a:gd name="connsiteY13" fmla="*/ 157397 h 2505855"/>
              <a:gd name="connsiteX14" fmla="*/ 1224196 w 2398426"/>
              <a:gd name="connsiteY14" fmla="*/ 22485 h 2505855"/>
              <a:gd name="connsiteX15" fmla="*/ 1733862 w 2398426"/>
              <a:gd name="connsiteY15" fmla="*/ 22485 h 2505855"/>
              <a:gd name="connsiteX16" fmla="*/ 1733862 w 2398426"/>
              <a:gd name="connsiteY16" fmla="*/ 22485 h 250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98426" h="2505855">
                <a:moveTo>
                  <a:pt x="1568970" y="771994"/>
                </a:moveTo>
                <a:cubicBezTo>
                  <a:pt x="1658911" y="759502"/>
                  <a:pt x="1748852" y="747011"/>
                  <a:pt x="1838793" y="771994"/>
                </a:cubicBezTo>
                <a:cubicBezTo>
                  <a:pt x="1928734" y="796977"/>
                  <a:pt x="2023672" y="834453"/>
                  <a:pt x="2108616" y="921895"/>
                </a:cubicBezTo>
                <a:cubicBezTo>
                  <a:pt x="2193560" y="1009338"/>
                  <a:pt x="2303489" y="1181724"/>
                  <a:pt x="2348459" y="1296649"/>
                </a:cubicBezTo>
                <a:cubicBezTo>
                  <a:pt x="2393429" y="1411574"/>
                  <a:pt x="2398426" y="1489023"/>
                  <a:pt x="2378439" y="1611443"/>
                </a:cubicBezTo>
                <a:cubicBezTo>
                  <a:pt x="2358452" y="1733863"/>
                  <a:pt x="2288498" y="1928734"/>
                  <a:pt x="2228537" y="2031167"/>
                </a:cubicBezTo>
                <a:cubicBezTo>
                  <a:pt x="2168576" y="2133600"/>
                  <a:pt x="2093626" y="2171075"/>
                  <a:pt x="2018675" y="2226039"/>
                </a:cubicBezTo>
                <a:cubicBezTo>
                  <a:pt x="1943724" y="2281003"/>
                  <a:pt x="1918740" y="2315980"/>
                  <a:pt x="1778832" y="2360951"/>
                </a:cubicBezTo>
                <a:cubicBezTo>
                  <a:pt x="1638924" y="2405922"/>
                  <a:pt x="1389088" y="2505855"/>
                  <a:pt x="1179226" y="2495862"/>
                </a:cubicBezTo>
                <a:cubicBezTo>
                  <a:pt x="969364" y="2485869"/>
                  <a:pt x="682052" y="2405921"/>
                  <a:pt x="519659" y="2300990"/>
                </a:cubicBezTo>
                <a:cubicBezTo>
                  <a:pt x="357266" y="2196059"/>
                  <a:pt x="289809" y="2061147"/>
                  <a:pt x="204865" y="1866275"/>
                </a:cubicBezTo>
                <a:cubicBezTo>
                  <a:pt x="119921" y="1671403"/>
                  <a:pt x="0" y="1361606"/>
                  <a:pt x="9993" y="1131757"/>
                </a:cubicBezTo>
                <a:cubicBezTo>
                  <a:pt x="19987" y="901908"/>
                  <a:pt x="149902" y="649573"/>
                  <a:pt x="264826" y="487180"/>
                </a:cubicBezTo>
                <a:cubicBezTo>
                  <a:pt x="379750" y="324787"/>
                  <a:pt x="539645" y="234846"/>
                  <a:pt x="699540" y="157397"/>
                </a:cubicBezTo>
                <a:cubicBezTo>
                  <a:pt x="859435" y="79948"/>
                  <a:pt x="1051809" y="44970"/>
                  <a:pt x="1224196" y="22485"/>
                </a:cubicBezTo>
                <a:cubicBezTo>
                  <a:pt x="1396583" y="0"/>
                  <a:pt x="1733862" y="22485"/>
                  <a:pt x="1733862" y="22485"/>
                </a:cubicBezTo>
                <a:lnTo>
                  <a:pt x="1733862" y="22485"/>
                </a:lnTo>
              </a:path>
            </a:pathLst>
          </a:custGeom>
          <a:solidFill>
            <a:schemeClr val="bg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effectLst/>
              <a:latin typeface="Neo Sans Std Black"/>
            </a:endParaRPr>
          </a:p>
        </p:txBody>
      </p:sp>
      <p:sp>
        <p:nvSpPr>
          <p:cNvPr id="9" name="Forme libre 13">
            <a:extLst>
              <a:ext uri="{FF2B5EF4-FFF2-40B4-BE49-F238E27FC236}">
                <a16:creationId xmlns:a16="http://schemas.microsoft.com/office/drawing/2014/main" id="{21D6D5AA-6DA9-43F1-BA10-5F1B27508680}"/>
              </a:ext>
            </a:extLst>
          </p:cNvPr>
          <p:cNvSpPr/>
          <p:nvPr/>
        </p:nvSpPr>
        <p:spPr bwMode="auto">
          <a:xfrm>
            <a:off x="6719753" y="2396096"/>
            <a:ext cx="1731860" cy="1744817"/>
          </a:xfrm>
          <a:custGeom>
            <a:avLst/>
            <a:gdLst>
              <a:gd name="connsiteX0" fmla="*/ 1568970 w 2398426"/>
              <a:gd name="connsiteY0" fmla="*/ 771994 h 2505855"/>
              <a:gd name="connsiteX1" fmla="*/ 1838793 w 2398426"/>
              <a:gd name="connsiteY1" fmla="*/ 771994 h 2505855"/>
              <a:gd name="connsiteX2" fmla="*/ 2108616 w 2398426"/>
              <a:gd name="connsiteY2" fmla="*/ 921895 h 2505855"/>
              <a:gd name="connsiteX3" fmla="*/ 2348459 w 2398426"/>
              <a:gd name="connsiteY3" fmla="*/ 1296649 h 2505855"/>
              <a:gd name="connsiteX4" fmla="*/ 2378439 w 2398426"/>
              <a:gd name="connsiteY4" fmla="*/ 1611443 h 2505855"/>
              <a:gd name="connsiteX5" fmla="*/ 2228537 w 2398426"/>
              <a:gd name="connsiteY5" fmla="*/ 2031167 h 2505855"/>
              <a:gd name="connsiteX6" fmla="*/ 2018675 w 2398426"/>
              <a:gd name="connsiteY6" fmla="*/ 2226039 h 2505855"/>
              <a:gd name="connsiteX7" fmla="*/ 1778832 w 2398426"/>
              <a:gd name="connsiteY7" fmla="*/ 2360951 h 2505855"/>
              <a:gd name="connsiteX8" fmla="*/ 1179226 w 2398426"/>
              <a:gd name="connsiteY8" fmla="*/ 2495862 h 2505855"/>
              <a:gd name="connsiteX9" fmla="*/ 519659 w 2398426"/>
              <a:gd name="connsiteY9" fmla="*/ 2300990 h 2505855"/>
              <a:gd name="connsiteX10" fmla="*/ 204865 w 2398426"/>
              <a:gd name="connsiteY10" fmla="*/ 1866275 h 2505855"/>
              <a:gd name="connsiteX11" fmla="*/ 9993 w 2398426"/>
              <a:gd name="connsiteY11" fmla="*/ 1131757 h 2505855"/>
              <a:gd name="connsiteX12" fmla="*/ 264826 w 2398426"/>
              <a:gd name="connsiteY12" fmla="*/ 487180 h 2505855"/>
              <a:gd name="connsiteX13" fmla="*/ 699540 w 2398426"/>
              <a:gd name="connsiteY13" fmla="*/ 157397 h 2505855"/>
              <a:gd name="connsiteX14" fmla="*/ 1224196 w 2398426"/>
              <a:gd name="connsiteY14" fmla="*/ 22485 h 2505855"/>
              <a:gd name="connsiteX15" fmla="*/ 1733862 w 2398426"/>
              <a:gd name="connsiteY15" fmla="*/ 22485 h 2505855"/>
              <a:gd name="connsiteX16" fmla="*/ 1733862 w 2398426"/>
              <a:gd name="connsiteY16" fmla="*/ 22485 h 250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98426" h="2505855">
                <a:moveTo>
                  <a:pt x="1568970" y="771994"/>
                </a:moveTo>
                <a:cubicBezTo>
                  <a:pt x="1658911" y="759502"/>
                  <a:pt x="1748852" y="747011"/>
                  <a:pt x="1838793" y="771994"/>
                </a:cubicBezTo>
                <a:cubicBezTo>
                  <a:pt x="1928734" y="796977"/>
                  <a:pt x="2023672" y="834453"/>
                  <a:pt x="2108616" y="921895"/>
                </a:cubicBezTo>
                <a:cubicBezTo>
                  <a:pt x="2193560" y="1009338"/>
                  <a:pt x="2303489" y="1181724"/>
                  <a:pt x="2348459" y="1296649"/>
                </a:cubicBezTo>
                <a:cubicBezTo>
                  <a:pt x="2393429" y="1411574"/>
                  <a:pt x="2398426" y="1489023"/>
                  <a:pt x="2378439" y="1611443"/>
                </a:cubicBezTo>
                <a:cubicBezTo>
                  <a:pt x="2358452" y="1733863"/>
                  <a:pt x="2288498" y="1928734"/>
                  <a:pt x="2228537" y="2031167"/>
                </a:cubicBezTo>
                <a:cubicBezTo>
                  <a:pt x="2168576" y="2133600"/>
                  <a:pt x="2093626" y="2171075"/>
                  <a:pt x="2018675" y="2226039"/>
                </a:cubicBezTo>
                <a:cubicBezTo>
                  <a:pt x="1943724" y="2281003"/>
                  <a:pt x="1918740" y="2315980"/>
                  <a:pt x="1778832" y="2360951"/>
                </a:cubicBezTo>
                <a:cubicBezTo>
                  <a:pt x="1638924" y="2405922"/>
                  <a:pt x="1389088" y="2505855"/>
                  <a:pt x="1179226" y="2495862"/>
                </a:cubicBezTo>
                <a:cubicBezTo>
                  <a:pt x="969364" y="2485869"/>
                  <a:pt x="682052" y="2405921"/>
                  <a:pt x="519659" y="2300990"/>
                </a:cubicBezTo>
                <a:cubicBezTo>
                  <a:pt x="357266" y="2196059"/>
                  <a:pt x="289809" y="2061147"/>
                  <a:pt x="204865" y="1866275"/>
                </a:cubicBezTo>
                <a:cubicBezTo>
                  <a:pt x="119921" y="1671403"/>
                  <a:pt x="0" y="1361606"/>
                  <a:pt x="9993" y="1131757"/>
                </a:cubicBezTo>
                <a:cubicBezTo>
                  <a:pt x="19987" y="901908"/>
                  <a:pt x="149902" y="649573"/>
                  <a:pt x="264826" y="487180"/>
                </a:cubicBezTo>
                <a:cubicBezTo>
                  <a:pt x="379750" y="324787"/>
                  <a:pt x="539645" y="234846"/>
                  <a:pt x="699540" y="157397"/>
                </a:cubicBezTo>
                <a:cubicBezTo>
                  <a:pt x="859435" y="79948"/>
                  <a:pt x="1051809" y="44970"/>
                  <a:pt x="1224196" y="22485"/>
                </a:cubicBezTo>
                <a:cubicBezTo>
                  <a:pt x="1396583" y="0"/>
                  <a:pt x="1733862" y="22485"/>
                  <a:pt x="1733862" y="22485"/>
                </a:cubicBezTo>
                <a:lnTo>
                  <a:pt x="1733862" y="22485"/>
                </a:lnTo>
              </a:path>
            </a:pathLst>
          </a:custGeom>
          <a:solidFill>
            <a:schemeClr val="bg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71202A-8E85-45A3-B6D8-545FBB68A709}"/>
              </a:ext>
            </a:extLst>
          </p:cNvPr>
          <p:cNvSpPr/>
          <p:nvPr/>
        </p:nvSpPr>
        <p:spPr>
          <a:xfrm>
            <a:off x="6709969" y="2919643"/>
            <a:ext cx="16937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0">
                <a:latin typeface="Neo Sans Std Black"/>
              </a:rPr>
              <a:t>Comment vendre</a:t>
            </a:r>
            <a:br>
              <a:rPr lang="en-US" sz="1600" b="0">
                <a:latin typeface="Neo Sans Std Black"/>
              </a:rPr>
            </a:br>
            <a:r>
              <a:rPr lang="en-US" sz="1600" b="0">
                <a:latin typeface="Neo Sans Std Black"/>
              </a:rPr>
              <a:t>des appartements</a:t>
            </a:r>
            <a:br>
              <a:rPr lang="en-US" sz="1600" b="0">
                <a:latin typeface="Neo Sans Std Black"/>
              </a:rPr>
            </a:br>
            <a:r>
              <a:rPr lang="en-US" sz="1600" b="0">
                <a:latin typeface="Neo Sans Std Black"/>
              </a:rPr>
              <a:t>sans parking ?</a:t>
            </a:r>
            <a:endParaRPr lang="en-US" sz="1600" b="0" dirty="0">
              <a:latin typeface="Neo Sans Std Black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C8A89B-2C9E-4C84-BECF-6442DE1B859E}"/>
              </a:ext>
            </a:extLst>
          </p:cNvPr>
          <p:cNvSpPr/>
          <p:nvPr/>
        </p:nvSpPr>
        <p:spPr>
          <a:xfrm>
            <a:off x="7126569" y="1843964"/>
            <a:ext cx="1847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0">
                <a:latin typeface="Neo Sans Std Black"/>
              </a:rPr>
              <a:t>Nouvelles</a:t>
            </a:r>
            <a:endParaRPr lang="en-US" sz="1600" b="0" dirty="0">
              <a:latin typeface="Neo Sans Std Black"/>
            </a:endParaRPr>
          </a:p>
          <a:p>
            <a:pPr algn="ctr"/>
            <a:r>
              <a:rPr lang="en-US" sz="1600" b="0">
                <a:latin typeface="Neo Sans Std Black"/>
              </a:rPr>
              <a:t>méthodes de vente.</a:t>
            </a:r>
            <a:endParaRPr lang="en-US" sz="1600" b="0" dirty="0">
              <a:latin typeface="Neo Sans Std Black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AE9819-8862-400B-A1EE-68A92B5973E6}"/>
              </a:ext>
            </a:extLst>
          </p:cNvPr>
          <p:cNvSpPr/>
          <p:nvPr/>
        </p:nvSpPr>
        <p:spPr>
          <a:xfrm>
            <a:off x="4366012" y="2137934"/>
            <a:ext cx="173156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0" dirty="0">
                <a:latin typeface="Neo Sans Std Black"/>
              </a:rPr>
              <a:t>Que faire d’un</a:t>
            </a:r>
            <a:br>
              <a:rPr lang="en-US" sz="1600" b="0" dirty="0">
                <a:latin typeface="Neo Sans Std Black"/>
              </a:rPr>
            </a:br>
            <a:r>
              <a:rPr lang="en-US" sz="1600" b="0" dirty="0">
                <a:latin typeface="Neo Sans Std Black"/>
              </a:rPr>
              <a:t>parking</a:t>
            </a:r>
            <a:br>
              <a:rPr lang="en-US" sz="1600" b="0" dirty="0">
                <a:latin typeface="Neo Sans Std Black"/>
              </a:rPr>
            </a:br>
            <a:r>
              <a:rPr lang="en-US" sz="1600" b="0" dirty="0">
                <a:latin typeface="Neo Sans Std Black"/>
              </a:rPr>
              <a:t>à étages dans </a:t>
            </a:r>
            <a:br>
              <a:rPr lang="en-US" sz="1600" b="0" dirty="0">
                <a:latin typeface="Neo Sans Std Black"/>
              </a:rPr>
            </a:br>
            <a:r>
              <a:rPr lang="en-US" sz="1600" b="0" dirty="0" err="1">
                <a:latin typeface="Neo Sans Std Black"/>
              </a:rPr>
              <a:t>quelques</a:t>
            </a:r>
            <a:r>
              <a:rPr lang="en-US" sz="1600" b="0" dirty="0">
                <a:latin typeface="Neo Sans Std Black"/>
              </a:rPr>
              <a:t> </a:t>
            </a:r>
            <a:r>
              <a:rPr lang="en-US" sz="1600" b="0" dirty="0" err="1">
                <a:latin typeface="Neo Sans Std Black"/>
              </a:rPr>
              <a:t>années</a:t>
            </a:r>
            <a:r>
              <a:rPr lang="en-US" sz="1600" b="0" dirty="0">
                <a:latin typeface="Neo Sans Std Black"/>
              </a:rPr>
              <a:t> 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F29541-336A-4DF7-B554-BA026F34181A}"/>
              </a:ext>
            </a:extLst>
          </p:cNvPr>
          <p:cNvSpPr/>
          <p:nvPr/>
        </p:nvSpPr>
        <p:spPr>
          <a:xfrm>
            <a:off x="5231794" y="1030737"/>
            <a:ext cx="20490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0" dirty="0">
                <a:latin typeface="Neo Sans Std Black"/>
              </a:rPr>
              <a:t>Parking convertible,</a:t>
            </a:r>
            <a:br>
              <a:rPr lang="en-US" sz="1600" b="0" dirty="0">
                <a:latin typeface="Neo Sans Std Black"/>
              </a:rPr>
            </a:br>
            <a:r>
              <a:rPr lang="en-US" sz="1600" b="0" dirty="0">
                <a:latin typeface="Neo Sans Std Black"/>
              </a:rPr>
              <a:t>qui </a:t>
            </a:r>
            <a:r>
              <a:rPr lang="en-US" sz="1600" b="0" dirty="0" err="1">
                <a:latin typeface="Neo Sans Std Black"/>
              </a:rPr>
              <a:t>n’appartiendra</a:t>
            </a:r>
            <a:r>
              <a:rPr lang="en-US" sz="1600" b="0" dirty="0">
                <a:latin typeface="Neo Sans Std Black"/>
              </a:rPr>
              <a:t> pas</a:t>
            </a:r>
            <a:br>
              <a:rPr lang="en-US" sz="1600" b="0" dirty="0">
                <a:latin typeface="Neo Sans Std Black"/>
              </a:rPr>
            </a:br>
            <a:r>
              <a:rPr lang="en-US" sz="1600" b="0" dirty="0">
                <a:latin typeface="Neo Sans Std Black"/>
              </a:rPr>
              <a:t>aux </a:t>
            </a:r>
            <a:r>
              <a:rPr lang="en-US" sz="1600" b="0" dirty="0" err="1">
                <a:latin typeface="Neo Sans Std Black"/>
              </a:rPr>
              <a:t>copropriétaires</a:t>
            </a:r>
            <a:r>
              <a:rPr lang="en-US" sz="1600" b="0" dirty="0">
                <a:latin typeface="Neo Sans Std Black"/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4FBB9D-646C-4F7C-AF4E-4EE508D17035}"/>
              </a:ext>
            </a:extLst>
          </p:cNvPr>
          <p:cNvSpPr/>
          <p:nvPr/>
        </p:nvSpPr>
        <p:spPr>
          <a:xfrm>
            <a:off x="2606321" y="1123282"/>
            <a:ext cx="1864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0" dirty="0">
                <a:latin typeface="Neo Sans Std Black"/>
              </a:rPr>
              <a:t>Parking à étages</a:t>
            </a:r>
            <a:br>
              <a:rPr lang="en-US" sz="1600" b="0" dirty="0">
                <a:latin typeface="Neo Sans Std Black"/>
              </a:rPr>
            </a:br>
            <a:r>
              <a:rPr lang="en-US" sz="1600" b="0" dirty="0" err="1">
                <a:latin typeface="Neo Sans Std Black"/>
              </a:rPr>
              <a:t>en</a:t>
            </a:r>
            <a:r>
              <a:rPr lang="en-US" sz="1600" b="0" dirty="0">
                <a:latin typeface="Neo Sans Std Black"/>
              </a:rPr>
              <a:t> bordure de zone.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8DBD0C-0697-4D7A-8F93-4C4F74A24D83}"/>
              </a:ext>
            </a:extLst>
          </p:cNvPr>
          <p:cNvSpPr/>
          <p:nvPr/>
        </p:nvSpPr>
        <p:spPr>
          <a:xfrm>
            <a:off x="546942" y="2519336"/>
            <a:ext cx="15441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0" dirty="0" err="1">
                <a:latin typeface="Neo Sans Std Black"/>
              </a:rPr>
              <a:t>Résidence</a:t>
            </a:r>
            <a:r>
              <a:rPr lang="en-US" sz="1600" b="0" dirty="0">
                <a:latin typeface="Neo Sans Std Black"/>
              </a:rPr>
              <a:t> </a:t>
            </a:r>
            <a:r>
              <a:rPr lang="en-US" sz="1600" b="0" dirty="0" err="1">
                <a:latin typeface="Neo Sans Std Black"/>
              </a:rPr>
              <a:t>privée</a:t>
            </a:r>
            <a:br>
              <a:rPr lang="en-US" sz="1600" b="0" dirty="0">
                <a:latin typeface="Neo Sans Std Black"/>
              </a:rPr>
            </a:br>
            <a:r>
              <a:rPr lang="en-US" sz="1600" b="0" dirty="0">
                <a:latin typeface="Neo Sans Std Black"/>
              </a:rPr>
              <a:t>dans un parc public 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2055A7-B1D0-4435-ACC7-93FE19D3BC75}"/>
              </a:ext>
            </a:extLst>
          </p:cNvPr>
          <p:cNvSpPr/>
          <p:nvPr/>
        </p:nvSpPr>
        <p:spPr>
          <a:xfrm>
            <a:off x="251520" y="1268760"/>
            <a:ext cx="19543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0" dirty="0">
                <a:latin typeface="Neo Sans Std Black"/>
              </a:rPr>
              <a:t>Les voitures </a:t>
            </a:r>
            <a:r>
              <a:rPr lang="en-US" sz="1600" b="0" dirty="0" err="1">
                <a:latin typeface="Neo Sans Std Black"/>
              </a:rPr>
              <a:t>seront</a:t>
            </a:r>
            <a:r>
              <a:rPr lang="en-US" sz="1600" b="0" dirty="0">
                <a:latin typeface="Neo Sans Std Black"/>
              </a:rPr>
              <a:t> </a:t>
            </a:r>
            <a:r>
              <a:rPr lang="en-US" sz="1600" b="0" dirty="0" err="1">
                <a:latin typeface="Neo Sans Std Black"/>
              </a:rPr>
              <a:t>retenues</a:t>
            </a:r>
            <a:r>
              <a:rPr lang="en-US" sz="1600" b="0" dirty="0">
                <a:latin typeface="Neo Sans Std Black"/>
              </a:rPr>
              <a:t> à la </a:t>
            </a:r>
            <a:r>
              <a:rPr lang="en-US" sz="1600" b="0" dirty="0" err="1">
                <a:latin typeface="Neo Sans Std Black"/>
              </a:rPr>
              <a:t>périphérie</a:t>
            </a:r>
            <a:r>
              <a:rPr lang="en-US" sz="1600" b="0" dirty="0">
                <a:latin typeface="Neo Sans Std Black"/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3092C6-2138-4256-81C7-E7022AA985AE}"/>
              </a:ext>
            </a:extLst>
          </p:cNvPr>
          <p:cNvSpPr/>
          <p:nvPr/>
        </p:nvSpPr>
        <p:spPr>
          <a:xfrm>
            <a:off x="2062825" y="2239617"/>
            <a:ext cx="19543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0" dirty="0">
                <a:latin typeface="Neo Sans Std Black"/>
              </a:rPr>
              <a:t>Voitures</a:t>
            </a:r>
            <a:br>
              <a:rPr lang="en-US" sz="1600" b="0" dirty="0">
                <a:latin typeface="Neo Sans Std Black"/>
              </a:rPr>
            </a:br>
            <a:r>
              <a:rPr lang="en-US" sz="1600" b="0" dirty="0" err="1">
                <a:latin typeface="Neo Sans Std Black"/>
              </a:rPr>
              <a:t>retenues</a:t>
            </a:r>
            <a:r>
              <a:rPr lang="en-US" sz="1600" b="0" dirty="0">
                <a:latin typeface="Neo Sans Std Black"/>
              </a:rPr>
              <a:t> à la </a:t>
            </a:r>
            <a:r>
              <a:rPr lang="en-US" sz="1600" b="0" dirty="0" err="1">
                <a:latin typeface="Neo Sans Std Black"/>
              </a:rPr>
              <a:t>périphérie</a:t>
            </a:r>
            <a:r>
              <a:rPr lang="en-US" sz="1600" b="0" dirty="0">
                <a:latin typeface="Neo Sans Std Black"/>
              </a:rPr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1B1D72-305A-4A8C-89B4-96191B8971FD}"/>
              </a:ext>
            </a:extLst>
          </p:cNvPr>
          <p:cNvSpPr/>
          <p:nvPr/>
        </p:nvSpPr>
        <p:spPr>
          <a:xfrm>
            <a:off x="5477651" y="3837687"/>
            <a:ext cx="14075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0">
                <a:latin typeface="Neo Sans Std Black"/>
              </a:rPr>
              <a:t>Flexibilité</a:t>
            </a:r>
            <a:br>
              <a:rPr lang="en-US" sz="1600" b="0">
                <a:latin typeface="Neo Sans Std Black"/>
              </a:rPr>
            </a:br>
            <a:r>
              <a:rPr lang="en-US" sz="1600" b="0">
                <a:latin typeface="Neo Sans Std Black"/>
              </a:rPr>
              <a:t>réglementaire.</a:t>
            </a:r>
            <a:endParaRPr lang="en-US" sz="1600" b="0" dirty="0">
              <a:latin typeface="Neo Sans Std Black"/>
            </a:endParaRPr>
          </a:p>
        </p:txBody>
      </p:sp>
      <p:sp>
        <p:nvSpPr>
          <p:cNvPr id="21" name="Forme libre 13">
            <a:extLst>
              <a:ext uri="{FF2B5EF4-FFF2-40B4-BE49-F238E27FC236}">
                <a16:creationId xmlns:a16="http://schemas.microsoft.com/office/drawing/2014/main" id="{B3F137EB-2BFB-4577-B21A-C772F2322A76}"/>
              </a:ext>
            </a:extLst>
          </p:cNvPr>
          <p:cNvSpPr/>
          <p:nvPr/>
        </p:nvSpPr>
        <p:spPr bwMode="auto">
          <a:xfrm>
            <a:off x="1655608" y="4535306"/>
            <a:ext cx="2057980" cy="2040672"/>
          </a:xfrm>
          <a:custGeom>
            <a:avLst/>
            <a:gdLst>
              <a:gd name="connsiteX0" fmla="*/ 1568970 w 2398426"/>
              <a:gd name="connsiteY0" fmla="*/ 771994 h 2505855"/>
              <a:gd name="connsiteX1" fmla="*/ 1838793 w 2398426"/>
              <a:gd name="connsiteY1" fmla="*/ 771994 h 2505855"/>
              <a:gd name="connsiteX2" fmla="*/ 2108616 w 2398426"/>
              <a:gd name="connsiteY2" fmla="*/ 921895 h 2505855"/>
              <a:gd name="connsiteX3" fmla="*/ 2348459 w 2398426"/>
              <a:gd name="connsiteY3" fmla="*/ 1296649 h 2505855"/>
              <a:gd name="connsiteX4" fmla="*/ 2378439 w 2398426"/>
              <a:gd name="connsiteY4" fmla="*/ 1611443 h 2505855"/>
              <a:gd name="connsiteX5" fmla="*/ 2228537 w 2398426"/>
              <a:gd name="connsiteY5" fmla="*/ 2031167 h 2505855"/>
              <a:gd name="connsiteX6" fmla="*/ 2018675 w 2398426"/>
              <a:gd name="connsiteY6" fmla="*/ 2226039 h 2505855"/>
              <a:gd name="connsiteX7" fmla="*/ 1778832 w 2398426"/>
              <a:gd name="connsiteY7" fmla="*/ 2360951 h 2505855"/>
              <a:gd name="connsiteX8" fmla="*/ 1179226 w 2398426"/>
              <a:gd name="connsiteY8" fmla="*/ 2495862 h 2505855"/>
              <a:gd name="connsiteX9" fmla="*/ 519659 w 2398426"/>
              <a:gd name="connsiteY9" fmla="*/ 2300990 h 2505855"/>
              <a:gd name="connsiteX10" fmla="*/ 204865 w 2398426"/>
              <a:gd name="connsiteY10" fmla="*/ 1866275 h 2505855"/>
              <a:gd name="connsiteX11" fmla="*/ 9993 w 2398426"/>
              <a:gd name="connsiteY11" fmla="*/ 1131757 h 2505855"/>
              <a:gd name="connsiteX12" fmla="*/ 264826 w 2398426"/>
              <a:gd name="connsiteY12" fmla="*/ 487180 h 2505855"/>
              <a:gd name="connsiteX13" fmla="*/ 699540 w 2398426"/>
              <a:gd name="connsiteY13" fmla="*/ 157397 h 2505855"/>
              <a:gd name="connsiteX14" fmla="*/ 1224196 w 2398426"/>
              <a:gd name="connsiteY14" fmla="*/ 22485 h 2505855"/>
              <a:gd name="connsiteX15" fmla="*/ 1733862 w 2398426"/>
              <a:gd name="connsiteY15" fmla="*/ 22485 h 2505855"/>
              <a:gd name="connsiteX16" fmla="*/ 1733862 w 2398426"/>
              <a:gd name="connsiteY16" fmla="*/ 22485 h 250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98426" h="2505855">
                <a:moveTo>
                  <a:pt x="1568970" y="771994"/>
                </a:moveTo>
                <a:cubicBezTo>
                  <a:pt x="1658911" y="759502"/>
                  <a:pt x="1748852" y="747011"/>
                  <a:pt x="1838793" y="771994"/>
                </a:cubicBezTo>
                <a:cubicBezTo>
                  <a:pt x="1928734" y="796977"/>
                  <a:pt x="2023672" y="834453"/>
                  <a:pt x="2108616" y="921895"/>
                </a:cubicBezTo>
                <a:cubicBezTo>
                  <a:pt x="2193560" y="1009338"/>
                  <a:pt x="2303489" y="1181724"/>
                  <a:pt x="2348459" y="1296649"/>
                </a:cubicBezTo>
                <a:cubicBezTo>
                  <a:pt x="2393429" y="1411574"/>
                  <a:pt x="2398426" y="1489023"/>
                  <a:pt x="2378439" y="1611443"/>
                </a:cubicBezTo>
                <a:cubicBezTo>
                  <a:pt x="2358452" y="1733863"/>
                  <a:pt x="2288498" y="1928734"/>
                  <a:pt x="2228537" y="2031167"/>
                </a:cubicBezTo>
                <a:cubicBezTo>
                  <a:pt x="2168576" y="2133600"/>
                  <a:pt x="2093626" y="2171075"/>
                  <a:pt x="2018675" y="2226039"/>
                </a:cubicBezTo>
                <a:cubicBezTo>
                  <a:pt x="1943724" y="2281003"/>
                  <a:pt x="1918740" y="2315980"/>
                  <a:pt x="1778832" y="2360951"/>
                </a:cubicBezTo>
                <a:cubicBezTo>
                  <a:pt x="1638924" y="2405922"/>
                  <a:pt x="1389088" y="2505855"/>
                  <a:pt x="1179226" y="2495862"/>
                </a:cubicBezTo>
                <a:cubicBezTo>
                  <a:pt x="969364" y="2485869"/>
                  <a:pt x="682052" y="2405921"/>
                  <a:pt x="519659" y="2300990"/>
                </a:cubicBezTo>
                <a:cubicBezTo>
                  <a:pt x="357266" y="2196059"/>
                  <a:pt x="289809" y="2061147"/>
                  <a:pt x="204865" y="1866275"/>
                </a:cubicBezTo>
                <a:cubicBezTo>
                  <a:pt x="119921" y="1671403"/>
                  <a:pt x="0" y="1361606"/>
                  <a:pt x="9993" y="1131757"/>
                </a:cubicBezTo>
                <a:cubicBezTo>
                  <a:pt x="19987" y="901908"/>
                  <a:pt x="149902" y="649573"/>
                  <a:pt x="264826" y="487180"/>
                </a:cubicBezTo>
                <a:cubicBezTo>
                  <a:pt x="379750" y="324787"/>
                  <a:pt x="539645" y="234846"/>
                  <a:pt x="699540" y="157397"/>
                </a:cubicBezTo>
                <a:cubicBezTo>
                  <a:pt x="859435" y="79948"/>
                  <a:pt x="1051809" y="44970"/>
                  <a:pt x="1224196" y="22485"/>
                </a:cubicBezTo>
                <a:cubicBezTo>
                  <a:pt x="1396583" y="0"/>
                  <a:pt x="1733862" y="22485"/>
                  <a:pt x="1733862" y="22485"/>
                </a:cubicBezTo>
                <a:lnTo>
                  <a:pt x="1733862" y="22485"/>
                </a:lnTo>
              </a:path>
            </a:pathLst>
          </a:custGeom>
          <a:solidFill>
            <a:schemeClr val="bg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9C1673-8493-4DAE-90A7-8064142355FE}"/>
              </a:ext>
            </a:extLst>
          </p:cNvPr>
          <p:cNvSpPr/>
          <p:nvPr/>
        </p:nvSpPr>
        <p:spPr>
          <a:xfrm>
            <a:off x="1744807" y="5172711"/>
            <a:ext cx="168135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0" dirty="0">
                <a:latin typeface="Neo Sans Std Black"/>
              </a:rPr>
              <a:t>Comment assurer</a:t>
            </a:r>
            <a:br>
              <a:rPr lang="en-US" sz="1600" b="0" dirty="0">
                <a:latin typeface="Neo Sans Std Black"/>
              </a:rPr>
            </a:br>
            <a:r>
              <a:rPr lang="en-US" sz="1600" b="0" dirty="0">
                <a:latin typeface="Neo Sans Std Black"/>
              </a:rPr>
              <a:t>le respect durable</a:t>
            </a:r>
            <a:br>
              <a:rPr lang="en-US" sz="1600" b="0" dirty="0">
                <a:latin typeface="Neo Sans Std Black"/>
              </a:rPr>
            </a:br>
            <a:r>
              <a:rPr lang="en-US" sz="1600" b="0" dirty="0">
                <a:latin typeface="Neo Sans Std Black"/>
              </a:rPr>
              <a:t>des </a:t>
            </a:r>
            <a:r>
              <a:rPr lang="en-US" sz="1600" b="0" dirty="0" err="1">
                <a:latin typeface="Neo Sans Std Black"/>
              </a:rPr>
              <a:t>espaces</a:t>
            </a:r>
            <a:br>
              <a:rPr lang="en-US" sz="1600" b="0" dirty="0">
                <a:latin typeface="Neo Sans Std Black"/>
              </a:rPr>
            </a:br>
            <a:r>
              <a:rPr lang="en-US" sz="1600" b="0" dirty="0">
                <a:latin typeface="Neo Sans Std Black"/>
              </a:rPr>
              <a:t>sans voiture ?  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9B73F2-DBB2-4ED5-972E-E7851CB7FF0F}"/>
              </a:ext>
            </a:extLst>
          </p:cNvPr>
          <p:cNvSpPr/>
          <p:nvPr/>
        </p:nvSpPr>
        <p:spPr>
          <a:xfrm>
            <a:off x="2756667" y="3783036"/>
            <a:ext cx="17059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0" dirty="0" err="1">
                <a:latin typeface="Neo Sans Std Black"/>
              </a:rPr>
              <a:t>Aquitanis</a:t>
            </a:r>
            <a:br>
              <a:rPr lang="en-US" sz="1600" b="0" dirty="0">
                <a:latin typeface="Neo Sans Std Black"/>
              </a:rPr>
            </a:br>
            <a:r>
              <a:rPr lang="en-US" sz="1600" b="0" dirty="0">
                <a:latin typeface="Neo Sans Std Black"/>
              </a:rPr>
              <a:t>syndic et </a:t>
            </a:r>
            <a:r>
              <a:rPr lang="en-US" sz="1600" b="0" dirty="0" err="1">
                <a:latin typeface="Neo Sans Std Black"/>
              </a:rPr>
              <a:t>mémoire</a:t>
            </a:r>
            <a:br>
              <a:rPr lang="en-US" sz="1600" b="0" dirty="0">
                <a:latin typeface="Neo Sans Std Black"/>
              </a:rPr>
            </a:br>
            <a:r>
              <a:rPr lang="en-US" sz="1600" b="0" dirty="0">
                <a:latin typeface="Neo Sans Std Black"/>
              </a:rPr>
              <a:t>du </a:t>
            </a:r>
            <a:r>
              <a:rPr lang="en-US" sz="1600" b="0" dirty="0" err="1">
                <a:latin typeface="Neo Sans Std Black"/>
              </a:rPr>
              <a:t>projet</a:t>
            </a:r>
            <a:r>
              <a:rPr lang="en-US" sz="1600" b="0" dirty="0">
                <a:latin typeface="Neo Sans Std Black"/>
              </a:rPr>
              <a:t> 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9B422B-0AA5-43A5-B641-300432A89D6A}"/>
              </a:ext>
            </a:extLst>
          </p:cNvPr>
          <p:cNvSpPr/>
          <p:nvPr/>
        </p:nvSpPr>
        <p:spPr bwMode="auto">
          <a:xfrm>
            <a:off x="289167" y="2589186"/>
            <a:ext cx="1705916" cy="103941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83406FC-4F61-4C6B-B2B3-7811A8EE3A30}"/>
              </a:ext>
            </a:extLst>
          </p:cNvPr>
          <p:cNvSpPr txBox="1"/>
          <p:nvPr/>
        </p:nvSpPr>
        <p:spPr>
          <a:xfrm>
            <a:off x="472853" y="2776797"/>
            <a:ext cx="1307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latin typeface="Neo Sans Std Black"/>
              </a:rPr>
              <a:t>Mairie</a:t>
            </a:r>
            <a:br>
              <a:rPr lang="fr-FR" dirty="0">
                <a:solidFill>
                  <a:srgbClr val="FF0000"/>
                </a:solidFill>
                <a:latin typeface="Neo Sans Std Black"/>
              </a:rPr>
            </a:br>
            <a:r>
              <a:rPr lang="fr-FR" dirty="0">
                <a:solidFill>
                  <a:srgbClr val="FF0000"/>
                </a:solidFill>
                <a:latin typeface="Neo Sans Std Black"/>
              </a:rPr>
              <a:t>et </a:t>
            </a:r>
            <a:r>
              <a:rPr lang="fr-FR" dirty="0" err="1">
                <a:solidFill>
                  <a:srgbClr val="FF0000"/>
                </a:solidFill>
                <a:latin typeface="Neo Sans Std Black"/>
              </a:rPr>
              <a:t>Aquitanis</a:t>
            </a:r>
            <a:endParaRPr lang="fr-FR" dirty="0">
              <a:solidFill>
                <a:srgbClr val="FF0000"/>
              </a:solidFill>
              <a:latin typeface="Neo Sans Std Black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C70159-60AF-4858-B667-6AC605FACB2E}"/>
              </a:ext>
            </a:extLst>
          </p:cNvPr>
          <p:cNvSpPr/>
          <p:nvPr/>
        </p:nvSpPr>
        <p:spPr bwMode="auto">
          <a:xfrm>
            <a:off x="4462582" y="2239617"/>
            <a:ext cx="1560188" cy="967793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D4431AA-3466-4885-BA24-F430AF74B4F9}"/>
              </a:ext>
            </a:extLst>
          </p:cNvPr>
          <p:cNvSpPr txBox="1"/>
          <p:nvPr/>
        </p:nvSpPr>
        <p:spPr>
          <a:xfrm>
            <a:off x="4941490" y="2538847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latin typeface="Neo Sans Std Black"/>
              </a:rPr>
              <a:t>CUB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2814406-C9EC-4B25-ADC7-807F10E95C97}"/>
              </a:ext>
            </a:extLst>
          </p:cNvPr>
          <p:cNvSpPr/>
          <p:nvPr/>
        </p:nvSpPr>
        <p:spPr bwMode="auto">
          <a:xfrm>
            <a:off x="1259632" y="5251438"/>
            <a:ext cx="2578840" cy="91386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8CA3D8C-B4DB-465F-AD8B-CB318E7EB968}"/>
              </a:ext>
            </a:extLst>
          </p:cNvPr>
          <p:cNvSpPr txBox="1"/>
          <p:nvPr/>
        </p:nvSpPr>
        <p:spPr>
          <a:xfrm>
            <a:off x="1591097" y="5526654"/>
            <a:ext cx="1915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latin typeface="Neo Sans Std Black"/>
              </a:rPr>
              <a:t>Urbaniste en chef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06D0D0E-451C-440B-A71A-1097F3E4DA68}"/>
              </a:ext>
            </a:extLst>
          </p:cNvPr>
          <p:cNvSpPr/>
          <p:nvPr/>
        </p:nvSpPr>
        <p:spPr bwMode="auto">
          <a:xfrm>
            <a:off x="6733442" y="2871341"/>
            <a:ext cx="1745744" cy="829069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851A681-3765-44C0-B1BB-C8B504C4D6CE}"/>
              </a:ext>
            </a:extLst>
          </p:cNvPr>
          <p:cNvSpPr txBox="1"/>
          <p:nvPr/>
        </p:nvSpPr>
        <p:spPr>
          <a:xfrm>
            <a:off x="6687517" y="3066734"/>
            <a:ext cx="1839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latin typeface="Neo Sans Std Black"/>
              </a:rPr>
              <a:t>Un promoteur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40CB162-483A-4EF9-AD18-FE61993DD9CE}"/>
              </a:ext>
            </a:extLst>
          </p:cNvPr>
          <p:cNvSpPr/>
          <p:nvPr/>
        </p:nvSpPr>
        <p:spPr bwMode="auto">
          <a:xfrm>
            <a:off x="2259796" y="2210769"/>
            <a:ext cx="1705916" cy="103941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A486FC9-8419-4ABF-96FB-A440D8747DFE}"/>
              </a:ext>
            </a:extLst>
          </p:cNvPr>
          <p:cNvSpPr txBox="1"/>
          <p:nvPr/>
        </p:nvSpPr>
        <p:spPr>
          <a:xfrm>
            <a:off x="2458062" y="2371488"/>
            <a:ext cx="1307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latin typeface="Neo Sans Std Black"/>
              </a:rPr>
              <a:t>Mairie</a:t>
            </a:r>
            <a:br>
              <a:rPr lang="fr-FR" dirty="0">
                <a:solidFill>
                  <a:srgbClr val="FF0000"/>
                </a:solidFill>
                <a:latin typeface="Neo Sans Std Black"/>
              </a:rPr>
            </a:br>
            <a:r>
              <a:rPr lang="fr-FR" dirty="0">
                <a:solidFill>
                  <a:srgbClr val="FF0000"/>
                </a:solidFill>
                <a:latin typeface="Neo Sans Std Black"/>
              </a:rPr>
              <a:t>et </a:t>
            </a:r>
            <a:r>
              <a:rPr lang="fr-FR" dirty="0" err="1">
                <a:solidFill>
                  <a:srgbClr val="FF0000"/>
                </a:solidFill>
                <a:latin typeface="Neo Sans Std Black"/>
              </a:rPr>
              <a:t>Aquitanis</a:t>
            </a:r>
            <a:endParaRPr lang="fr-FR" dirty="0">
              <a:solidFill>
                <a:srgbClr val="FF0000"/>
              </a:solidFill>
              <a:latin typeface="Neo Sans Std Black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B284352-666F-486A-ABF6-BF0A6F1C1CF3}"/>
              </a:ext>
            </a:extLst>
          </p:cNvPr>
          <p:cNvSpPr/>
          <p:nvPr/>
        </p:nvSpPr>
        <p:spPr bwMode="auto">
          <a:xfrm>
            <a:off x="4883030" y="5011403"/>
            <a:ext cx="1755843" cy="123331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0A98956-7CAC-47C0-BAD6-CB66BE3717F7}"/>
              </a:ext>
            </a:extLst>
          </p:cNvPr>
          <p:cNvSpPr txBox="1"/>
          <p:nvPr/>
        </p:nvSpPr>
        <p:spPr>
          <a:xfrm>
            <a:off x="5317838" y="5285859"/>
            <a:ext cx="824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latin typeface="Neo Sans Std Black"/>
              </a:rPr>
              <a:t>Mairie</a:t>
            </a:r>
            <a:br>
              <a:rPr lang="fr-FR" dirty="0">
                <a:solidFill>
                  <a:srgbClr val="FF0000"/>
                </a:solidFill>
                <a:latin typeface="Neo Sans Std Black"/>
              </a:rPr>
            </a:br>
            <a:r>
              <a:rPr lang="fr-FR" dirty="0">
                <a:solidFill>
                  <a:srgbClr val="FF0000"/>
                </a:solidFill>
                <a:latin typeface="Neo Sans Std Black"/>
              </a:rPr>
              <a:t>et CUB</a:t>
            </a:r>
          </a:p>
        </p:txBody>
      </p:sp>
    </p:spTree>
    <p:extLst>
      <p:ext uri="{BB962C8B-B14F-4D97-AF65-F5344CB8AC3E}">
        <p14:creationId xmlns:p14="http://schemas.microsoft.com/office/powerpoint/2010/main" val="2157288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C691FBBF-B662-6F4E-B331-0AFDE92B8CAB}"/>
              </a:ext>
            </a:extLst>
          </p:cNvPr>
          <p:cNvSpPr txBox="1">
            <a:spLocks/>
          </p:cNvSpPr>
          <p:nvPr/>
        </p:nvSpPr>
        <p:spPr bwMode="auto">
          <a:xfrm>
            <a:off x="457200" y="764704"/>
            <a:ext cx="8075240" cy="67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pPr algn="l"/>
            <a:r>
              <a:rPr lang="fr-FR" altLang="fr-FR" sz="3200" b="1" kern="0" dirty="0">
                <a:solidFill>
                  <a:schemeClr val="accent4"/>
                </a:solidFill>
                <a:latin typeface="Neo Sans Std Black"/>
              </a:rPr>
              <a:t>Boucles d’itération et incertitude</a:t>
            </a:r>
          </a:p>
          <a:p>
            <a:pPr algn="l"/>
            <a:endParaRPr lang="fr-FR" altLang="fr-FR" sz="3200" b="1" kern="0" dirty="0">
              <a:solidFill>
                <a:schemeClr val="accent4"/>
              </a:solidFill>
              <a:latin typeface="Neo Sans Std Black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3FF6AA-5873-4205-82A6-B8E75F74965A}"/>
              </a:ext>
            </a:extLst>
          </p:cNvPr>
          <p:cNvSpPr/>
          <p:nvPr/>
        </p:nvSpPr>
        <p:spPr>
          <a:xfrm>
            <a:off x="457200" y="1340768"/>
            <a:ext cx="6294955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algn="just" eaLnBrk="1" hangingPunct="1">
              <a:spcBef>
                <a:spcPts val="600"/>
              </a:spcBef>
              <a:defRPr/>
            </a:pPr>
            <a:r>
              <a:rPr lang="fr-FR" sz="1600" dirty="0">
                <a:latin typeface="Neo Sans Std Black"/>
              </a:rPr>
              <a:t>Qui seront les habitants dans un an ? Dans 5 ans ? Dans 15 ans ?</a:t>
            </a:r>
          </a:p>
          <a:p>
            <a:pPr marL="360000" algn="just" eaLnBrk="1" hangingPunct="1">
              <a:spcBef>
                <a:spcPts val="600"/>
              </a:spcBef>
              <a:defRPr/>
            </a:pPr>
            <a:r>
              <a:rPr lang="fr-FR" sz="1600" dirty="0">
                <a:latin typeface="Neo Sans Std Black"/>
              </a:rPr>
              <a:t>Comment vivront-ils ? Quels seront leurs usages de l’habitat ?</a:t>
            </a:r>
          </a:p>
        </p:txBody>
      </p:sp>
      <p:sp>
        <p:nvSpPr>
          <p:cNvPr id="4" name="Forme libre 4">
            <a:extLst>
              <a:ext uri="{FF2B5EF4-FFF2-40B4-BE49-F238E27FC236}">
                <a16:creationId xmlns:a16="http://schemas.microsoft.com/office/drawing/2014/main" id="{4DE4A236-C86B-40E5-8209-EDEA4AD4FEB8}"/>
              </a:ext>
            </a:extLst>
          </p:cNvPr>
          <p:cNvSpPr/>
          <p:nvPr/>
        </p:nvSpPr>
        <p:spPr bwMode="auto">
          <a:xfrm>
            <a:off x="251520" y="2530071"/>
            <a:ext cx="3091805" cy="3158948"/>
          </a:xfrm>
          <a:custGeom>
            <a:avLst/>
            <a:gdLst>
              <a:gd name="connsiteX0" fmla="*/ 1568970 w 2398426"/>
              <a:gd name="connsiteY0" fmla="*/ 771994 h 2505855"/>
              <a:gd name="connsiteX1" fmla="*/ 1838793 w 2398426"/>
              <a:gd name="connsiteY1" fmla="*/ 771994 h 2505855"/>
              <a:gd name="connsiteX2" fmla="*/ 2108616 w 2398426"/>
              <a:gd name="connsiteY2" fmla="*/ 921895 h 2505855"/>
              <a:gd name="connsiteX3" fmla="*/ 2348459 w 2398426"/>
              <a:gd name="connsiteY3" fmla="*/ 1296649 h 2505855"/>
              <a:gd name="connsiteX4" fmla="*/ 2378439 w 2398426"/>
              <a:gd name="connsiteY4" fmla="*/ 1611443 h 2505855"/>
              <a:gd name="connsiteX5" fmla="*/ 2228537 w 2398426"/>
              <a:gd name="connsiteY5" fmla="*/ 2031167 h 2505855"/>
              <a:gd name="connsiteX6" fmla="*/ 2018675 w 2398426"/>
              <a:gd name="connsiteY6" fmla="*/ 2226039 h 2505855"/>
              <a:gd name="connsiteX7" fmla="*/ 1778832 w 2398426"/>
              <a:gd name="connsiteY7" fmla="*/ 2360951 h 2505855"/>
              <a:gd name="connsiteX8" fmla="*/ 1179226 w 2398426"/>
              <a:gd name="connsiteY8" fmla="*/ 2495862 h 2505855"/>
              <a:gd name="connsiteX9" fmla="*/ 519659 w 2398426"/>
              <a:gd name="connsiteY9" fmla="*/ 2300990 h 2505855"/>
              <a:gd name="connsiteX10" fmla="*/ 204865 w 2398426"/>
              <a:gd name="connsiteY10" fmla="*/ 1866275 h 2505855"/>
              <a:gd name="connsiteX11" fmla="*/ 9993 w 2398426"/>
              <a:gd name="connsiteY11" fmla="*/ 1131757 h 2505855"/>
              <a:gd name="connsiteX12" fmla="*/ 264826 w 2398426"/>
              <a:gd name="connsiteY12" fmla="*/ 487180 h 2505855"/>
              <a:gd name="connsiteX13" fmla="*/ 699540 w 2398426"/>
              <a:gd name="connsiteY13" fmla="*/ 157397 h 2505855"/>
              <a:gd name="connsiteX14" fmla="*/ 1224196 w 2398426"/>
              <a:gd name="connsiteY14" fmla="*/ 22485 h 2505855"/>
              <a:gd name="connsiteX15" fmla="*/ 1733862 w 2398426"/>
              <a:gd name="connsiteY15" fmla="*/ 22485 h 2505855"/>
              <a:gd name="connsiteX16" fmla="*/ 1733862 w 2398426"/>
              <a:gd name="connsiteY16" fmla="*/ 22485 h 250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98426" h="2505855">
                <a:moveTo>
                  <a:pt x="1568970" y="771994"/>
                </a:moveTo>
                <a:cubicBezTo>
                  <a:pt x="1658911" y="759502"/>
                  <a:pt x="1748852" y="747011"/>
                  <a:pt x="1838793" y="771994"/>
                </a:cubicBezTo>
                <a:cubicBezTo>
                  <a:pt x="1928734" y="796977"/>
                  <a:pt x="2023672" y="834453"/>
                  <a:pt x="2108616" y="921895"/>
                </a:cubicBezTo>
                <a:cubicBezTo>
                  <a:pt x="2193560" y="1009338"/>
                  <a:pt x="2303489" y="1181724"/>
                  <a:pt x="2348459" y="1296649"/>
                </a:cubicBezTo>
                <a:cubicBezTo>
                  <a:pt x="2393429" y="1411574"/>
                  <a:pt x="2398426" y="1489023"/>
                  <a:pt x="2378439" y="1611443"/>
                </a:cubicBezTo>
                <a:cubicBezTo>
                  <a:pt x="2358452" y="1733863"/>
                  <a:pt x="2288498" y="1928734"/>
                  <a:pt x="2228537" y="2031167"/>
                </a:cubicBezTo>
                <a:cubicBezTo>
                  <a:pt x="2168576" y="2133600"/>
                  <a:pt x="2093626" y="2171075"/>
                  <a:pt x="2018675" y="2226039"/>
                </a:cubicBezTo>
                <a:cubicBezTo>
                  <a:pt x="1943724" y="2281003"/>
                  <a:pt x="1918740" y="2315980"/>
                  <a:pt x="1778832" y="2360951"/>
                </a:cubicBezTo>
                <a:cubicBezTo>
                  <a:pt x="1638924" y="2405922"/>
                  <a:pt x="1389088" y="2505855"/>
                  <a:pt x="1179226" y="2495862"/>
                </a:cubicBezTo>
                <a:cubicBezTo>
                  <a:pt x="969364" y="2485869"/>
                  <a:pt x="682052" y="2405921"/>
                  <a:pt x="519659" y="2300990"/>
                </a:cubicBezTo>
                <a:cubicBezTo>
                  <a:pt x="357266" y="2196059"/>
                  <a:pt x="289809" y="2061147"/>
                  <a:pt x="204865" y="1866275"/>
                </a:cubicBezTo>
                <a:cubicBezTo>
                  <a:pt x="119921" y="1671403"/>
                  <a:pt x="0" y="1361606"/>
                  <a:pt x="9993" y="1131757"/>
                </a:cubicBezTo>
                <a:cubicBezTo>
                  <a:pt x="19987" y="901908"/>
                  <a:pt x="149902" y="649573"/>
                  <a:pt x="264826" y="487180"/>
                </a:cubicBezTo>
                <a:cubicBezTo>
                  <a:pt x="379750" y="324787"/>
                  <a:pt x="539645" y="234846"/>
                  <a:pt x="699540" y="157397"/>
                </a:cubicBezTo>
                <a:cubicBezTo>
                  <a:pt x="859435" y="79948"/>
                  <a:pt x="1051809" y="44970"/>
                  <a:pt x="1224196" y="22485"/>
                </a:cubicBezTo>
                <a:cubicBezTo>
                  <a:pt x="1396583" y="0"/>
                  <a:pt x="1733862" y="22485"/>
                  <a:pt x="1733862" y="22485"/>
                </a:cubicBezTo>
                <a:lnTo>
                  <a:pt x="1733862" y="22485"/>
                </a:lnTo>
              </a:path>
            </a:pathLst>
          </a:custGeom>
          <a:solidFill>
            <a:schemeClr val="bg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Forme libre 6">
            <a:extLst>
              <a:ext uri="{FF2B5EF4-FFF2-40B4-BE49-F238E27FC236}">
                <a16:creationId xmlns:a16="http://schemas.microsoft.com/office/drawing/2014/main" id="{75A745C1-F935-4054-87F7-2E46F5409972}"/>
              </a:ext>
            </a:extLst>
          </p:cNvPr>
          <p:cNvSpPr/>
          <p:nvPr/>
        </p:nvSpPr>
        <p:spPr bwMode="auto">
          <a:xfrm>
            <a:off x="6372200" y="2386055"/>
            <a:ext cx="2412776" cy="2294852"/>
          </a:xfrm>
          <a:custGeom>
            <a:avLst/>
            <a:gdLst>
              <a:gd name="connsiteX0" fmla="*/ 1568970 w 2398426"/>
              <a:gd name="connsiteY0" fmla="*/ 771994 h 2505855"/>
              <a:gd name="connsiteX1" fmla="*/ 1838793 w 2398426"/>
              <a:gd name="connsiteY1" fmla="*/ 771994 h 2505855"/>
              <a:gd name="connsiteX2" fmla="*/ 2108616 w 2398426"/>
              <a:gd name="connsiteY2" fmla="*/ 921895 h 2505855"/>
              <a:gd name="connsiteX3" fmla="*/ 2348459 w 2398426"/>
              <a:gd name="connsiteY3" fmla="*/ 1296649 h 2505855"/>
              <a:gd name="connsiteX4" fmla="*/ 2378439 w 2398426"/>
              <a:gd name="connsiteY4" fmla="*/ 1611443 h 2505855"/>
              <a:gd name="connsiteX5" fmla="*/ 2228537 w 2398426"/>
              <a:gd name="connsiteY5" fmla="*/ 2031167 h 2505855"/>
              <a:gd name="connsiteX6" fmla="*/ 2018675 w 2398426"/>
              <a:gd name="connsiteY6" fmla="*/ 2226039 h 2505855"/>
              <a:gd name="connsiteX7" fmla="*/ 1778832 w 2398426"/>
              <a:gd name="connsiteY7" fmla="*/ 2360951 h 2505855"/>
              <a:gd name="connsiteX8" fmla="*/ 1179226 w 2398426"/>
              <a:gd name="connsiteY8" fmla="*/ 2495862 h 2505855"/>
              <a:gd name="connsiteX9" fmla="*/ 519659 w 2398426"/>
              <a:gd name="connsiteY9" fmla="*/ 2300990 h 2505855"/>
              <a:gd name="connsiteX10" fmla="*/ 204865 w 2398426"/>
              <a:gd name="connsiteY10" fmla="*/ 1866275 h 2505855"/>
              <a:gd name="connsiteX11" fmla="*/ 9993 w 2398426"/>
              <a:gd name="connsiteY11" fmla="*/ 1131757 h 2505855"/>
              <a:gd name="connsiteX12" fmla="*/ 264826 w 2398426"/>
              <a:gd name="connsiteY12" fmla="*/ 487180 h 2505855"/>
              <a:gd name="connsiteX13" fmla="*/ 699540 w 2398426"/>
              <a:gd name="connsiteY13" fmla="*/ 157397 h 2505855"/>
              <a:gd name="connsiteX14" fmla="*/ 1224196 w 2398426"/>
              <a:gd name="connsiteY14" fmla="*/ 22485 h 2505855"/>
              <a:gd name="connsiteX15" fmla="*/ 1733862 w 2398426"/>
              <a:gd name="connsiteY15" fmla="*/ 22485 h 2505855"/>
              <a:gd name="connsiteX16" fmla="*/ 1733862 w 2398426"/>
              <a:gd name="connsiteY16" fmla="*/ 22485 h 250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98426" h="2505855">
                <a:moveTo>
                  <a:pt x="1568970" y="771994"/>
                </a:moveTo>
                <a:cubicBezTo>
                  <a:pt x="1658911" y="759502"/>
                  <a:pt x="1748852" y="747011"/>
                  <a:pt x="1838793" y="771994"/>
                </a:cubicBezTo>
                <a:cubicBezTo>
                  <a:pt x="1928734" y="796977"/>
                  <a:pt x="2023672" y="834453"/>
                  <a:pt x="2108616" y="921895"/>
                </a:cubicBezTo>
                <a:cubicBezTo>
                  <a:pt x="2193560" y="1009338"/>
                  <a:pt x="2303489" y="1181724"/>
                  <a:pt x="2348459" y="1296649"/>
                </a:cubicBezTo>
                <a:cubicBezTo>
                  <a:pt x="2393429" y="1411574"/>
                  <a:pt x="2398426" y="1489023"/>
                  <a:pt x="2378439" y="1611443"/>
                </a:cubicBezTo>
                <a:cubicBezTo>
                  <a:pt x="2358452" y="1733863"/>
                  <a:pt x="2288498" y="1928734"/>
                  <a:pt x="2228537" y="2031167"/>
                </a:cubicBezTo>
                <a:cubicBezTo>
                  <a:pt x="2168576" y="2133600"/>
                  <a:pt x="2093626" y="2171075"/>
                  <a:pt x="2018675" y="2226039"/>
                </a:cubicBezTo>
                <a:cubicBezTo>
                  <a:pt x="1943724" y="2281003"/>
                  <a:pt x="1918740" y="2315980"/>
                  <a:pt x="1778832" y="2360951"/>
                </a:cubicBezTo>
                <a:cubicBezTo>
                  <a:pt x="1638924" y="2405922"/>
                  <a:pt x="1389088" y="2505855"/>
                  <a:pt x="1179226" y="2495862"/>
                </a:cubicBezTo>
                <a:cubicBezTo>
                  <a:pt x="969364" y="2485869"/>
                  <a:pt x="682052" y="2405921"/>
                  <a:pt x="519659" y="2300990"/>
                </a:cubicBezTo>
                <a:cubicBezTo>
                  <a:pt x="357266" y="2196059"/>
                  <a:pt x="289809" y="2061147"/>
                  <a:pt x="204865" y="1866275"/>
                </a:cubicBezTo>
                <a:cubicBezTo>
                  <a:pt x="119921" y="1671403"/>
                  <a:pt x="0" y="1361606"/>
                  <a:pt x="9993" y="1131757"/>
                </a:cubicBezTo>
                <a:cubicBezTo>
                  <a:pt x="19987" y="901908"/>
                  <a:pt x="149902" y="649573"/>
                  <a:pt x="264826" y="487180"/>
                </a:cubicBezTo>
                <a:cubicBezTo>
                  <a:pt x="379750" y="324787"/>
                  <a:pt x="539645" y="234846"/>
                  <a:pt x="699540" y="157397"/>
                </a:cubicBezTo>
                <a:cubicBezTo>
                  <a:pt x="859435" y="79948"/>
                  <a:pt x="1051809" y="44970"/>
                  <a:pt x="1224196" y="22485"/>
                </a:cubicBezTo>
                <a:cubicBezTo>
                  <a:pt x="1396583" y="0"/>
                  <a:pt x="1733862" y="22485"/>
                  <a:pt x="1733862" y="22485"/>
                </a:cubicBezTo>
                <a:lnTo>
                  <a:pt x="1733862" y="22485"/>
                </a:lnTo>
              </a:path>
            </a:pathLst>
          </a:custGeom>
          <a:solidFill>
            <a:schemeClr val="bg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Forme libre 8">
            <a:extLst>
              <a:ext uri="{FF2B5EF4-FFF2-40B4-BE49-F238E27FC236}">
                <a16:creationId xmlns:a16="http://schemas.microsoft.com/office/drawing/2014/main" id="{66672D83-916A-4692-890D-E361B6317F2A}"/>
              </a:ext>
            </a:extLst>
          </p:cNvPr>
          <p:cNvSpPr/>
          <p:nvPr/>
        </p:nvSpPr>
        <p:spPr bwMode="auto">
          <a:xfrm>
            <a:off x="3131840" y="2026015"/>
            <a:ext cx="2583904" cy="2655912"/>
          </a:xfrm>
          <a:custGeom>
            <a:avLst/>
            <a:gdLst>
              <a:gd name="connsiteX0" fmla="*/ 1568970 w 2398426"/>
              <a:gd name="connsiteY0" fmla="*/ 771994 h 2505855"/>
              <a:gd name="connsiteX1" fmla="*/ 1838793 w 2398426"/>
              <a:gd name="connsiteY1" fmla="*/ 771994 h 2505855"/>
              <a:gd name="connsiteX2" fmla="*/ 2108616 w 2398426"/>
              <a:gd name="connsiteY2" fmla="*/ 921895 h 2505855"/>
              <a:gd name="connsiteX3" fmla="*/ 2348459 w 2398426"/>
              <a:gd name="connsiteY3" fmla="*/ 1296649 h 2505855"/>
              <a:gd name="connsiteX4" fmla="*/ 2378439 w 2398426"/>
              <a:gd name="connsiteY4" fmla="*/ 1611443 h 2505855"/>
              <a:gd name="connsiteX5" fmla="*/ 2228537 w 2398426"/>
              <a:gd name="connsiteY5" fmla="*/ 2031167 h 2505855"/>
              <a:gd name="connsiteX6" fmla="*/ 2018675 w 2398426"/>
              <a:gd name="connsiteY6" fmla="*/ 2226039 h 2505855"/>
              <a:gd name="connsiteX7" fmla="*/ 1778832 w 2398426"/>
              <a:gd name="connsiteY7" fmla="*/ 2360951 h 2505855"/>
              <a:gd name="connsiteX8" fmla="*/ 1179226 w 2398426"/>
              <a:gd name="connsiteY8" fmla="*/ 2495862 h 2505855"/>
              <a:gd name="connsiteX9" fmla="*/ 519659 w 2398426"/>
              <a:gd name="connsiteY9" fmla="*/ 2300990 h 2505855"/>
              <a:gd name="connsiteX10" fmla="*/ 204865 w 2398426"/>
              <a:gd name="connsiteY10" fmla="*/ 1866275 h 2505855"/>
              <a:gd name="connsiteX11" fmla="*/ 9993 w 2398426"/>
              <a:gd name="connsiteY11" fmla="*/ 1131757 h 2505855"/>
              <a:gd name="connsiteX12" fmla="*/ 264826 w 2398426"/>
              <a:gd name="connsiteY12" fmla="*/ 487180 h 2505855"/>
              <a:gd name="connsiteX13" fmla="*/ 699540 w 2398426"/>
              <a:gd name="connsiteY13" fmla="*/ 157397 h 2505855"/>
              <a:gd name="connsiteX14" fmla="*/ 1224196 w 2398426"/>
              <a:gd name="connsiteY14" fmla="*/ 22485 h 2505855"/>
              <a:gd name="connsiteX15" fmla="*/ 1733862 w 2398426"/>
              <a:gd name="connsiteY15" fmla="*/ 22485 h 2505855"/>
              <a:gd name="connsiteX16" fmla="*/ 1733862 w 2398426"/>
              <a:gd name="connsiteY16" fmla="*/ 22485 h 250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98426" h="2505855">
                <a:moveTo>
                  <a:pt x="1568970" y="771994"/>
                </a:moveTo>
                <a:cubicBezTo>
                  <a:pt x="1658911" y="759502"/>
                  <a:pt x="1748852" y="747011"/>
                  <a:pt x="1838793" y="771994"/>
                </a:cubicBezTo>
                <a:cubicBezTo>
                  <a:pt x="1928734" y="796977"/>
                  <a:pt x="2023672" y="834453"/>
                  <a:pt x="2108616" y="921895"/>
                </a:cubicBezTo>
                <a:cubicBezTo>
                  <a:pt x="2193560" y="1009338"/>
                  <a:pt x="2303489" y="1181724"/>
                  <a:pt x="2348459" y="1296649"/>
                </a:cubicBezTo>
                <a:cubicBezTo>
                  <a:pt x="2393429" y="1411574"/>
                  <a:pt x="2398426" y="1489023"/>
                  <a:pt x="2378439" y="1611443"/>
                </a:cubicBezTo>
                <a:cubicBezTo>
                  <a:pt x="2358452" y="1733863"/>
                  <a:pt x="2288498" y="1928734"/>
                  <a:pt x="2228537" y="2031167"/>
                </a:cubicBezTo>
                <a:cubicBezTo>
                  <a:pt x="2168576" y="2133600"/>
                  <a:pt x="2093626" y="2171075"/>
                  <a:pt x="2018675" y="2226039"/>
                </a:cubicBezTo>
                <a:cubicBezTo>
                  <a:pt x="1943724" y="2281003"/>
                  <a:pt x="1918740" y="2315980"/>
                  <a:pt x="1778832" y="2360951"/>
                </a:cubicBezTo>
                <a:cubicBezTo>
                  <a:pt x="1638924" y="2405922"/>
                  <a:pt x="1389088" y="2505855"/>
                  <a:pt x="1179226" y="2495862"/>
                </a:cubicBezTo>
                <a:cubicBezTo>
                  <a:pt x="969364" y="2485869"/>
                  <a:pt x="682052" y="2405921"/>
                  <a:pt x="519659" y="2300990"/>
                </a:cubicBezTo>
                <a:cubicBezTo>
                  <a:pt x="357266" y="2196059"/>
                  <a:pt x="289809" y="2061147"/>
                  <a:pt x="204865" y="1866275"/>
                </a:cubicBezTo>
                <a:cubicBezTo>
                  <a:pt x="119921" y="1671403"/>
                  <a:pt x="0" y="1361606"/>
                  <a:pt x="9993" y="1131757"/>
                </a:cubicBezTo>
                <a:cubicBezTo>
                  <a:pt x="19987" y="901908"/>
                  <a:pt x="149902" y="649573"/>
                  <a:pt x="264826" y="487180"/>
                </a:cubicBezTo>
                <a:cubicBezTo>
                  <a:pt x="379750" y="324787"/>
                  <a:pt x="539645" y="234846"/>
                  <a:pt x="699540" y="157397"/>
                </a:cubicBezTo>
                <a:cubicBezTo>
                  <a:pt x="859435" y="79948"/>
                  <a:pt x="1051809" y="44970"/>
                  <a:pt x="1224196" y="22485"/>
                </a:cubicBezTo>
                <a:cubicBezTo>
                  <a:pt x="1396583" y="0"/>
                  <a:pt x="1733862" y="22485"/>
                  <a:pt x="1733862" y="22485"/>
                </a:cubicBezTo>
                <a:lnTo>
                  <a:pt x="1733862" y="22485"/>
                </a:lnTo>
              </a:path>
            </a:pathLst>
          </a:custGeom>
          <a:solidFill>
            <a:schemeClr val="bg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Forme libre 13">
            <a:extLst>
              <a:ext uri="{FF2B5EF4-FFF2-40B4-BE49-F238E27FC236}">
                <a16:creationId xmlns:a16="http://schemas.microsoft.com/office/drawing/2014/main" id="{03C1BF5E-F9C8-4D8F-8E74-E64A094CD0D6}"/>
              </a:ext>
            </a:extLst>
          </p:cNvPr>
          <p:cNvSpPr/>
          <p:nvPr/>
        </p:nvSpPr>
        <p:spPr bwMode="auto">
          <a:xfrm>
            <a:off x="4860032" y="4834327"/>
            <a:ext cx="1872208" cy="1872208"/>
          </a:xfrm>
          <a:custGeom>
            <a:avLst/>
            <a:gdLst>
              <a:gd name="connsiteX0" fmla="*/ 1568970 w 2398426"/>
              <a:gd name="connsiteY0" fmla="*/ 771994 h 2505855"/>
              <a:gd name="connsiteX1" fmla="*/ 1838793 w 2398426"/>
              <a:gd name="connsiteY1" fmla="*/ 771994 h 2505855"/>
              <a:gd name="connsiteX2" fmla="*/ 2108616 w 2398426"/>
              <a:gd name="connsiteY2" fmla="*/ 921895 h 2505855"/>
              <a:gd name="connsiteX3" fmla="*/ 2348459 w 2398426"/>
              <a:gd name="connsiteY3" fmla="*/ 1296649 h 2505855"/>
              <a:gd name="connsiteX4" fmla="*/ 2378439 w 2398426"/>
              <a:gd name="connsiteY4" fmla="*/ 1611443 h 2505855"/>
              <a:gd name="connsiteX5" fmla="*/ 2228537 w 2398426"/>
              <a:gd name="connsiteY5" fmla="*/ 2031167 h 2505855"/>
              <a:gd name="connsiteX6" fmla="*/ 2018675 w 2398426"/>
              <a:gd name="connsiteY6" fmla="*/ 2226039 h 2505855"/>
              <a:gd name="connsiteX7" fmla="*/ 1778832 w 2398426"/>
              <a:gd name="connsiteY7" fmla="*/ 2360951 h 2505855"/>
              <a:gd name="connsiteX8" fmla="*/ 1179226 w 2398426"/>
              <a:gd name="connsiteY8" fmla="*/ 2495862 h 2505855"/>
              <a:gd name="connsiteX9" fmla="*/ 519659 w 2398426"/>
              <a:gd name="connsiteY9" fmla="*/ 2300990 h 2505855"/>
              <a:gd name="connsiteX10" fmla="*/ 204865 w 2398426"/>
              <a:gd name="connsiteY10" fmla="*/ 1866275 h 2505855"/>
              <a:gd name="connsiteX11" fmla="*/ 9993 w 2398426"/>
              <a:gd name="connsiteY11" fmla="*/ 1131757 h 2505855"/>
              <a:gd name="connsiteX12" fmla="*/ 264826 w 2398426"/>
              <a:gd name="connsiteY12" fmla="*/ 487180 h 2505855"/>
              <a:gd name="connsiteX13" fmla="*/ 699540 w 2398426"/>
              <a:gd name="connsiteY13" fmla="*/ 157397 h 2505855"/>
              <a:gd name="connsiteX14" fmla="*/ 1224196 w 2398426"/>
              <a:gd name="connsiteY14" fmla="*/ 22485 h 2505855"/>
              <a:gd name="connsiteX15" fmla="*/ 1733862 w 2398426"/>
              <a:gd name="connsiteY15" fmla="*/ 22485 h 2505855"/>
              <a:gd name="connsiteX16" fmla="*/ 1733862 w 2398426"/>
              <a:gd name="connsiteY16" fmla="*/ 22485 h 250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98426" h="2505855">
                <a:moveTo>
                  <a:pt x="1568970" y="771994"/>
                </a:moveTo>
                <a:cubicBezTo>
                  <a:pt x="1658911" y="759502"/>
                  <a:pt x="1748852" y="747011"/>
                  <a:pt x="1838793" y="771994"/>
                </a:cubicBezTo>
                <a:cubicBezTo>
                  <a:pt x="1928734" y="796977"/>
                  <a:pt x="2023672" y="834453"/>
                  <a:pt x="2108616" y="921895"/>
                </a:cubicBezTo>
                <a:cubicBezTo>
                  <a:pt x="2193560" y="1009338"/>
                  <a:pt x="2303489" y="1181724"/>
                  <a:pt x="2348459" y="1296649"/>
                </a:cubicBezTo>
                <a:cubicBezTo>
                  <a:pt x="2393429" y="1411574"/>
                  <a:pt x="2398426" y="1489023"/>
                  <a:pt x="2378439" y="1611443"/>
                </a:cubicBezTo>
                <a:cubicBezTo>
                  <a:pt x="2358452" y="1733863"/>
                  <a:pt x="2288498" y="1928734"/>
                  <a:pt x="2228537" y="2031167"/>
                </a:cubicBezTo>
                <a:cubicBezTo>
                  <a:pt x="2168576" y="2133600"/>
                  <a:pt x="2093626" y="2171075"/>
                  <a:pt x="2018675" y="2226039"/>
                </a:cubicBezTo>
                <a:cubicBezTo>
                  <a:pt x="1943724" y="2281003"/>
                  <a:pt x="1918740" y="2315980"/>
                  <a:pt x="1778832" y="2360951"/>
                </a:cubicBezTo>
                <a:cubicBezTo>
                  <a:pt x="1638924" y="2405922"/>
                  <a:pt x="1389088" y="2505855"/>
                  <a:pt x="1179226" y="2495862"/>
                </a:cubicBezTo>
                <a:cubicBezTo>
                  <a:pt x="969364" y="2485869"/>
                  <a:pt x="682052" y="2405921"/>
                  <a:pt x="519659" y="2300990"/>
                </a:cubicBezTo>
                <a:cubicBezTo>
                  <a:pt x="357266" y="2196059"/>
                  <a:pt x="289809" y="2061147"/>
                  <a:pt x="204865" y="1866275"/>
                </a:cubicBezTo>
                <a:cubicBezTo>
                  <a:pt x="119921" y="1671403"/>
                  <a:pt x="0" y="1361606"/>
                  <a:pt x="9993" y="1131757"/>
                </a:cubicBezTo>
                <a:cubicBezTo>
                  <a:pt x="19987" y="901908"/>
                  <a:pt x="149902" y="649573"/>
                  <a:pt x="264826" y="487180"/>
                </a:cubicBezTo>
                <a:cubicBezTo>
                  <a:pt x="379750" y="324787"/>
                  <a:pt x="539645" y="234846"/>
                  <a:pt x="699540" y="157397"/>
                </a:cubicBezTo>
                <a:cubicBezTo>
                  <a:pt x="859435" y="79948"/>
                  <a:pt x="1051809" y="44970"/>
                  <a:pt x="1224196" y="22485"/>
                </a:cubicBezTo>
                <a:cubicBezTo>
                  <a:pt x="1396583" y="0"/>
                  <a:pt x="1733862" y="22485"/>
                  <a:pt x="1733862" y="22485"/>
                </a:cubicBezTo>
                <a:lnTo>
                  <a:pt x="1733862" y="22485"/>
                </a:lnTo>
              </a:path>
            </a:pathLst>
          </a:custGeom>
          <a:solidFill>
            <a:schemeClr val="bg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Forme libre 16">
            <a:extLst>
              <a:ext uri="{FF2B5EF4-FFF2-40B4-BE49-F238E27FC236}">
                <a16:creationId xmlns:a16="http://schemas.microsoft.com/office/drawing/2014/main" id="{D2685C80-1E6E-400D-8A71-79849C78C6CA}"/>
              </a:ext>
            </a:extLst>
          </p:cNvPr>
          <p:cNvSpPr/>
          <p:nvPr/>
        </p:nvSpPr>
        <p:spPr bwMode="auto">
          <a:xfrm>
            <a:off x="896467" y="2914842"/>
            <a:ext cx="6935450" cy="3197902"/>
          </a:xfrm>
          <a:custGeom>
            <a:avLst/>
            <a:gdLst>
              <a:gd name="connsiteX0" fmla="*/ 0 w 6935450"/>
              <a:gd name="connsiteY0" fmla="*/ 1616439 h 3197902"/>
              <a:gd name="connsiteX1" fmla="*/ 794479 w 6935450"/>
              <a:gd name="connsiteY1" fmla="*/ 941882 h 3197902"/>
              <a:gd name="connsiteX2" fmla="*/ 1903751 w 6935450"/>
              <a:gd name="connsiteY2" fmla="*/ 267325 h 3197902"/>
              <a:gd name="connsiteX3" fmla="*/ 3237875 w 6935450"/>
              <a:gd name="connsiteY3" fmla="*/ 27482 h 3197902"/>
              <a:gd name="connsiteX4" fmla="*/ 4916774 w 6935450"/>
              <a:gd name="connsiteY4" fmla="*/ 102433 h 3197902"/>
              <a:gd name="connsiteX5" fmla="*/ 5951095 w 6935450"/>
              <a:gd name="connsiteY5" fmla="*/ 282315 h 3197902"/>
              <a:gd name="connsiteX6" fmla="*/ 6700603 w 6935450"/>
              <a:gd name="connsiteY6" fmla="*/ 657069 h 3197902"/>
              <a:gd name="connsiteX7" fmla="*/ 6730584 w 6935450"/>
              <a:gd name="connsiteY7" fmla="*/ 1316636 h 3197902"/>
              <a:gd name="connsiteX8" fmla="*/ 5471410 w 6935450"/>
              <a:gd name="connsiteY8" fmla="*/ 2246026 h 3197902"/>
              <a:gd name="connsiteX9" fmla="*/ 3492708 w 6935450"/>
              <a:gd name="connsiteY9" fmla="*/ 3040505 h 3197902"/>
              <a:gd name="connsiteX10" fmla="*/ 2188564 w 6935450"/>
              <a:gd name="connsiteY10" fmla="*/ 3190407 h 319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35450" h="3197902">
                <a:moveTo>
                  <a:pt x="0" y="1616439"/>
                </a:moveTo>
                <a:cubicBezTo>
                  <a:pt x="238593" y="1391586"/>
                  <a:pt x="477187" y="1166734"/>
                  <a:pt x="794479" y="941882"/>
                </a:cubicBezTo>
                <a:cubicBezTo>
                  <a:pt x="1111771" y="717030"/>
                  <a:pt x="1496518" y="419725"/>
                  <a:pt x="1903751" y="267325"/>
                </a:cubicBezTo>
                <a:cubicBezTo>
                  <a:pt x="2310984" y="114925"/>
                  <a:pt x="2735705" y="54964"/>
                  <a:pt x="3237875" y="27482"/>
                </a:cubicBezTo>
                <a:cubicBezTo>
                  <a:pt x="3740046" y="0"/>
                  <a:pt x="4464571" y="59961"/>
                  <a:pt x="4916774" y="102433"/>
                </a:cubicBezTo>
                <a:cubicBezTo>
                  <a:pt x="5368977" y="144905"/>
                  <a:pt x="5653790" y="189876"/>
                  <a:pt x="5951095" y="282315"/>
                </a:cubicBezTo>
                <a:cubicBezTo>
                  <a:pt x="6248400" y="374754"/>
                  <a:pt x="6570688" y="484682"/>
                  <a:pt x="6700603" y="657069"/>
                </a:cubicBezTo>
                <a:cubicBezTo>
                  <a:pt x="6830518" y="829456"/>
                  <a:pt x="6935450" y="1051810"/>
                  <a:pt x="6730584" y="1316636"/>
                </a:cubicBezTo>
                <a:cubicBezTo>
                  <a:pt x="6525718" y="1581462"/>
                  <a:pt x="6011056" y="1958715"/>
                  <a:pt x="5471410" y="2246026"/>
                </a:cubicBezTo>
                <a:cubicBezTo>
                  <a:pt x="4931764" y="2533338"/>
                  <a:pt x="4039849" y="2883108"/>
                  <a:pt x="3492708" y="3040505"/>
                </a:cubicBezTo>
                <a:cubicBezTo>
                  <a:pt x="2945567" y="3197902"/>
                  <a:pt x="2567065" y="3194154"/>
                  <a:pt x="2188564" y="3190407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498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C691FBBF-B662-6F4E-B331-0AFDE92B8CAB}"/>
              </a:ext>
            </a:extLst>
          </p:cNvPr>
          <p:cNvSpPr txBox="1">
            <a:spLocks/>
          </p:cNvSpPr>
          <p:nvPr/>
        </p:nvSpPr>
        <p:spPr bwMode="auto">
          <a:xfrm>
            <a:off x="457200" y="764704"/>
            <a:ext cx="8075240" cy="67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pPr algn="l"/>
            <a:r>
              <a:rPr lang="fr-FR" altLang="fr-FR" sz="3200" b="1" kern="0" dirty="0">
                <a:solidFill>
                  <a:schemeClr val="accent4"/>
                </a:solidFill>
                <a:latin typeface="Neo Sans Std Black"/>
              </a:rPr>
              <a:t>Boucles d’itération et incertitude</a:t>
            </a:r>
          </a:p>
          <a:p>
            <a:pPr algn="l"/>
            <a:endParaRPr lang="fr-FR" altLang="fr-FR" sz="3200" b="1" kern="0" dirty="0">
              <a:solidFill>
                <a:schemeClr val="accent4"/>
              </a:solidFill>
              <a:latin typeface="Neo Sans Std Black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3FF6AA-5873-4205-82A6-B8E75F74965A}"/>
              </a:ext>
            </a:extLst>
          </p:cNvPr>
          <p:cNvSpPr/>
          <p:nvPr/>
        </p:nvSpPr>
        <p:spPr>
          <a:xfrm>
            <a:off x="457200" y="1340768"/>
            <a:ext cx="629495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algn="just" eaLnBrk="1" hangingPunct="1">
              <a:spcBef>
                <a:spcPts val="600"/>
              </a:spcBef>
              <a:defRPr/>
            </a:pPr>
            <a:r>
              <a:rPr lang="fr-FR" sz="1400" dirty="0">
                <a:latin typeface="Neo Sans Std Black"/>
              </a:rPr>
              <a:t>Qui seront les habitants dans un an ? Dans 5 ans ? Dans 15 ans ?</a:t>
            </a:r>
          </a:p>
          <a:p>
            <a:pPr marL="360000" algn="just" eaLnBrk="1" hangingPunct="1">
              <a:spcBef>
                <a:spcPts val="600"/>
              </a:spcBef>
              <a:defRPr/>
            </a:pPr>
            <a:r>
              <a:rPr lang="fr-FR" sz="1400" dirty="0">
                <a:latin typeface="Neo Sans Std Black"/>
              </a:rPr>
              <a:t>Comment vivront-ils ? Quels seront leurs usages de l’habitat ?</a:t>
            </a:r>
          </a:p>
        </p:txBody>
      </p:sp>
      <p:sp>
        <p:nvSpPr>
          <p:cNvPr id="4" name="Forme libre 4">
            <a:extLst>
              <a:ext uri="{FF2B5EF4-FFF2-40B4-BE49-F238E27FC236}">
                <a16:creationId xmlns:a16="http://schemas.microsoft.com/office/drawing/2014/main" id="{4DE4A236-C86B-40E5-8209-EDEA4AD4FEB8}"/>
              </a:ext>
            </a:extLst>
          </p:cNvPr>
          <p:cNvSpPr/>
          <p:nvPr/>
        </p:nvSpPr>
        <p:spPr bwMode="auto">
          <a:xfrm>
            <a:off x="251520" y="2530071"/>
            <a:ext cx="3091805" cy="3158948"/>
          </a:xfrm>
          <a:custGeom>
            <a:avLst/>
            <a:gdLst>
              <a:gd name="connsiteX0" fmla="*/ 1568970 w 2398426"/>
              <a:gd name="connsiteY0" fmla="*/ 771994 h 2505855"/>
              <a:gd name="connsiteX1" fmla="*/ 1838793 w 2398426"/>
              <a:gd name="connsiteY1" fmla="*/ 771994 h 2505855"/>
              <a:gd name="connsiteX2" fmla="*/ 2108616 w 2398426"/>
              <a:gd name="connsiteY2" fmla="*/ 921895 h 2505855"/>
              <a:gd name="connsiteX3" fmla="*/ 2348459 w 2398426"/>
              <a:gd name="connsiteY3" fmla="*/ 1296649 h 2505855"/>
              <a:gd name="connsiteX4" fmla="*/ 2378439 w 2398426"/>
              <a:gd name="connsiteY4" fmla="*/ 1611443 h 2505855"/>
              <a:gd name="connsiteX5" fmla="*/ 2228537 w 2398426"/>
              <a:gd name="connsiteY5" fmla="*/ 2031167 h 2505855"/>
              <a:gd name="connsiteX6" fmla="*/ 2018675 w 2398426"/>
              <a:gd name="connsiteY6" fmla="*/ 2226039 h 2505855"/>
              <a:gd name="connsiteX7" fmla="*/ 1778832 w 2398426"/>
              <a:gd name="connsiteY7" fmla="*/ 2360951 h 2505855"/>
              <a:gd name="connsiteX8" fmla="*/ 1179226 w 2398426"/>
              <a:gd name="connsiteY8" fmla="*/ 2495862 h 2505855"/>
              <a:gd name="connsiteX9" fmla="*/ 519659 w 2398426"/>
              <a:gd name="connsiteY9" fmla="*/ 2300990 h 2505855"/>
              <a:gd name="connsiteX10" fmla="*/ 204865 w 2398426"/>
              <a:gd name="connsiteY10" fmla="*/ 1866275 h 2505855"/>
              <a:gd name="connsiteX11" fmla="*/ 9993 w 2398426"/>
              <a:gd name="connsiteY11" fmla="*/ 1131757 h 2505855"/>
              <a:gd name="connsiteX12" fmla="*/ 264826 w 2398426"/>
              <a:gd name="connsiteY12" fmla="*/ 487180 h 2505855"/>
              <a:gd name="connsiteX13" fmla="*/ 699540 w 2398426"/>
              <a:gd name="connsiteY13" fmla="*/ 157397 h 2505855"/>
              <a:gd name="connsiteX14" fmla="*/ 1224196 w 2398426"/>
              <a:gd name="connsiteY14" fmla="*/ 22485 h 2505855"/>
              <a:gd name="connsiteX15" fmla="*/ 1733862 w 2398426"/>
              <a:gd name="connsiteY15" fmla="*/ 22485 h 2505855"/>
              <a:gd name="connsiteX16" fmla="*/ 1733862 w 2398426"/>
              <a:gd name="connsiteY16" fmla="*/ 22485 h 250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98426" h="2505855">
                <a:moveTo>
                  <a:pt x="1568970" y="771994"/>
                </a:moveTo>
                <a:cubicBezTo>
                  <a:pt x="1658911" y="759502"/>
                  <a:pt x="1748852" y="747011"/>
                  <a:pt x="1838793" y="771994"/>
                </a:cubicBezTo>
                <a:cubicBezTo>
                  <a:pt x="1928734" y="796977"/>
                  <a:pt x="2023672" y="834453"/>
                  <a:pt x="2108616" y="921895"/>
                </a:cubicBezTo>
                <a:cubicBezTo>
                  <a:pt x="2193560" y="1009338"/>
                  <a:pt x="2303489" y="1181724"/>
                  <a:pt x="2348459" y="1296649"/>
                </a:cubicBezTo>
                <a:cubicBezTo>
                  <a:pt x="2393429" y="1411574"/>
                  <a:pt x="2398426" y="1489023"/>
                  <a:pt x="2378439" y="1611443"/>
                </a:cubicBezTo>
                <a:cubicBezTo>
                  <a:pt x="2358452" y="1733863"/>
                  <a:pt x="2288498" y="1928734"/>
                  <a:pt x="2228537" y="2031167"/>
                </a:cubicBezTo>
                <a:cubicBezTo>
                  <a:pt x="2168576" y="2133600"/>
                  <a:pt x="2093626" y="2171075"/>
                  <a:pt x="2018675" y="2226039"/>
                </a:cubicBezTo>
                <a:cubicBezTo>
                  <a:pt x="1943724" y="2281003"/>
                  <a:pt x="1918740" y="2315980"/>
                  <a:pt x="1778832" y="2360951"/>
                </a:cubicBezTo>
                <a:cubicBezTo>
                  <a:pt x="1638924" y="2405922"/>
                  <a:pt x="1389088" y="2505855"/>
                  <a:pt x="1179226" y="2495862"/>
                </a:cubicBezTo>
                <a:cubicBezTo>
                  <a:pt x="969364" y="2485869"/>
                  <a:pt x="682052" y="2405921"/>
                  <a:pt x="519659" y="2300990"/>
                </a:cubicBezTo>
                <a:cubicBezTo>
                  <a:pt x="357266" y="2196059"/>
                  <a:pt x="289809" y="2061147"/>
                  <a:pt x="204865" y="1866275"/>
                </a:cubicBezTo>
                <a:cubicBezTo>
                  <a:pt x="119921" y="1671403"/>
                  <a:pt x="0" y="1361606"/>
                  <a:pt x="9993" y="1131757"/>
                </a:cubicBezTo>
                <a:cubicBezTo>
                  <a:pt x="19987" y="901908"/>
                  <a:pt x="149902" y="649573"/>
                  <a:pt x="264826" y="487180"/>
                </a:cubicBezTo>
                <a:cubicBezTo>
                  <a:pt x="379750" y="324787"/>
                  <a:pt x="539645" y="234846"/>
                  <a:pt x="699540" y="157397"/>
                </a:cubicBezTo>
                <a:cubicBezTo>
                  <a:pt x="859435" y="79948"/>
                  <a:pt x="1051809" y="44970"/>
                  <a:pt x="1224196" y="22485"/>
                </a:cubicBezTo>
                <a:cubicBezTo>
                  <a:pt x="1396583" y="0"/>
                  <a:pt x="1733862" y="22485"/>
                  <a:pt x="1733862" y="22485"/>
                </a:cubicBezTo>
                <a:lnTo>
                  <a:pt x="1733862" y="22485"/>
                </a:lnTo>
              </a:path>
            </a:pathLst>
          </a:custGeom>
          <a:solidFill>
            <a:schemeClr val="bg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Forme libre 6">
            <a:extLst>
              <a:ext uri="{FF2B5EF4-FFF2-40B4-BE49-F238E27FC236}">
                <a16:creationId xmlns:a16="http://schemas.microsoft.com/office/drawing/2014/main" id="{75A745C1-F935-4054-87F7-2E46F5409972}"/>
              </a:ext>
            </a:extLst>
          </p:cNvPr>
          <p:cNvSpPr/>
          <p:nvPr/>
        </p:nvSpPr>
        <p:spPr bwMode="auto">
          <a:xfrm>
            <a:off x="6372200" y="2386055"/>
            <a:ext cx="2412776" cy="2294852"/>
          </a:xfrm>
          <a:custGeom>
            <a:avLst/>
            <a:gdLst>
              <a:gd name="connsiteX0" fmla="*/ 1568970 w 2398426"/>
              <a:gd name="connsiteY0" fmla="*/ 771994 h 2505855"/>
              <a:gd name="connsiteX1" fmla="*/ 1838793 w 2398426"/>
              <a:gd name="connsiteY1" fmla="*/ 771994 h 2505855"/>
              <a:gd name="connsiteX2" fmla="*/ 2108616 w 2398426"/>
              <a:gd name="connsiteY2" fmla="*/ 921895 h 2505855"/>
              <a:gd name="connsiteX3" fmla="*/ 2348459 w 2398426"/>
              <a:gd name="connsiteY3" fmla="*/ 1296649 h 2505855"/>
              <a:gd name="connsiteX4" fmla="*/ 2378439 w 2398426"/>
              <a:gd name="connsiteY4" fmla="*/ 1611443 h 2505855"/>
              <a:gd name="connsiteX5" fmla="*/ 2228537 w 2398426"/>
              <a:gd name="connsiteY5" fmla="*/ 2031167 h 2505855"/>
              <a:gd name="connsiteX6" fmla="*/ 2018675 w 2398426"/>
              <a:gd name="connsiteY6" fmla="*/ 2226039 h 2505855"/>
              <a:gd name="connsiteX7" fmla="*/ 1778832 w 2398426"/>
              <a:gd name="connsiteY7" fmla="*/ 2360951 h 2505855"/>
              <a:gd name="connsiteX8" fmla="*/ 1179226 w 2398426"/>
              <a:gd name="connsiteY8" fmla="*/ 2495862 h 2505855"/>
              <a:gd name="connsiteX9" fmla="*/ 519659 w 2398426"/>
              <a:gd name="connsiteY9" fmla="*/ 2300990 h 2505855"/>
              <a:gd name="connsiteX10" fmla="*/ 204865 w 2398426"/>
              <a:gd name="connsiteY10" fmla="*/ 1866275 h 2505855"/>
              <a:gd name="connsiteX11" fmla="*/ 9993 w 2398426"/>
              <a:gd name="connsiteY11" fmla="*/ 1131757 h 2505855"/>
              <a:gd name="connsiteX12" fmla="*/ 264826 w 2398426"/>
              <a:gd name="connsiteY12" fmla="*/ 487180 h 2505855"/>
              <a:gd name="connsiteX13" fmla="*/ 699540 w 2398426"/>
              <a:gd name="connsiteY13" fmla="*/ 157397 h 2505855"/>
              <a:gd name="connsiteX14" fmla="*/ 1224196 w 2398426"/>
              <a:gd name="connsiteY14" fmla="*/ 22485 h 2505855"/>
              <a:gd name="connsiteX15" fmla="*/ 1733862 w 2398426"/>
              <a:gd name="connsiteY15" fmla="*/ 22485 h 2505855"/>
              <a:gd name="connsiteX16" fmla="*/ 1733862 w 2398426"/>
              <a:gd name="connsiteY16" fmla="*/ 22485 h 250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98426" h="2505855">
                <a:moveTo>
                  <a:pt x="1568970" y="771994"/>
                </a:moveTo>
                <a:cubicBezTo>
                  <a:pt x="1658911" y="759502"/>
                  <a:pt x="1748852" y="747011"/>
                  <a:pt x="1838793" y="771994"/>
                </a:cubicBezTo>
                <a:cubicBezTo>
                  <a:pt x="1928734" y="796977"/>
                  <a:pt x="2023672" y="834453"/>
                  <a:pt x="2108616" y="921895"/>
                </a:cubicBezTo>
                <a:cubicBezTo>
                  <a:pt x="2193560" y="1009338"/>
                  <a:pt x="2303489" y="1181724"/>
                  <a:pt x="2348459" y="1296649"/>
                </a:cubicBezTo>
                <a:cubicBezTo>
                  <a:pt x="2393429" y="1411574"/>
                  <a:pt x="2398426" y="1489023"/>
                  <a:pt x="2378439" y="1611443"/>
                </a:cubicBezTo>
                <a:cubicBezTo>
                  <a:pt x="2358452" y="1733863"/>
                  <a:pt x="2288498" y="1928734"/>
                  <a:pt x="2228537" y="2031167"/>
                </a:cubicBezTo>
                <a:cubicBezTo>
                  <a:pt x="2168576" y="2133600"/>
                  <a:pt x="2093626" y="2171075"/>
                  <a:pt x="2018675" y="2226039"/>
                </a:cubicBezTo>
                <a:cubicBezTo>
                  <a:pt x="1943724" y="2281003"/>
                  <a:pt x="1918740" y="2315980"/>
                  <a:pt x="1778832" y="2360951"/>
                </a:cubicBezTo>
                <a:cubicBezTo>
                  <a:pt x="1638924" y="2405922"/>
                  <a:pt x="1389088" y="2505855"/>
                  <a:pt x="1179226" y="2495862"/>
                </a:cubicBezTo>
                <a:cubicBezTo>
                  <a:pt x="969364" y="2485869"/>
                  <a:pt x="682052" y="2405921"/>
                  <a:pt x="519659" y="2300990"/>
                </a:cubicBezTo>
                <a:cubicBezTo>
                  <a:pt x="357266" y="2196059"/>
                  <a:pt x="289809" y="2061147"/>
                  <a:pt x="204865" y="1866275"/>
                </a:cubicBezTo>
                <a:cubicBezTo>
                  <a:pt x="119921" y="1671403"/>
                  <a:pt x="0" y="1361606"/>
                  <a:pt x="9993" y="1131757"/>
                </a:cubicBezTo>
                <a:cubicBezTo>
                  <a:pt x="19987" y="901908"/>
                  <a:pt x="149902" y="649573"/>
                  <a:pt x="264826" y="487180"/>
                </a:cubicBezTo>
                <a:cubicBezTo>
                  <a:pt x="379750" y="324787"/>
                  <a:pt x="539645" y="234846"/>
                  <a:pt x="699540" y="157397"/>
                </a:cubicBezTo>
                <a:cubicBezTo>
                  <a:pt x="859435" y="79948"/>
                  <a:pt x="1051809" y="44970"/>
                  <a:pt x="1224196" y="22485"/>
                </a:cubicBezTo>
                <a:cubicBezTo>
                  <a:pt x="1396583" y="0"/>
                  <a:pt x="1733862" y="22485"/>
                  <a:pt x="1733862" y="22485"/>
                </a:cubicBezTo>
                <a:lnTo>
                  <a:pt x="1733862" y="22485"/>
                </a:lnTo>
              </a:path>
            </a:pathLst>
          </a:custGeom>
          <a:solidFill>
            <a:schemeClr val="bg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Forme libre 8">
            <a:extLst>
              <a:ext uri="{FF2B5EF4-FFF2-40B4-BE49-F238E27FC236}">
                <a16:creationId xmlns:a16="http://schemas.microsoft.com/office/drawing/2014/main" id="{66672D83-916A-4692-890D-E361B6317F2A}"/>
              </a:ext>
            </a:extLst>
          </p:cNvPr>
          <p:cNvSpPr/>
          <p:nvPr/>
        </p:nvSpPr>
        <p:spPr bwMode="auto">
          <a:xfrm>
            <a:off x="3131840" y="2026015"/>
            <a:ext cx="2583904" cy="2655912"/>
          </a:xfrm>
          <a:custGeom>
            <a:avLst/>
            <a:gdLst>
              <a:gd name="connsiteX0" fmla="*/ 1568970 w 2398426"/>
              <a:gd name="connsiteY0" fmla="*/ 771994 h 2505855"/>
              <a:gd name="connsiteX1" fmla="*/ 1838793 w 2398426"/>
              <a:gd name="connsiteY1" fmla="*/ 771994 h 2505855"/>
              <a:gd name="connsiteX2" fmla="*/ 2108616 w 2398426"/>
              <a:gd name="connsiteY2" fmla="*/ 921895 h 2505855"/>
              <a:gd name="connsiteX3" fmla="*/ 2348459 w 2398426"/>
              <a:gd name="connsiteY3" fmla="*/ 1296649 h 2505855"/>
              <a:gd name="connsiteX4" fmla="*/ 2378439 w 2398426"/>
              <a:gd name="connsiteY4" fmla="*/ 1611443 h 2505855"/>
              <a:gd name="connsiteX5" fmla="*/ 2228537 w 2398426"/>
              <a:gd name="connsiteY5" fmla="*/ 2031167 h 2505855"/>
              <a:gd name="connsiteX6" fmla="*/ 2018675 w 2398426"/>
              <a:gd name="connsiteY6" fmla="*/ 2226039 h 2505855"/>
              <a:gd name="connsiteX7" fmla="*/ 1778832 w 2398426"/>
              <a:gd name="connsiteY7" fmla="*/ 2360951 h 2505855"/>
              <a:gd name="connsiteX8" fmla="*/ 1179226 w 2398426"/>
              <a:gd name="connsiteY8" fmla="*/ 2495862 h 2505855"/>
              <a:gd name="connsiteX9" fmla="*/ 519659 w 2398426"/>
              <a:gd name="connsiteY9" fmla="*/ 2300990 h 2505855"/>
              <a:gd name="connsiteX10" fmla="*/ 204865 w 2398426"/>
              <a:gd name="connsiteY10" fmla="*/ 1866275 h 2505855"/>
              <a:gd name="connsiteX11" fmla="*/ 9993 w 2398426"/>
              <a:gd name="connsiteY11" fmla="*/ 1131757 h 2505855"/>
              <a:gd name="connsiteX12" fmla="*/ 264826 w 2398426"/>
              <a:gd name="connsiteY12" fmla="*/ 487180 h 2505855"/>
              <a:gd name="connsiteX13" fmla="*/ 699540 w 2398426"/>
              <a:gd name="connsiteY13" fmla="*/ 157397 h 2505855"/>
              <a:gd name="connsiteX14" fmla="*/ 1224196 w 2398426"/>
              <a:gd name="connsiteY14" fmla="*/ 22485 h 2505855"/>
              <a:gd name="connsiteX15" fmla="*/ 1733862 w 2398426"/>
              <a:gd name="connsiteY15" fmla="*/ 22485 h 2505855"/>
              <a:gd name="connsiteX16" fmla="*/ 1733862 w 2398426"/>
              <a:gd name="connsiteY16" fmla="*/ 22485 h 250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98426" h="2505855">
                <a:moveTo>
                  <a:pt x="1568970" y="771994"/>
                </a:moveTo>
                <a:cubicBezTo>
                  <a:pt x="1658911" y="759502"/>
                  <a:pt x="1748852" y="747011"/>
                  <a:pt x="1838793" y="771994"/>
                </a:cubicBezTo>
                <a:cubicBezTo>
                  <a:pt x="1928734" y="796977"/>
                  <a:pt x="2023672" y="834453"/>
                  <a:pt x="2108616" y="921895"/>
                </a:cubicBezTo>
                <a:cubicBezTo>
                  <a:pt x="2193560" y="1009338"/>
                  <a:pt x="2303489" y="1181724"/>
                  <a:pt x="2348459" y="1296649"/>
                </a:cubicBezTo>
                <a:cubicBezTo>
                  <a:pt x="2393429" y="1411574"/>
                  <a:pt x="2398426" y="1489023"/>
                  <a:pt x="2378439" y="1611443"/>
                </a:cubicBezTo>
                <a:cubicBezTo>
                  <a:pt x="2358452" y="1733863"/>
                  <a:pt x="2288498" y="1928734"/>
                  <a:pt x="2228537" y="2031167"/>
                </a:cubicBezTo>
                <a:cubicBezTo>
                  <a:pt x="2168576" y="2133600"/>
                  <a:pt x="2093626" y="2171075"/>
                  <a:pt x="2018675" y="2226039"/>
                </a:cubicBezTo>
                <a:cubicBezTo>
                  <a:pt x="1943724" y="2281003"/>
                  <a:pt x="1918740" y="2315980"/>
                  <a:pt x="1778832" y="2360951"/>
                </a:cubicBezTo>
                <a:cubicBezTo>
                  <a:pt x="1638924" y="2405922"/>
                  <a:pt x="1389088" y="2505855"/>
                  <a:pt x="1179226" y="2495862"/>
                </a:cubicBezTo>
                <a:cubicBezTo>
                  <a:pt x="969364" y="2485869"/>
                  <a:pt x="682052" y="2405921"/>
                  <a:pt x="519659" y="2300990"/>
                </a:cubicBezTo>
                <a:cubicBezTo>
                  <a:pt x="357266" y="2196059"/>
                  <a:pt x="289809" y="2061147"/>
                  <a:pt x="204865" y="1866275"/>
                </a:cubicBezTo>
                <a:cubicBezTo>
                  <a:pt x="119921" y="1671403"/>
                  <a:pt x="0" y="1361606"/>
                  <a:pt x="9993" y="1131757"/>
                </a:cubicBezTo>
                <a:cubicBezTo>
                  <a:pt x="19987" y="901908"/>
                  <a:pt x="149902" y="649573"/>
                  <a:pt x="264826" y="487180"/>
                </a:cubicBezTo>
                <a:cubicBezTo>
                  <a:pt x="379750" y="324787"/>
                  <a:pt x="539645" y="234846"/>
                  <a:pt x="699540" y="157397"/>
                </a:cubicBezTo>
                <a:cubicBezTo>
                  <a:pt x="859435" y="79948"/>
                  <a:pt x="1051809" y="44970"/>
                  <a:pt x="1224196" y="22485"/>
                </a:cubicBezTo>
                <a:cubicBezTo>
                  <a:pt x="1396583" y="0"/>
                  <a:pt x="1733862" y="22485"/>
                  <a:pt x="1733862" y="22485"/>
                </a:cubicBezTo>
                <a:lnTo>
                  <a:pt x="1733862" y="22485"/>
                </a:lnTo>
              </a:path>
            </a:pathLst>
          </a:custGeom>
          <a:solidFill>
            <a:schemeClr val="bg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Forme libre 13">
            <a:extLst>
              <a:ext uri="{FF2B5EF4-FFF2-40B4-BE49-F238E27FC236}">
                <a16:creationId xmlns:a16="http://schemas.microsoft.com/office/drawing/2014/main" id="{03C1BF5E-F9C8-4D8F-8E74-E64A094CD0D6}"/>
              </a:ext>
            </a:extLst>
          </p:cNvPr>
          <p:cNvSpPr/>
          <p:nvPr/>
        </p:nvSpPr>
        <p:spPr bwMode="auto">
          <a:xfrm>
            <a:off x="4860032" y="4834327"/>
            <a:ext cx="1872208" cy="1872208"/>
          </a:xfrm>
          <a:custGeom>
            <a:avLst/>
            <a:gdLst>
              <a:gd name="connsiteX0" fmla="*/ 1568970 w 2398426"/>
              <a:gd name="connsiteY0" fmla="*/ 771994 h 2505855"/>
              <a:gd name="connsiteX1" fmla="*/ 1838793 w 2398426"/>
              <a:gd name="connsiteY1" fmla="*/ 771994 h 2505855"/>
              <a:gd name="connsiteX2" fmla="*/ 2108616 w 2398426"/>
              <a:gd name="connsiteY2" fmla="*/ 921895 h 2505855"/>
              <a:gd name="connsiteX3" fmla="*/ 2348459 w 2398426"/>
              <a:gd name="connsiteY3" fmla="*/ 1296649 h 2505855"/>
              <a:gd name="connsiteX4" fmla="*/ 2378439 w 2398426"/>
              <a:gd name="connsiteY4" fmla="*/ 1611443 h 2505855"/>
              <a:gd name="connsiteX5" fmla="*/ 2228537 w 2398426"/>
              <a:gd name="connsiteY5" fmla="*/ 2031167 h 2505855"/>
              <a:gd name="connsiteX6" fmla="*/ 2018675 w 2398426"/>
              <a:gd name="connsiteY6" fmla="*/ 2226039 h 2505855"/>
              <a:gd name="connsiteX7" fmla="*/ 1778832 w 2398426"/>
              <a:gd name="connsiteY7" fmla="*/ 2360951 h 2505855"/>
              <a:gd name="connsiteX8" fmla="*/ 1179226 w 2398426"/>
              <a:gd name="connsiteY8" fmla="*/ 2495862 h 2505855"/>
              <a:gd name="connsiteX9" fmla="*/ 519659 w 2398426"/>
              <a:gd name="connsiteY9" fmla="*/ 2300990 h 2505855"/>
              <a:gd name="connsiteX10" fmla="*/ 204865 w 2398426"/>
              <a:gd name="connsiteY10" fmla="*/ 1866275 h 2505855"/>
              <a:gd name="connsiteX11" fmla="*/ 9993 w 2398426"/>
              <a:gd name="connsiteY11" fmla="*/ 1131757 h 2505855"/>
              <a:gd name="connsiteX12" fmla="*/ 264826 w 2398426"/>
              <a:gd name="connsiteY12" fmla="*/ 487180 h 2505855"/>
              <a:gd name="connsiteX13" fmla="*/ 699540 w 2398426"/>
              <a:gd name="connsiteY13" fmla="*/ 157397 h 2505855"/>
              <a:gd name="connsiteX14" fmla="*/ 1224196 w 2398426"/>
              <a:gd name="connsiteY14" fmla="*/ 22485 h 2505855"/>
              <a:gd name="connsiteX15" fmla="*/ 1733862 w 2398426"/>
              <a:gd name="connsiteY15" fmla="*/ 22485 h 2505855"/>
              <a:gd name="connsiteX16" fmla="*/ 1733862 w 2398426"/>
              <a:gd name="connsiteY16" fmla="*/ 22485 h 250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98426" h="2505855">
                <a:moveTo>
                  <a:pt x="1568970" y="771994"/>
                </a:moveTo>
                <a:cubicBezTo>
                  <a:pt x="1658911" y="759502"/>
                  <a:pt x="1748852" y="747011"/>
                  <a:pt x="1838793" y="771994"/>
                </a:cubicBezTo>
                <a:cubicBezTo>
                  <a:pt x="1928734" y="796977"/>
                  <a:pt x="2023672" y="834453"/>
                  <a:pt x="2108616" y="921895"/>
                </a:cubicBezTo>
                <a:cubicBezTo>
                  <a:pt x="2193560" y="1009338"/>
                  <a:pt x="2303489" y="1181724"/>
                  <a:pt x="2348459" y="1296649"/>
                </a:cubicBezTo>
                <a:cubicBezTo>
                  <a:pt x="2393429" y="1411574"/>
                  <a:pt x="2398426" y="1489023"/>
                  <a:pt x="2378439" y="1611443"/>
                </a:cubicBezTo>
                <a:cubicBezTo>
                  <a:pt x="2358452" y="1733863"/>
                  <a:pt x="2288498" y="1928734"/>
                  <a:pt x="2228537" y="2031167"/>
                </a:cubicBezTo>
                <a:cubicBezTo>
                  <a:pt x="2168576" y="2133600"/>
                  <a:pt x="2093626" y="2171075"/>
                  <a:pt x="2018675" y="2226039"/>
                </a:cubicBezTo>
                <a:cubicBezTo>
                  <a:pt x="1943724" y="2281003"/>
                  <a:pt x="1918740" y="2315980"/>
                  <a:pt x="1778832" y="2360951"/>
                </a:cubicBezTo>
                <a:cubicBezTo>
                  <a:pt x="1638924" y="2405922"/>
                  <a:pt x="1389088" y="2505855"/>
                  <a:pt x="1179226" y="2495862"/>
                </a:cubicBezTo>
                <a:cubicBezTo>
                  <a:pt x="969364" y="2485869"/>
                  <a:pt x="682052" y="2405921"/>
                  <a:pt x="519659" y="2300990"/>
                </a:cubicBezTo>
                <a:cubicBezTo>
                  <a:pt x="357266" y="2196059"/>
                  <a:pt x="289809" y="2061147"/>
                  <a:pt x="204865" y="1866275"/>
                </a:cubicBezTo>
                <a:cubicBezTo>
                  <a:pt x="119921" y="1671403"/>
                  <a:pt x="0" y="1361606"/>
                  <a:pt x="9993" y="1131757"/>
                </a:cubicBezTo>
                <a:cubicBezTo>
                  <a:pt x="19987" y="901908"/>
                  <a:pt x="149902" y="649573"/>
                  <a:pt x="264826" y="487180"/>
                </a:cubicBezTo>
                <a:cubicBezTo>
                  <a:pt x="379750" y="324787"/>
                  <a:pt x="539645" y="234846"/>
                  <a:pt x="699540" y="157397"/>
                </a:cubicBezTo>
                <a:cubicBezTo>
                  <a:pt x="859435" y="79948"/>
                  <a:pt x="1051809" y="44970"/>
                  <a:pt x="1224196" y="22485"/>
                </a:cubicBezTo>
                <a:cubicBezTo>
                  <a:pt x="1396583" y="0"/>
                  <a:pt x="1733862" y="22485"/>
                  <a:pt x="1733862" y="22485"/>
                </a:cubicBezTo>
                <a:lnTo>
                  <a:pt x="1733862" y="22485"/>
                </a:lnTo>
              </a:path>
            </a:pathLst>
          </a:custGeom>
          <a:solidFill>
            <a:schemeClr val="bg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Forme libre 16">
            <a:extLst>
              <a:ext uri="{FF2B5EF4-FFF2-40B4-BE49-F238E27FC236}">
                <a16:creationId xmlns:a16="http://schemas.microsoft.com/office/drawing/2014/main" id="{D2685C80-1E6E-400D-8A71-79849C78C6CA}"/>
              </a:ext>
            </a:extLst>
          </p:cNvPr>
          <p:cNvSpPr/>
          <p:nvPr/>
        </p:nvSpPr>
        <p:spPr bwMode="auto">
          <a:xfrm>
            <a:off x="896467" y="2914842"/>
            <a:ext cx="6935450" cy="3197902"/>
          </a:xfrm>
          <a:custGeom>
            <a:avLst/>
            <a:gdLst>
              <a:gd name="connsiteX0" fmla="*/ 0 w 6935450"/>
              <a:gd name="connsiteY0" fmla="*/ 1616439 h 3197902"/>
              <a:gd name="connsiteX1" fmla="*/ 794479 w 6935450"/>
              <a:gd name="connsiteY1" fmla="*/ 941882 h 3197902"/>
              <a:gd name="connsiteX2" fmla="*/ 1903751 w 6935450"/>
              <a:gd name="connsiteY2" fmla="*/ 267325 h 3197902"/>
              <a:gd name="connsiteX3" fmla="*/ 3237875 w 6935450"/>
              <a:gd name="connsiteY3" fmla="*/ 27482 h 3197902"/>
              <a:gd name="connsiteX4" fmla="*/ 4916774 w 6935450"/>
              <a:gd name="connsiteY4" fmla="*/ 102433 h 3197902"/>
              <a:gd name="connsiteX5" fmla="*/ 5951095 w 6935450"/>
              <a:gd name="connsiteY5" fmla="*/ 282315 h 3197902"/>
              <a:gd name="connsiteX6" fmla="*/ 6700603 w 6935450"/>
              <a:gd name="connsiteY6" fmla="*/ 657069 h 3197902"/>
              <a:gd name="connsiteX7" fmla="*/ 6730584 w 6935450"/>
              <a:gd name="connsiteY7" fmla="*/ 1316636 h 3197902"/>
              <a:gd name="connsiteX8" fmla="*/ 5471410 w 6935450"/>
              <a:gd name="connsiteY8" fmla="*/ 2246026 h 3197902"/>
              <a:gd name="connsiteX9" fmla="*/ 3492708 w 6935450"/>
              <a:gd name="connsiteY9" fmla="*/ 3040505 h 3197902"/>
              <a:gd name="connsiteX10" fmla="*/ 2188564 w 6935450"/>
              <a:gd name="connsiteY10" fmla="*/ 3190407 h 319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35450" h="3197902">
                <a:moveTo>
                  <a:pt x="0" y="1616439"/>
                </a:moveTo>
                <a:cubicBezTo>
                  <a:pt x="238593" y="1391586"/>
                  <a:pt x="477187" y="1166734"/>
                  <a:pt x="794479" y="941882"/>
                </a:cubicBezTo>
                <a:cubicBezTo>
                  <a:pt x="1111771" y="717030"/>
                  <a:pt x="1496518" y="419725"/>
                  <a:pt x="1903751" y="267325"/>
                </a:cubicBezTo>
                <a:cubicBezTo>
                  <a:pt x="2310984" y="114925"/>
                  <a:pt x="2735705" y="54964"/>
                  <a:pt x="3237875" y="27482"/>
                </a:cubicBezTo>
                <a:cubicBezTo>
                  <a:pt x="3740046" y="0"/>
                  <a:pt x="4464571" y="59961"/>
                  <a:pt x="4916774" y="102433"/>
                </a:cubicBezTo>
                <a:cubicBezTo>
                  <a:pt x="5368977" y="144905"/>
                  <a:pt x="5653790" y="189876"/>
                  <a:pt x="5951095" y="282315"/>
                </a:cubicBezTo>
                <a:cubicBezTo>
                  <a:pt x="6248400" y="374754"/>
                  <a:pt x="6570688" y="484682"/>
                  <a:pt x="6700603" y="657069"/>
                </a:cubicBezTo>
                <a:cubicBezTo>
                  <a:pt x="6830518" y="829456"/>
                  <a:pt x="6935450" y="1051810"/>
                  <a:pt x="6730584" y="1316636"/>
                </a:cubicBezTo>
                <a:cubicBezTo>
                  <a:pt x="6525718" y="1581462"/>
                  <a:pt x="6011056" y="1958715"/>
                  <a:pt x="5471410" y="2246026"/>
                </a:cubicBezTo>
                <a:cubicBezTo>
                  <a:pt x="4931764" y="2533338"/>
                  <a:pt x="4039849" y="2883108"/>
                  <a:pt x="3492708" y="3040505"/>
                </a:cubicBezTo>
                <a:cubicBezTo>
                  <a:pt x="2945567" y="3197902"/>
                  <a:pt x="2567065" y="3194154"/>
                  <a:pt x="2188564" y="3190407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CD1314B-419F-4753-9F6E-47C72C2DA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947" y="2456513"/>
            <a:ext cx="3765159" cy="306896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1D1EFF9-6D95-4E47-AF1A-D8B761DF05E5}"/>
              </a:ext>
            </a:extLst>
          </p:cNvPr>
          <p:cNvSpPr txBox="1"/>
          <p:nvPr/>
        </p:nvSpPr>
        <p:spPr>
          <a:xfrm>
            <a:off x="4788023" y="2447117"/>
            <a:ext cx="3440607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0" dirty="0">
                <a:latin typeface="Neo Sans Std Black"/>
              </a:rPr>
              <a:t>Futur habitant : partie prenante fondamentale et </a:t>
            </a:r>
            <a:r>
              <a:rPr lang="fr-FR" sz="1600" b="0" dirty="0" err="1">
                <a:latin typeface="Neo Sans Std Black"/>
              </a:rPr>
              <a:t>fantômatique</a:t>
            </a:r>
            <a:br>
              <a:rPr lang="fr-FR" sz="1600" b="0" dirty="0">
                <a:latin typeface="Neo Sans Std Black"/>
              </a:rPr>
            </a:br>
            <a:r>
              <a:rPr lang="fr-FR" sz="1600" b="0" dirty="0">
                <a:latin typeface="Neo Sans Std Black"/>
              </a:rPr>
              <a:t>du projet. </a:t>
            </a:r>
            <a:r>
              <a:rPr lang="fr-FR" sz="1600" b="1" dirty="0">
                <a:latin typeface="Neo Sans Std Black"/>
              </a:rPr>
              <a:t>Comment l’impliquer dans la gouvernance ?</a:t>
            </a:r>
            <a:r>
              <a:rPr lang="fr-FR" sz="1600" b="0" dirty="0">
                <a:latin typeface="Neo Sans Std Black"/>
              </a:rPr>
              <a:t> Jeux de rôles avec citoyens ordinaires de profils diversifiés, témoignages et documentaires sur opérations antérieures comparables, simulations.</a:t>
            </a:r>
          </a:p>
        </p:txBody>
      </p:sp>
    </p:spTree>
    <p:extLst>
      <p:ext uri="{BB962C8B-B14F-4D97-AF65-F5344CB8AC3E}">
        <p14:creationId xmlns:p14="http://schemas.microsoft.com/office/powerpoint/2010/main" val="1190572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C691FBBF-B662-6F4E-B331-0AFDE92B8CAB}"/>
              </a:ext>
            </a:extLst>
          </p:cNvPr>
          <p:cNvSpPr txBox="1">
            <a:spLocks/>
          </p:cNvSpPr>
          <p:nvPr/>
        </p:nvSpPr>
        <p:spPr bwMode="auto">
          <a:xfrm>
            <a:off x="457200" y="472108"/>
            <a:ext cx="771520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latin typeface="Neo Sans Std Black"/>
              </a:rPr>
              <a:t>Lean = Courant de pensée managérial anti-taylorien, parfois détourné des principes fondateurs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18F6CACE-9187-4358-87CD-AC01F2AC73AA}"/>
              </a:ext>
            </a:extLst>
          </p:cNvPr>
          <p:cNvSpPr txBox="1">
            <a:spLocks/>
          </p:cNvSpPr>
          <p:nvPr/>
        </p:nvSpPr>
        <p:spPr>
          <a:xfrm>
            <a:off x="6732240" y="832148"/>
            <a:ext cx="8229600" cy="5040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lvl="1" indent="0">
              <a:spcAft>
                <a:spcPts val="600"/>
              </a:spcAft>
              <a:buNone/>
              <a:defRPr/>
            </a:pPr>
            <a:endParaRPr lang="fr-FR" sz="2400" b="1" kern="0" dirty="0">
              <a:solidFill>
                <a:schemeClr val="accent4"/>
              </a:solidFill>
              <a:latin typeface="Neo Sans Std Black"/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fr-FR" sz="2400" b="1" kern="0" dirty="0">
              <a:solidFill>
                <a:srgbClr val="00A1E6"/>
              </a:solidFill>
              <a:latin typeface="Neo Sans Std Black"/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fr-FR" sz="2400" b="1" kern="0" dirty="0">
              <a:solidFill>
                <a:srgbClr val="00A1E6"/>
              </a:solidFill>
              <a:latin typeface="Neo Sans Std Black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B63393-578A-475B-A61D-9C26BC8693EB}"/>
              </a:ext>
            </a:extLst>
          </p:cNvPr>
          <p:cNvSpPr/>
          <p:nvPr/>
        </p:nvSpPr>
        <p:spPr>
          <a:xfrm>
            <a:off x="453792" y="1484784"/>
            <a:ext cx="7862624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4"/>
                </a:solidFill>
                <a:latin typeface="Neo Sans Std Black"/>
              </a:rPr>
              <a:t>Walter </a:t>
            </a:r>
            <a:r>
              <a:rPr lang="fr-FR" dirty="0" err="1">
                <a:solidFill>
                  <a:schemeClr val="accent4"/>
                </a:solidFill>
                <a:latin typeface="Neo Sans Std Black"/>
              </a:rPr>
              <a:t>Shewhart</a:t>
            </a:r>
            <a:r>
              <a:rPr lang="fr-FR" dirty="0">
                <a:solidFill>
                  <a:schemeClr val="accent4"/>
                </a:solidFill>
                <a:latin typeface="Neo Sans Std Black"/>
              </a:rPr>
              <a:t> invente le Contrôle Statistique de Processus (1924) et la boucle du progrès continu (1939) chez Western Electric : approche préventive de la Qualité, processus d’exploration et d’expérimentation plutôt que de contrôle, rôle-clé des opérationnels de terrain.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solidFill>
                <a:schemeClr val="accent4"/>
              </a:solidFill>
              <a:latin typeface="Neo Sans Std Black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accent4"/>
                </a:solidFill>
                <a:latin typeface="Neo Sans Std Black"/>
              </a:rPr>
              <a:t>Shewhart</a:t>
            </a:r>
            <a:r>
              <a:rPr lang="fr-FR" dirty="0">
                <a:solidFill>
                  <a:schemeClr val="accent4"/>
                </a:solidFill>
                <a:latin typeface="Neo Sans Std Black"/>
              </a:rPr>
              <a:t> recrute et forme dans les années 20 deux jeunes stagiaires, Deming et </a:t>
            </a:r>
            <a:r>
              <a:rPr lang="fr-FR" dirty="0" err="1">
                <a:solidFill>
                  <a:schemeClr val="accent4"/>
                </a:solidFill>
                <a:latin typeface="Neo Sans Std Black"/>
              </a:rPr>
              <a:t>Juran</a:t>
            </a:r>
            <a:r>
              <a:rPr lang="fr-FR" dirty="0">
                <a:solidFill>
                  <a:schemeClr val="accent4"/>
                </a:solidFill>
                <a:latin typeface="Neo Sans Std Black"/>
              </a:rPr>
              <a:t>, futurs pères du mouvement du “management par la qualité”.</a:t>
            </a:r>
          </a:p>
          <a:p>
            <a:pPr marL="645750" indent="-28575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chemeClr val="accent4"/>
              </a:solidFill>
              <a:latin typeface="Neo Sans Std Black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4"/>
                </a:solidFill>
                <a:latin typeface="Neo Sans Std Black"/>
              </a:rPr>
              <a:t>Deming opère au Japon. Sous l’influence de Deming, Ohno développe le « Toyota Production System » dans les années 50.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solidFill>
                <a:schemeClr val="accent4"/>
              </a:solidFill>
              <a:latin typeface="Neo Sans Std Black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4"/>
                </a:solidFill>
                <a:latin typeface="Neo Sans Std Black"/>
              </a:rPr>
              <a:t>Deming et Ohno conceptualisent l’approche du management en termes de « progrès continu » (« </a:t>
            </a:r>
            <a:r>
              <a:rPr lang="fr-FR" dirty="0">
                <a:solidFill>
                  <a:schemeClr val="accent4"/>
                </a:solidFill>
                <a:latin typeface="Neo Sans Std Black"/>
                <a:sym typeface="Symbol" panose="05050102010706020507" pitchFamily="18" charset="2"/>
              </a:rPr>
              <a:t>kaizen »), pilier du « toyotisme », rebaptisé (MIT) « </a:t>
            </a:r>
            <a:r>
              <a:rPr lang="fr-FR" dirty="0" err="1">
                <a:solidFill>
                  <a:schemeClr val="accent4"/>
                </a:solidFill>
                <a:latin typeface="Neo Sans Std Black"/>
                <a:sym typeface="Symbol" panose="05050102010706020507" pitchFamily="18" charset="2"/>
              </a:rPr>
              <a:t>lean</a:t>
            </a:r>
            <a:r>
              <a:rPr lang="fr-FR" dirty="0">
                <a:solidFill>
                  <a:schemeClr val="accent4"/>
                </a:solidFill>
                <a:latin typeface="Neo Sans Std Black"/>
                <a:sym typeface="Symbol" panose="05050102010706020507" pitchFamily="18" charset="2"/>
              </a:rPr>
              <a:t> management » en 1991. Il tend parfois à revenir à un contrôle par écarts fondé sur des modèles rationnels conçus par des experts.</a:t>
            </a:r>
            <a:endParaRPr lang="fr-FR" dirty="0">
              <a:solidFill>
                <a:schemeClr val="accent4"/>
              </a:solidFill>
              <a:latin typeface="Neo Sans Std Black"/>
            </a:endParaRPr>
          </a:p>
        </p:txBody>
      </p:sp>
    </p:spTree>
    <p:extLst>
      <p:ext uri="{BB962C8B-B14F-4D97-AF65-F5344CB8AC3E}">
        <p14:creationId xmlns:p14="http://schemas.microsoft.com/office/powerpoint/2010/main" val="774423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C455BA71-9097-44CE-809F-BFEF93D1839E}"/>
              </a:ext>
            </a:extLst>
          </p:cNvPr>
          <p:cNvSpPr txBox="1">
            <a:spLocks/>
          </p:cNvSpPr>
          <p:nvPr/>
        </p:nvSpPr>
        <p:spPr bwMode="auto">
          <a:xfrm>
            <a:off x="457200" y="764704"/>
            <a:ext cx="8075240" cy="67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pPr algn="l"/>
            <a:r>
              <a:rPr lang="fr-FR" altLang="fr-FR" sz="3200" b="1" kern="0" dirty="0">
                <a:solidFill>
                  <a:schemeClr val="accent4"/>
                </a:solidFill>
                <a:latin typeface="Neo Sans Std Black"/>
              </a:rPr>
              <a:t>De l’enquête exploratoire au contrôle d’écarts</a:t>
            </a:r>
          </a:p>
          <a:p>
            <a:pPr algn="l"/>
            <a:endParaRPr lang="fr-FR" altLang="fr-FR" sz="3200" b="1" kern="0" dirty="0">
              <a:solidFill>
                <a:schemeClr val="accent4"/>
              </a:solidFill>
              <a:latin typeface="Neo Sans Std Black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601B8B6-622C-42D1-964F-E3EADFC21B9B}"/>
              </a:ext>
            </a:extLst>
          </p:cNvPr>
          <p:cNvSpPr/>
          <p:nvPr/>
        </p:nvSpPr>
        <p:spPr bwMode="auto">
          <a:xfrm>
            <a:off x="2295661" y="1400098"/>
            <a:ext cx="1742530" cy="864096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eo Sans Std Black"/>
              </a:rPr>
              <a:t>Plan 1 = 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eo Sans Std Black"/>
              </a:rPr>
            </a:b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eo Sans Std Black"/>
              </a:rPr>
              <a:t>hypothèse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eo Sans Std Black"/>
              </a:rPr>
              <a:t> 1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1E98486-7CB2-4AC6-B92C-97372130FA1A}"/>
              </a:ext>
            </a:extLst>
          </p:cNvPr>
          <p:cNvSpPr/>
          <p:nvPr/>
        </p:nvSpPr>
        <p:spPr bwMode="auto">
          <a:xfrm>
            <a:off x="3039893" y="3155369"/>
            <a:ext cx="1512168" cy="864096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eo Sans Std Black"/>
              </a:rPr>
              <a:t>Do = </a:t>
            </a:r>
            <a:r>
              <a:rPr lang="en-US" sz="1600" b="0" dirty="0">
                <a:latin typeface="Neo Sans Std Black"/>
              </a:rPr>
              <a:t>ex-</a:t>
            </a:r>
            <a:r>
              <a:rPr lang="en-US" sz="1600" b="0" dirty="0" err="1">
                <a:latin typeface="Neo Sans Std Black"/>
              </a:rPr>
              <a:t>périmen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eo Sans Std Black"/>
              </a:rPr>
              <a:t>ter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eo Sans Std Black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C557300-72B6-4E3D-88A6-4FA7E3567692}"/>
              </a:ext>
            </a:extLst>
          </p:cNvPr>
          <p:cNvSpPr/>
          <p:nvPr/>
        </p:nvSpPr>
        <p:spPr bwMode="auto">
          <a:xfrm>
            <a:off x="159573" y="3155369"/>
            <a:ext cx="1440160" cy="864096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eo Sans Std Black"/>
              </a:rPr>
              <a:t>Act = 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eo Sans Std Black"/>
              </a:rPr>
            </a:b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eo Sans Std Black"/>
              </a:rPr>
              <a:t>ajuster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eo Sans Std Black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A3F945A-FB8A-4AB7-832C-4C30DB733D87}"/>
              </a:ext>
            </a:extLst>
          </p:cNvPr>
          <p:cNvSpPr/>
          <p:nvPr/>
        </p:nvSpPr>
        <p:spPr bwMode="auto">
          <a:xfrm>
            <a:off x="1635736" y="4451513"/>
            <a:ext cx="1440160" cy="864096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eo Sans Std Black"/>
              </a:rPr>
              <a:t>Study = 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eo Sans Std Black"/>
              </a:rPr>
            </a:b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eo Sans Std Black"/>
              </a:rPr>
              <a:t>évaluer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eo Sans Std Black"/>
            </a:endParaRPr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DDCACE2F-2F4A-4EFB-A1BA-B962B5B1EFEB}"/>
              </a:ext>
            </a:extLst>
          </p:cNvPr>
          <p:cNvSpPr/>
          <p:nvPr/>
        </p:nvSpPr>
        <p:spPr bwMode="auto">
          <a:xfrm>
            <a:off x="3471941" y="2219265"/>
            <a:ext cx="288032" cy="936104"/>
          </a:xfrm>
          <a:custGeom>
            <a:avLst/>
            <a:gdLst>
              <a:gd name="connsiteX0" fmla="*/ 0 w 662473"/>
              <a:gd name="connsiteY0" fmla="*/ 0 h 755779"/>
              <a:gd name="connsiteX1" fmla="*/ 186612 w 662473"/>
              <a:gd name="connsiteY1" fmla="*/ 111967 h 755779"/>
              <a:gd name="connsiteX2" fmla="*/ 457200 w 662473"/>
              <a:gd name="connsiteY2" fmla="*/ 354563 h 755779"/>
              <a:gd name="connsiteX3" fmla="*/ 662473 w 662473"/>
              <a:gd name="connsiteY3" fmla="*/ 755779 h 75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473" h="755779">
                <a:moveTo>
                  <a:pt x="0" y="0"/>
                </a:moveTo>
                <a:cubicBezTo>
                  <a:pt x="55206" y="26436"/>
                  <a:pt x="110412" y="52873"/>
                  <a:pt x="186612" y="111967"/>
                </a:cubicBezTo>
                <a:cubicBezTo>
                  <a:pt x="262812" y="171061"/>
                  <a:pt x="377890" y="247261"/>
                  <a:pt x="457200" y="354563"/>
                </a:cubicBezTo>
                <a:cubicBezTo>
                  <a:pt x="536510" y="461865"/>
                  <a:pt x="599491" y="608822"/>
                  <a:pt x="662473" y="755779"/>
                </a:cubicBezTo>
              </a:path>
            </a:pathLst>
          </a:custGeom>
          <a:solidFill>
            <a:schemeClr val="bg1"/>
          </a:solidFill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Forme libre 10">
            <a:extLst>
              <a:ext uri="{FF2B5EF4-FFF2-40B4-BE49-F238E27FC236}">
                <a16:creationId xmlns:a16="http://schemas.microsoft.com/office/drawing/2014/main" id="{02FF169D-05A9-4E58-9F9E-A46201EB44E7}"/>
              </a:ext>
            </a:extLst>
          </p:cNvPr>
          <p:cNvSpPr/>
          <p:nvPr/>
        </p:nvSpPr>
        <p:spPr bwMode="auto">
          <a:xfrm flipH="1" flipV="1">
            <a:off x="954935" y="4014481"/>
            <a:ext cx="662473" cy="755779"/>
          </a:xfrm>
          <a:custGeom>
            <a:avLst/>
            <a:gdLst>
              <a:gd name="connsiteX0" fmla="*/ 0 w 662473"/>
              <a:gd name="connsiteY0" fmla="*/ 0 h 755779"/>
              <a:gd name="connsiteX1" fmla="*/ 186612 w 662473"/>
              <a:gd name="connsiteY1" fmla="*/ 111967 h 755779"/>
              <a:gd name="connsiteX2" fmla="*/ 457200 w 662473"/>
              <a:gd name="connsiteY2" fmla="*/ 354563 h 755779"/>
              <a:gd name="connsiteX3" fmla="*/ 662473 w 662473"/>
              <a:gd name="connsiteY3" fmla="*/ 755779 h 75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473" h="755779">
                <a:moveTo>
                  <a:pt x="0" y="0"/>
                </a:moveTo>
                <a:cubicBezTo>
                  <a:pt x="55206" y="26436"/>
                  <a:pt x="110412" y="52873"/>
                  <a:pt x="186612" y="111967"/>
                </a:cubicBezTo>
                <a:cubicBezTo>
                  <a:pt x="262812" y="171061"/>
                  <a:pt x="377890" y="247261"/>
                  <a:pt x="457200" y="354563"/>
                </a:cubicBezTo>
                <a:cubicBezTo>
                  <a:pt x="536510" y="461865"/>
                  <a:pt x="599491" y="608822"/>
                  <a:pt x="662473" y="755779"/>
                </a:cubicBezTo>
              </a:path>
            </a:pathLst>
          </a:custGeom>
          <a:solidFill>
            <a:schemeClr val="bg1"/>
          </a:solidFill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7D4010F2-BEEB-4A97-8A8C-9B8417461515}"/>
              </a:ext>
            </a:extLst>
          </p:cNvPr>
          <p:cNvSpPr/>
          <p:nvPr/>
        </p:nvSpPr>
        <p:spPr bwMode="auto">
          <a:xfrm rot="16200000">
            <a:off x="630656" y="2501183"/>
            <a:ext cx="883804" cy="360038"/>
          </a:xfrm>
          <a:custGeom>
            <a:avLst/>
            <a:gdLst>
              <a:gd name="connsiteX0" fmla="*/ 0 w 662473"/>
              <a:gd name="connsiteY0" fmla="*/ 0 h 755779"/>
              <a:gd name="connsiteX1" fmla="*/ 186612 w 662473"/>
              <a:gd name="connsiteY1" fmla="*/ 111967 h 755779"/>
              <a:gd name="connsiteX2" fmla="*/ 457200 w 662473"/>
              <a:gd name="connsiteY2" fmla="*/ 354563 h 755779"/>
              <a:gd name="connsiteX3" fmla="*/ 662473 w 662473"/>
              <a:gd name="connsiteY3" fmla="*/ 755779 h 75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473" h="755779">
                <a:moveTo>
                  <a:pt x="0" y="0"/>
                </a:moveTo>
                <a:cubicBezTo>
                  <a:pt x="55206" y="26436"/>
                  <a:pt x="110412" y="52873"/>
                  <a:pt x="186612" y="111967"/>
                </a:cubicBezTo>
                <a:cubicBezTo>
                  <a:pt x="262812" y="171061"/>
                  <a:pt x="377890" y="247261"/>
                  <a:pt x="457200" y="354563"/>
                </a:cubicBezTo>
                <a:cubicBezTo>
                  <a:pt x="536510" y="461865"/>
                  <a:pt x="599491" y="608822"/>
                  <a:pt x="662473" y="755779"/>
                </a:cubicBezTo>
              </a:path>
            </a:pathLst>
          </a:custGeom>
          <a:solidFill>
            <a:schemeClr val="bg1"/>
          </a:solidFill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Forme libre 12">
            <a:extLst>
              <a:ext uri="{FF2B5EF4-FFF2-40B4-BE49-F238E27FC236}">
                <a16:creationId xmlns:a16="http://schemas.microsoft.com/office/drawing/2014/main" id="{7F26EC82-9D90-4563-A115-7FD5EEA319BA}"/>
              </a:ext>
            </a:extLst>
          </p:cNvPr>
          <p:cNvSpPr/>
          <p:nvPr/>
        </p:nvSpPr>
        <p:spPr bwMode="auto">
          <a:xfrm rot="5400000">
            <a:off x="3061494" y="4053744"/>
            <a:ext cx="734481" cy="720081"/>
          </a:xfrm>
          <a:custGeom>
            <a:avLst/>
            <a:gdLst>
              <a:gd name="connsiteX0" fmla="*/ 0 w 662473"/>
              <a:gd name="connsiteY0" fmla="*/ 0 h 755779"/>
              <a:gd name="connsiteX1" fmla="*/ 186612 w 662473"/>
              <a:gd name="connsiteY1" fmla="*/ 111967 h 755779"/>
              <a:gd name="connsiteX2" fmla="*/ 457200 w 662473"/>
              <a:gd name="connsiteY2" fmla="*/ 354563 h 755779"/>
              <a:gd name="connsiteX3" fmla="*/ 662473 w 662473"/>
              <a:gd name="connsiteY3" fmla="*/ 755779 h 75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473" h="755779">
                <a:moveTo>
                  <a:pt x="0" y="0"/>
                </a:moveTo>
                <a:cubicBezTo>
                  <a:pt x="55206" y="26436"/>
                  <a:pt x="110412" y="52873"/>
                  <a:pt x="186612" y="111967"/>
                </a:cubicBezTo>
                <a:cubicBezTo>
                  <a:pt x="262812" y="171061"/>
                  <a:pt x="377890" y="247261"/>
                  <a:pt x="457200" y="354563"/>
                </a:cubicBezTo>
                <a:cubicBezTo>
                  <a:pt x="536510" y="461865"/>
                  <a:pt x="599491" y="608822"/>
                  <a:pt x="662473" y="755779"/>
                </a:cubicBezTo>
              </a:path>
            </a:pathLst>
          </a:custGeom>
          <a:solidFill>
            <a:schemeClr val="bg1"/>
          </a:solidFill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E4FE170-BDB1-451E-B5A2-6EE5823C5203}"/>
              </a:ext>
            </a:extLst>
          </p:cNvPr>
          <p:cNvSpPr/>
          <p:nvPr/>
        </p:nvSpPr>
        <p:spPr bwMode="auto">
          <a:xfrm>
            <a:off x="457200" y="1375204"/>
            <a:ext cx="1742530" cy="864096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eo Sans Std Black"/>
              </a:rPr>
              <a:t>Plan 2 = 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eo Sans Std Black"/>
              </a:rPr>
            </a:b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eo Sans Std Black"/>
              </a:rPr>
              <a:t>hypothèse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eo Sans Std Black"/>
              </a:rPr>
              <a:t> 2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1A47415-153A-44E7-8198-D04FE4B4E315}"/>
              </a:ext>
            </a:extLst>
          </p:cNvPr>
          <p:cNvSpPr txBox="1"/>
          <p:nvPr/>
        </p:nvSpPr>
        <p:spPr>
          <a:xfrm>
            <a:off x="808253" y="5469260"/>
            <a:ext cx="2895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dirty="0" err="1">
                <a:solidFill>
                  <a:schemeClr val="bg2">
                    <a:lumMod val="75000"/>
                  </a:schemeClr>
                </a:solidFill>
                <a:latin typeface="Neo Sans Std Black"/>
              </a:rPr>
              <a:t>enquête</a:t>
            </a:r>
            <a:r>
              <a:rPr lang="en-US" sz="1600" b="0" dirty="0">
                <a:solidFill>
                  <a:schemeClr val="bg2">
                    <a:lumMod val="75000"/>
                  </a:schemeClr>
                </a:solidFill>
                <a:latin typeface="Neo Sans Std Black"/>
              </a:rPr>
              <a:t> collective pour explorer</a:t>
            </a:r>
            <a:br>
              <a:rPr lang="en-US" sz="1600" b="0" dirty="0">
                <a:solidFill>
                  <a:schemeClr val="bg2">
                    <a:lumMod val="75000"/>
                  </a:schemeClr>
                </a:solidFill>
                <a:latin typeface="Neo Sans Std Black"/>
              </a:rPr>
            </a:br>
            <a:r>
              <a:rPr lang="en-US" sz="1600" b="0" dirty="0">
                <a:solidFill>
                  <a:schemeClr val="bg2">
                    <a:lumMod val="75000"/>
                  </a:schemeClr>
                </a:solidFill>
                <a:latin typeface="Neo Sans Std Black"/>
              </a:rPr>
              <a:t>un </a:t>
            </a:r>
            <a:r>
              <a:rPr lang="en-US" sz="1600" b="0" dirty="0" err="1">
                <a:solidFill>
                  <a:schemeClr val="bg2">
                    <a:lumMod val="75000"/>
                  </a:schemeClr>
                </a:solidFill>
                <a:latin typeface="Neo Sans Std Black"/>
              </a:rPr>
              <a:t>futur</a:t>
            </a:r>
            <a:r>
              <a:rPr lang="en-US" sz="1600" b="0" dirty="0">
                <a:solidFill>
                  <a:schemeClr val="bg2">
                    <a:lumMod val="75000"/>
                  </a:schemeClr>
                </a:solidFill>
                <a:latin typeface="Neo Sans Std Black"/>
              </a:rPr>
              <a:t> </a:t>
            </a:r>
            <a:r>
              <a:rPr lang="en-US" sz="1600" b="0" dirty="0" err="1">
                <a:solidFill>
                  <a:schemeClr val="bg2">
                    <a:lumMod val="75000"/>
                  </a:schemeClr>
                </a:solidFill>
                <a:latin typeface="Neo Sans Std Black"/>
              </a:rPr>
              <a:t>incertain</a:t>
            </a:r>
            <a:r>
              <a:rPr lang="en-US" sz="1600" b="0" dirty="0">
                <a:solidFill>
                  <a:schemeClr val="bg2">
                    <a:lumMod val="75000"/>
                  </a:schemeClr>
                </a:solidFill>
                <a:latin typeface="Neo Sans Std Black"/>
              </a:rPr>
              <a:t> …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511DE7F3-9BBA-47B9-B43B-AFA6AAF2114B}"/>
              </a:ext>
            </a:extLst>
          </p:cNvPr>
          <p:cNvSpPr/>
          <p:nvPr/>
        </p:nvSpPr>
        <p:spPr bwMode="auto">
          <a:xfrm>
            <a:off x="6140166" y="1601908"/>
            <a:ext cx="1512168" cy="936104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eo Sans Std Black"/>
              </a:rPr>
              <a:t>Plan =fixer actions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5CBAB3D-8609-408A-A282-0A75494C0325}"/>
              </a:ext>
            </a:extLst>
          </p:cNvPr>
          <p:cNvSpPr/>
          <p:nvPr/>
        </p:nvSpPr>
        <p:spPr bwMode="auto">
          <a:xfrm>
            <a:off x="7568927" y="3040658"/>
            <a:ext cx="1365341" cy="864096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eo Sans Std Black"/>
              </a:rPr>
              <a:t>Do = </a:t>
            </a:r>
            <a:r>
              <a:rPr lang="en-US" sz="1600" b="0" dirty="0" err="1">
                <a:latin typeface="Neo Sans Std Black"/>
              </a:rPr>
              <a:t>exécuter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eo Sans Std Black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1EC36D5-48FC-48A9-A80E-AF3CFC40566B}"/>
              </a:ext>
            </a:extLst>
          </p:cNvPr>
          <p:cNvSpPr/>
          <p:nvPr/>
        </p:nvSpPr>
        <p:spPr bwMode="auto">
          <a:xfrm>
            <a:off x="4627998" y="3042068"/>
            <a:ext cx="1440160" cy="864096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eo Sans Std Black"/>
              </a:rPr>
              <a:t>Act = 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eo Sans Std Black"/>
              </a:rPr>
            </a:b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eo Sans Std Black"/>
              </a:rPr>
              <a:t>résorber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eo Sans Std Black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339F3F7-08D9-4A1B-8B88-BA015DFAAF7E}"/>
              </a:ext>
            </a:extLst>
          </p:cNvPr>
          <p:cNvSpPr/>
          <p:nvPr/>
        </p:nvSpPr>
        <p:spPr bwMode="auto">
          <a:xfrm>
            <a:off x="6212174" y="4338212"/>
            <a:ext cx="1440160" cy="864096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eo Sans Std Black"/>
              </a:rPr>
              <a:t>Check = 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eo Sans Std Black"/>
              </a:rPr>
            </a:b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eo Sans Std Black"/>
              </a:rPr>
              <a:t>contrôler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eo Sans Std Black"/>
            </a:endParaRPr>
          </a:p>
        </p:txBody>
      </p:sp>
      <p:sp>
        <p:nvSpPr>
          <p:cNvPr id="20" name="Forme libre 17">
            <a:extLst>
              <a:ext uri="{FF2B5EF4-FFF2-40B4-BE49-F238E27FC236}">
                <a16:creationId xmlns:a16="http://schemas.microsoft.com/office/drawing/2014/main" id="{54878621-17FF-4C73-A8B8-DAA1E96CBD89}"/>
              </a:ext>
            </a:extLst>
          </p:cNvPr>
          <p:cNvSpPr/>
          <p:nvPr/>
        </p:nvSpPr>
        <p:spPr bwMode="auto">
          <a:xfrm>
            <a:off x="7580327" y="2249980"/>
            <a:ext cx="648072" cy="792088"/>
          </a:xfrm>
          <a:custGeom>
            <a:avLst/>
            <a:gdLst>
              <a:gd name="connsiteX0" fmla="*/ 0 w 662473"/>
              <a:gd name="connsiteY0" fmla="*/ 0 h 755779"/>
              <a:gd name="connsiteX1" fmla="*/ 186612 w 662473"/>
              <a:gd name="connsiteY1" fmla="*/ 111967 h 755779"/>
              <a:gd name="connsiteX2" fmla="*/ 457200 w 662473"/>
              <a:gd name="connsiteY2" fmla="*/ 354563 h 755779"/>
              <a:gd name="connsiteX3" fmla="*/ 662473 w 662473"/>
              <a:gd name="connsiteY3" fmla="*/ 755779 h 75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473" h="755779">
                <a:moveTo>
                  <a:pt x="0" y="0"/>
                </a:moveTo>
                <a:cubicBezTo>
                  <a:pt x="55206" y="26436"/>
                  <a:pt x="110412" y="52873"/>
                  <a:pt x="186612" y="111967"/>
                </a:cubicBezTo>
                <a:cubicBezTo>
                  <a:pt x="262812" y="171061"/>
                  <a:pt x="377890" y="247261"/>
                  <a:pt x="457200" y="354563"/>
                </a:cubicBezTo>
                <a:cubicBezTo>
                  <a:pt x="536510" y="461865"/>
                  <a:pt x="599491" y="608822"/>
                  <a:pt x="662473" y="755779"/>
                </a:cubicBezTo>
              </a:path>
            </a:pathLst>
          </a:custGeom>
          <a:solidFill>
            <a:schemeClr val="bg1"/>
          </a:solidFill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Forme libre 18">
            <a:extLst>
              <a:ext uri="{FF2B5EF4-FFF2-40B4-BE49-F238E27FC236}">
                <a16:creationId xmlns:a16="http://schemas.microsoft.com/office/drawing/2014/main" id="{235C576C-4CA7-41CE-BDD1-3F5B0FBFEF07}"/>
              </a:ext>
            </a:extLst>
          </p:cNvPr>
          <p:cNvSpPr/>
          <p:nvPr/>
        </p:nvSpPr>
        <p:spPr bwMode="auto">
          <a:xfrm flipH="1" flipV="1">
            <a:off x="5564102" y="3906164"/>
            <a:ext cx="662473" cy="755779"/>
          </a:xfrm>
          <a:custGeom>
            <a:avLst/>
            <a:gdLst>
              <a:gd name="connsiteX0" fmla="*/ 0 w 662473"/>
              <a:gd name="connsiteY0" fmla="*/ 0 h 755779"/>
              <a:gd name="connsiteX1" fmla="*/ 186612 w 662473"/>
              <a:gd name="connsiteY1" fmla="*/ 111967 h 755779"/>
              <a:gd name="connsiteX2" fmla="*/ 457200 w 662473"/>
              <a:gd name="connsiteY2" fmla="*/ 354563 h 755779"/>
              <a:gd name="connsiteX3" fmla="*/ 662473 w 662473"/>
              <a:gd name="connsiteY3" fmla="*/ 755779 h 75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473" h="755779">
                <a:moveTo>
                  <a:pt x="0" y="0"/>
                </a:moveTo>
                <a:cubicBezTo>
                  <a:pt x="55206" y="26436"/>
                  <a:pt x="110412" y="52873"/>
                  <a:pt x="186612" y="111967"/>
                </a:cubicBezTo>
                <a:cubicBezTo>
                  <a:pt x="262812" y="171061"/>
                  <a:pt x="377890" y="247261"/>
                  <a:pt x="457200" y="354563"/>
                </a:cubicBezTo>
                <a:cubicBezTo>
                  <a:pt x="536510" y="461865"/>
                  <a:pt x="599491" y="608822"/>
                  <a:pt x="662473" y="755779"/>
                </a:cubicBezTo>
              </a:path>
            </a:pathLst>
          </a:custGeom>
          <a:solidFill>
            <a:schemeClr val="bg1"/>
          </a:solidFill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Forme libre 19">
            <a:extLst>
              <a:ext uri="{FF2B5EF4-FFF2-40B4-BE49-F238E27FC236}">
                <a16:creationId xmlns:a16="http://schemas.microsoft.com/office/drawing/2014/main" id="{8D60F1BA-7975-4A42-8990-6AD4CD52B58B}"/>
              </a:ext>
            </a:extLst>
          </p:cNvPr>
          <p:cNvSpPr/>
          <p:nvPr/>
        </p:nvSpPr>
        <p:spPr bwMode="auto">
          <a:xfrm rot="16200000">
            <a:off x="5473940" y="2268134"/>
            <a:ext cx="792087" cy="755779"/>
          </a:xfrm>
          <a:custGeom>
            <a:avLst/>
            <a:gdLst>
              <a:gd name="connsiteX0" fmla="*/ 0 w 662473"/>
              <a:gd name="connsiteY0" fmla="*/ 0 h 755779"/>
              <a:gd name="connsiteX1" fmla="*/ 186612 w 662473"/>
              <a:gd name="connsiteY1" fmla="*/ 111967 h 755779"/>
              <a:gd name="connsiteX2" fmla="*/ 457200 w 662473"/>
              <a:gd name="connsiteY2" fmla="*/ 354563 h 755779"/>
              <a:gd name="connsiteX3" fmla="*/ 662473 w 662473"/>
              <a:gd name="connsiteY3" fmla="*/ 755779 h 75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473" h="755779">
                <a:moveTo>
                  <a:pt x="0" y="0"/>
                </a:moveTo>
                <a:cubicBezTo>
                  <a:pt x="55206" y="26436"/>
                  <a:pt x="110412" y="52873"/>
                  <a:pt x="186612" y="111967"/>
                </a:cubicBezTo>
                <a:cubicBezTo>
                  <a:pt x="262812" y="171061"/>
                  <a:pt x="377890" y="247261"/>
                  <a:pt x="457200" y="354563"/>
                </a:cubicBezTo>
                <a:cubicBezTo>
                  <a:pt x="536510" y="461865"/>
                  <a:pt x="599491" y="608822"/>
                  <a:pt x="662473" y="755779"/>
                </a:cubicBezTo>
              </a:path>
            </a:pathLst>
          </a:custGeom>
          <a:solidFill>
            <a:schemeClr val="bg1"/>
          </a:solidFill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Forme libre 20">
            <a:extLst>
              <a:ext uri="{FF2B5EF4-FFF2-40B4-BE49-F238E27FC236}">
                <a16:creationId xmlns:a16="http://schemas.microsoft.com/office/drawing/2014/main" id="{E73D1413-5F7D-43CD-B6F1-7002782BE9D4}"/>
              </a:ext>
            </a:extLst>
          </p:cNvPr>
          <p:cNvSpPr/>
          <p:nvPr/>
        </p:nvSpPr>
        <p:spPr bwMode="auto">
          <a:xfrm rot="5400000">
            <a:off x="7573124" y="3913364"/>
            <a:ext cx="734481" cy="720081"/>
          </a:xfrm>
          <a:custGeom>
            <a:avLst/>
            <a:gdLst>
              <a:gd name="connsiteX0" fmla="*/ 0 w 662473"/>
              <a:gd name="connsiteY0" fmla="*/ 0 h 755779"/>
              <a:gd name="connsiteX1" fmla="*/ 186612 w 662473"/>
              <a:gd name="connsiteY1" fmla="*/ 111967 h 755779"/>
              <a:gd name="connsiteX2" fmla="*/ 457200 w 662473"/>
              <a:gd name="connsiteY2" fmla="*/ 354563 h 755779"/>
              <a:gd name="connsiteX3" fmla="*/ 662473 w 662473"/>
              <a:gd name="connsiteY3" fmla="*/ 755779 h 75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473" h="755779">
                <a:moveTo>
                  <a:pt x="0" y="0"/>
                </a:moveTo>
                <a:cubicBezTo>
                  <a:pt x="55206" y="26436"/>
                  <a:pt x="110412" y="52873"/>
                  <a:pt x="186612" y="111967"/>
                </a:cubicBezTo>
                <a:cubicBezTo>
                  <a:pt x="262812" y="171061"/>
                  <a:pt x="377890" y="247261"/>
                  <a:pt x="457200" y="354563"/>
                </a:cubicBezTo>
                <a:cubicBezTo>
                  <a:pt x="536510" y="461865"/>
                  <a:pt x="599491" y="608822"/>
                  <a:pt x="662473" y="755779"/>
                </a:cubicBezTo>
              </a:path>
            </a:pathLst>
          </a:custGeom>
          <a:solidFill>
            <a:schemeClr val="bg1"/>
          </a:solidFill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0642019-1676-4FE9-8164-30FF7FE8C4FE}"/>
              </a:ext>
            </a:extLst>
          </p:cNvPr>
          <p:cNvSpPr txBox="1"/>
          <p:nvPr/>
        </p:nvSpPr>
        <p:spPr>
          <a:xfrm>
            <a:off x="5450067" y="5463528"/>
            <a:ext cx="2906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dirty="0" err="1">
                <a:solidFill>
                  <a:schemeClr val="bg2">
                    <a:lumMod val="75000"/>
                  </a:schemeClr>
                </a:solidFill>
                <a:latin typeface="Neo Sans Std Black"/>
              </a:rPr>
              <a:t>contrôle</a:t>
            </a:r>
            <a:r>
              <a:rPr lang="en-US" sz="1600" b="0" dirty="0">
                <a:solidFill>
                  <a:schemeClr val="bg2">
                    <a:lumMod val="75000"/>
                  </a:schemeClr>
                </a:solidFill>
                <a:latin typeface="Neo Sans Std Black"/>
              </a:rPr>
              <a:t> </a:t>
            </a:r>
            <a:r>
              <a:rPr lang="en-US" sz="1600" b="0" dirty="0" err="1">
                <a:solidFill>
                  <a:schemeClr val="bg2">
                    <a:lumMod val="75000"/>
                  </a:schemeClr>
                </a:solidFill>
                <a:latin typeface="Neo Sans Std Black"/>
              </a:rPr>
              <a:t>fondé</a:t>
            </a:r>
            <a:r>
              <a:rPr lang="en-US" sz="1600" b="0" dirty="0">
                <a:solidFill>
                  <a:schemeClr val="bg2">
                    <a:lumMod val="75000"/>
                  </a:schemeClr>
                </a:solidFill>
                <a:latin typeface="Neo Sans Std Black"/>
              </a:rPr>
              <a:t> sur </a:t>
            </a:r>
            <a:r>
              <a:rPr lang="en-US" sz="1600" b="0" dirty="0" err="1">
                <a:solidFill>
                  <a:schemeClr val="bg2">
                    <a:lumMod val="75000"/>
                  </a:schemeClr>
                </a:solidFill>
                <a:latin typeface="Neo Sans Std Black"/>
              </a:rPr>
              <a:t>écarts</a:t>
            </a:r>
            <a:br>
              <a:rPr lang="en-US" sz="1600" b="0" dirty="0">
                <a:solidFill>
                  <a:schemeClr val="bg2">
                    <a:lumMod val="75000"/>
                  </a:schemeClr>
                </a:solidFill>
                <a:latin typeface="Neo Sans Std Black"/>
              </a:rPr>
            </a:br>
            <a:r>
              <a:rPr lang="en-US" sz="1600" b="0" dirty="0">
                <a:solidFill>
                  <a:schemeClr val="bg2">
                    <a:lumMod val="75000"/>
                  </a:schemeClr>
                </a:solidFill>
                <a:latin typeface="Neo Sans Std Black"/>
              </a:rPr>
              <a:t>pour </a:t>
            </a:r>
            <a:r>
              <a:rPr lang="en-US" sz="1600" b="0" dirty="0" err="1">
                <a:solidFill>
                  <a:schemeClr val="bg2">
                    <a:lumMod val="75000"/>
                  </a:schemeClr>
                </a:solidFill>
                <a:latin typeface="Neo Sans Std Black"/>
              </a:rPr>
              <a:t>l’exécution</a:t>
            </a:r>
            <a:r>
              <a:rPr lang="en-US" sz="1600" b="0" dirty="0">
                <a:solidFill>
                  <a:schemeClr val="bg2">
                    <a:lumMod val="75000"/>
                  </a:schemeClr>
                </a:solidFill>
                <a:latin typeface="Neo Sans Std Black"/>
              </a:rPr>
              <a:t> d’un plan initial</a:t>
            </a:r>
          </a:p>
        </p:txBody>
      </p:sp>
    </p:spTree>
    <p:extLst>
      <p:ext uri="{BB962C8B-B14F-4D97-AF65-F5344CB8AC3E}">
        <p14:creationId xmlns:p14="http://schemas.microsoft.com/office/powerpoint/2010/main" val="502625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C691FBBF-B662-6F4E-B331-0AFDE92B8CAB}"/>
              </a:ext>
            </a:extLst>
          </p:cNvPr>
          <p:cNvSpPr txBox="1">
            <a:spLocks/>
          </p:cNvSpPr>
          <p:nvPr/>
        </p:nvSpPr>
        <p:spPr bwMode="auto">
          <a:xfrm>
            <a:off x="457200" y="472108"/>
            <a:ext cx="771520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latin typeface="Neo Sans Std Black"/>
              </a:rPr>
              <a:t>Que faire ? 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latin typeface="Neo Sans Std Black"/>
              </a:rPr>
              <a:t>Gouvernance pluraliste, management participatif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18F6CACE-9187-4358-87CD-AC01F2AC73AA}"/>
              </a:ext>
            </a:extLst>
          </p:cNvPr>
          <p:cNvSpPr txBox="1">
            <a:spLocks/>
          </p:cNvSpPr>
          <p:nvPr/>
        </p:nvSpPr>
        <p:spPr>
          <a:xfrm>
            <a:off x="6732240" y="832148"/>
            <a:ext cx="8229600" cy="5040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lvl="1" indent="0">
              <a:spcAft>
                <a:spcPts val="600"/>
              </a:spcAft>
              <a:buNone/>
              <a:defRPr/>
            </a:pPr>
            <a:endParaRPr lang="fr-FR" sz="2400" b="1" kern="0" dirty="0">
              <a:solidFill>
                <a:schemeClr val="accent4"/>
              </a:solidFill>
              <a:latin typeface="Neo Sans Std Black"/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fr-FR" sz="2400" b="1" kern="0" dirty="0">
              <a:solidFill>
                <a:srgbClr val="00A1E6"/>
              </a:solidFill>
              <a:latin typeface="Neo Sans Std Black"/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fr-FR" sz="2400" b="1" kern="0" dirty="0">
              <a:solidFill>
                <a:srgbClr val="00A1E6"/>
              </a:solidFill>
              <a:latin typeface="Neo Sans Std Black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B63393-578A-475B-A61D-9C26BC8693EB}"/>
              </a:ext>
            </a:extLst>
          </p:cNvPr>
          <p:cNvSpPr/>
          <p:nvPr/>
        </p:nvSpPr>
        <p:spPr>
          <a:xfrm>
            <a:off x="453792" y="1484784"/>
            <a:ext cx="836668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accent4"/>
                </a:solidFill>
                <a:latin typeface="Neo Sans Std Black"/>
              </a:rPr>
              <a:t>Concevoir une gouvernance aussi pluraliste et ouverte que possible et un management aussi participatif que possible.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>
              <a:solidFill>
                <a:schemeClr val="accent4"/>
              </a:solidFill>
              <a:latin typeface="Neo Sans Std Blac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accent4"/>
                </a:solidFill>
                <a:latin typeface="Neo Sans Std Black"/>
              </a:rPr>
              <a:t>Les fonder sur une pédagogie du débat pluraliste : divergences comme ressource pour innover.</a:t>
            </a:r>
          </a:p>
          <a:p>
            <a:pPr marL="531450" indent="-17145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fr-FR" sz="1100" dirty="0">
              <a:solidFill>
                <a:schemeClr val="accent4"/>
              </a:solidFill>
              <a:latin typeface="Neo Sans Std Blac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accent4"/>
                </a:solidFill>
                <a:latin typeface="Neo Sans Std Black"/>
              </a:rPr>
              <a:t>« Bulle de confiance » dans une société de défiance... cartes sur table...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>
              <a:solidFill>
                <a:schemeClr val="accent4"/>
              </a:solidFill>
              <a:latin typeface="Neo Sans Std Blac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accent4"/>
                </a:solidFill>
                <a:latin typeface="Neo Sans Std Black"/>
              </a:rPr>
              <a:t>Management narratif : limiter la gestion par les chiffres, développer le management par le témoignage, le récit, le retour d’expérience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>
              <a:solidFill>
                <a:schemeClr val="accent4"/>
              </a:solidFill>
              <a:latin typeface="Neo Sans Std Blac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accent4"/>
                </a:solidFill>
                <a:latin typeface="Neo Sans Std Black"/>
              </a:rPr>
              <a:t>Vigilance : se méfier des fausses évidences, porter attention aux signaux faibles internes et externes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>
              <a:solidFill>
                <a:schemeClr val="accent4"/>
              </a:solidFill>
              <a:latin typeface="Neo Sans Std Blac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accent4"/>
                </a:solidFill>
                <a:latin typeface="Neo Sans Std Black"/>
              </a:rPr>
              <a:t>Recourir à l’expérimentation réelle et virtuelle et aux « technologies of </a:t>
            </a:r>
            <a:r>
              <a:rPr lang="fr-FR" sz="1800" dirty="0" err="1">
                <a:solidFill>
                  <a:schemeClr val="accent4"/>
                </a:solidFill>
                <a:latin typeface="Neo Sans Std Black"/>
              </a:rPr>
              <a:t>foolishness</a:t>
            </a:r>
            <a:r>
              <a:rPr lang="fr-FR" sz="1800" dirty="0">
                <a:solidFill>
                  <a:schemeClr val="accent4"/>
                </a:solidFill>
                <a:latin typeface="Neo Sans Std Black"/>
              </a:rPr>
              <a:t> » 							(J. March)</a:t>
            </a:r>
          </a:p>
        </p:txBody>
      </p:sp>
    </p:spTree>
    <p:extLst>
      <p:ext uri="{BB962C8B-B14F-4D97-AF65-F5344CB8AC3E}">
        <p14:creationId xmlns:p14="http://schemas.microsoft.com/office/powerpoint/2010/main" val="3209027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C691FBBF-B662-6F4E-B331-0AFDE92B8CAB}"/>
              </a:ext>
            </a:extLst>
          </p:cNvPr>
          <p:cNvSpPr txBox="1">
            <a:spLocks/>
          </p:cNvSpPr>
          <p:nvPr/>
        </p:nvSpPr>
        <p:spPr bwMode="auto">
          <a:xfrm>
            <a:off x="457200" y="472108"/>
            <a:ext cx="771520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latin typeface="Neo Sans Std Black"/>
              </a:rPr>
              <a:t>Que faire ? 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latin typeface="Neo Sans Std Black"/>
              </a:rPr>
              <a:t>Changer d’état d’esprit : de Descartes à Dewey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18F6CACE-9187-4358-87CD-AC01F2AC73AA}"/>
              </a:ext>
            </a:extLst>
          </p:cNvPr>
          <p:cNvSpPr txBox="1">
            <a:spLocks/>
          </p:cNvSpPr>
          <p:nvPr/>
        </p:nvSpPr>
        <p:spPr>
          <a:xfrm>
            <a:off x="6732240" y="832148"/>
            <a:ext cx="8229600" cy="5040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lvl="1" indent="0">
              <a:spcAft>
                <a:spcPts val="600"/>
              </a:spcAft>
              <a:buNone/>
              <a:defRPr/>
            </a:pPr>
            <a:endParaRPr lang="fr-FR" sz="2400" b="1" kern="0" dirty="0">
              <a:solidFill>
                <a:schemeClr val="accent4"/>
              </a:solidFill>
              <a:latin typeface="Neo Sans Std Black"/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fr-FR" sz="2400" b="1" kern="0" dirty="0">
              <a:solidFill>
                <a:srgbClr val="00A1E6"/>
              </a:solidFill>
              <a:latin typeface="Neo Sans Std Black"/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fr-FR" sz="2400" b="1" kern="0" dirty="0">
              <a:solidFill>
                <a:srgbClr val="00A1E6"/>
              </a:solidFill>
              <a:latin typeface="Neo Sans Std Black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B63393-578A-475B-A61D-9C26BC8693EB}"/>
              </a:ext>
            </a:extLst>
          </p:cNvPr>
          <p:cNvSpPr/>
          <p:nvPr/>
        </p:nvSpPr>
        <p:spPr>
          <a:xfrm>
            <a:off x="453792" y="1484784"/>
            <a:ext cx="8366680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1800" dirty="0">
                <a:solidFill>
                  <a:schemeClr val="accent4"/>
                </a:solidFill>
                <a:latin typeface="Neo Sans Std Black"/>
              </a:rPr>
              <a:t>Cinq préceptes du pragmatisme, courant de pensée né aux Etats-Unis il y a 150 ans (Dewey, Mead </a:t>
            </a:r>
            <a:r>
              <a:rPr lang="fr-FR" sz="1800" dirty="0" err="1">
                <a:solidFill>
                  <a:schemeClr val="accent4"/>
                </a:solidFill>
                <a:latin typeface="Neo Sans Std Black"/>
              </a:rPr>
              <a:t>Follett</a:t>
            </a:r>
            <a:r>
              <a:rPr lang="fr-FR" sz="1800" dirty="0">
                <a:solidFill>
                  <a:schemeClr val="accent4"/>
                </a:solidFill>
                <a:latin typeface="Neo Sans Std Black"/>
              </a:rPr>
              <a:t>) :</a:t>
            </a:r>
          </a:p>
          <a:p>
            <a:pPr marL="0" indent="0">
              <a:buNone/>
            </a:pPr>
            <a:endParaRPr lang="fr-FR" sz="1100" dirty="0">
              <a:solidFill>
                <a:schemeClr val="accent4"/>
              </a:solidFill>
              <a:latin typeface="Neo Sans Std Blac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accent4"/>
                </a:solidFill>
                <a:latin typeface="Neo Sans Std Black"/>
              </a:rPr>
              <a:t>L’acteur est le penseur ultime de l’action, l’expérience prévaut sur le modèle théorique ; les théories, les modèles, sont des outils, comme le marteau et le tournevis, pas des vérités.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>
              <a:solidFill>
                <a:schemeClr val="accent4"/>
              </a:solidFill>
              <a:latin typeface="Neo Sans Std Blac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accent4"/>
                </a:solidFill>
                <a:latin typeface="Neo Sans Std Black"/>
              </a:rPr>
              <a:t>Toute situation est unique, mais on ne part jamais de zéro, et il faut savoir d’où on part.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>
              <a:solidFill>
                <a:schemeClr val="accent4"/>
              </a:solidFill>
              <a:latin typeface="Neo Sans Std Blac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accent4"/>
                </a:solidFill>
                <a:latin typeface="Neo Sans Std Black"/>
              </a:rPr>
              <a:t>Piloter l’action collective, c’est explorer et expérimenter les futurs possibles plutôt que contrôler la conformité au passé.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>
              <a:solidFill>
                <a:schemeClr val="accent4"/>
              </a:solidFill>
              <a:latin typeface="Neo Sans Std Blac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accent4"/>
                </a:solidFill>
                <a:latin typeface="Neo Sans Std Black"/>
              </a:rPr>
              <a:t>Le pluralisme contribue à développer la compétence collective et l’innovation.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>
              <a:solidFill>
                <a:schemeClr val="accent4"/>
              </a:solidFill>
              <a:latin typeface="Neo Sans Std Blac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accent4"/>
                </a:solidFill>
                <a:latin typeface="Neo Sans Std Black"/>
              </a:rPr>
              <a:t>Rompons avec les dualismes toxiques penser / agir, concevoir / utiliser, etc.</a:t>
            </a:r>
          </a:p>
        </p:txBody>
      </p:sp>
    </p:spTree>
    <p:extLst>
      <p:ext uri="{BB962C8B-B14F-4D97-AF65-F5344CB8AC3E}">
        <p14:creationId xmlns:p14="http://schemas.microsoft.com/office/powerpoint/2010/main" val="1902484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EA7917-2E9A-1A43-B866-DF4493F682CB}"/>
              </a:ext>
            </a:extLst>
          </p:cNvPr>
          <p:cNvSpPr/>
          <p:nvPr/>
        </p:nvSpPr>
        <p:spPr>
          <a:xfrm>
            <a:off x="3923928" y="404664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600" b="1" i="1" dirty="0">
                <a:latin typeface="Neo Sans Std Black"/>
              </a:rPr>
              <a:t>Le pragmatisme est plus actuel que jamais 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7E550D-F0BA-44C2-9109-C86523E1226E}"/>
              </a:ext>
            </a:extLst>
          </p:cNvPr>
          <p:cNvSpPr/>
          <p:nvPr/>
        </p:nvSpPr>
        <p:spPr>
          <a:xfrm>
            <a:off x="2959188" y="2492896"/>
            <a:ext cx="45365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>
                <a:solidFill>
                  <a:srgbClr val="00A1E6"/>
                </a:solidFill>
                <a:latin typeface="Neo Sans Std Black"/>
              </a:rPr>
              <a:t>#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5400" b="1" dirty="0">
                <a:latin typeface="Neo Sans Std Black"/>
              </a:rPr>
              <a:t>Merci de votre participation 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3D942E8-2F60-4C93-8FF6-974AD9EC3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34"/>
            <a:ext cx="2324006" cy="2190530"/>
          </a:xfrm>
          <a:prstGeom prst="rect">
            <a:avLst/>
          </a:prstGeom>
          <a:effectLst>
            <a:reflection stA="45000" endPos="65000" dir="5400000" sy="-100000" algn="bl" rotWithShape="0"/>
          </a:effectLst>
        </p:spPr>
      </p:pic>
      <p:pic>
        <p:nvPicPr>
          <p:cNvPr id="6" name="Picture 4" descr="RÃ©sultat de recherche d'images pour &quot;fernand lÃ©ger&quot;">
            <a:extLst>
              <a:ext uri="{FF2B5EF4-FFF2-40B4-BE49-F238E27FC236}">
                <a16:creationId xmlns:a16="http://schemas.microsoft.com/office/drawing/2014/main" id="{F6F69199-B765-41C2-9EED-26D8F9B7E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840298"/>
            <a:ext cx="2318993" cy="185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57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DF2A0E8-78E6-4CB6-9EBA-FE3091F2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73B05EA-32F5-406B-9CA2-0A5352C15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D32E418-9167-490E-B216-F3821D626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8856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2604BAB-507D-4198-87DC-580BD96E7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6" y="247836"/>
            <a:ext cx="5760640" cy="629672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100" indent="0" algn="just" eaLnBrk="1" hangingPunct="1">
              <a:spcBef>
                <a:spcPts val="600"/>
              </a:spcBef>
              <a:buNone/>
              <a:defRPr/>
            </a:pPr>
            <a:r>
              <a:rPr lang="fr-FR" sz="1800" kern="0" dirty="0">
                <a:latin typeface="Neo Sans Std Black"/>
              </a:rPr>
              <a:t>Complexité : multitude de paramètres, boucles de rétroaction, causalités non linéaires </a:t>
            </a:r>
            <a:endParaRPr lang="fr-FR" sz="1800" b="1" kern="0" dirty="0">
              <a:solidFill>
                <a:srgbClr val="0070C0"/>
              </a:solidFill>
              <a:latin typeface="Neo Sans Std Black"/>
            </a:endParaRPr>
          </a:p>
        </p:txBody>
      </p:sp>
    </p:spTree>
    <p:extLst>
      <p:ext uri="{BB962C8B-B14F-4D97-AF65-F5344CB8AC3E}">
        <p14:creationId xmlns:p14="http://schemas.microsoft.com/office/powerpoint/2010/main" val="2307851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A7A986C-1B9C-4978-B6BA-EC4817309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" y="1"/>
            <a:ext cx="9174650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58C0039-0636-4A3E-A35F-BABA6EE35689}"/>
              </a:ext>
            </a:extLst>
          </p:cNvPr>
          <p:cNvSpPr txBox="1"/>
          <p:nvPr/>
        </p:nvSpPr>
        <p:spPr>
          <a:xfrm>
            <a:off x="-34111" y="0"/>
            <a:ext cx="4420698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0" dirty="0">
                <a:latin typeface="Neo Sans Std Black"/>
              </a:rPr>
              <a:t>Incertitude : non pas doute sur quel scénario</a:t>
            </a:r>
            <a:br>
              <a:rPr lang="fr-FR" b="0" dirty="0">
                <a:latin typeface="Neo Sans Std Black"/>
              </a:rPr>
            </a:br>
            <a:r>
              <a:rPr lang="fr-FR" b="0" dirty="0">
                <a:latin typeface="Neo Sans Std Black"/>
              </a:rPr>
              <a:t>se produira, dans un répertoire donné, mais :</a:t>
            </a:r>
          </a:p>
          <a:p>
            <a:pPr algn="ctr"/>
            <a:r>
              <a:rPr lang="fr-FR" b="0" dirty="0">
                <a:latin typeface="Neo Sans Std Black"/>
              </a:rPr>
              <a:t>le scénario qui se produira a une chance</a:t>
            </a:r>
            <a:br>
              <a:rPr lang="fr-FR" b="0" dirty="0">
                <a:latin typeface="Neo Sans Std Black"/>
              </a:rPr>
            </a:br>
            <a:r>
              <a:rPr lang="fr-FR" b="0" dirty="0">
                <a:latin typeface="Neo Sans Std Black"/>
              </a:rPr>
              <a:t>significative de n’avoir jamais été identifié.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C691FBBF-B662-6F4E-B331-0AFDE92B8CAB}"/>
              </a:ext>
            </a:extLst>
          </p:cNvPr>
          <p:cNvSpPr txBox="1">
            <a:spLocks/>
          </p:cNvSpPr>
          <p:nvPr/>
        </p:nvSpPr>
        <p:spPr bwMode="auto">
          <a:xfrm>
            <a:off x="457200" y="764704"/>
            <a:ext cx="8075240" cy="67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pPr algn="l"/>
            <a:r>
              <a:rPr lang="fr-FR" altLang="fr-FR" sz="3200" b="1" kern="0" dirty="0">
                <a:solidFill>
                  <a:schemeClr val="accent4"/>
                </a:solidFill>
                <a:latin typeface="Neo Sans Std Black"/>
              </a:rPr>
              <a:t>Les yeux bandés dans un monde dangereux…</a:t>
            </a:r>
          </a:p>
          <a:p>
            <a:pPr algn="l"/>
            <a:endParaRPr lang="fr-FR" altLang="fr-FR" sz="3200" b="1" kern="0" dirty="0">
              <a:solidFill>
                <a:schemeClr val="accent4"/>
              </a:solidFill>
              <a:latin typeface="Neo Sans Std Black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3FF6AA-5873-4205-82A6-B8E75F74965A}"/>
              </a:ext>
            </a:extLst>
          </p:cNvPr>
          <p:cNvSpPr/>
          <p:nvPr/>
        </p:nvSpPr>
        <p:spPr>
          <a:xfrm>
            <a:off x="375621" y="1937973"/>
            <a:ext cx="657264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5750" indent="-28575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latin typeface="Neo Sans Std Black"/>
              </a:rPr>
              <a:t>Complexité, incertitude génèrent de l’inédit, </a:t>
            </a:r>
            <a:r>
              <a:rPr lang="fr-FR" sz="1800" b="1" dirty="0">
                <a:solidFill>
                  <a:srgbClr val="009EE0"/>
                </a:solidFill>
                <a:latin typeface="Neo Sans Std Black"/>
              </a:rPr>
              <a:t>donc du risque</a:t>
            </a:r>
            <a:r>
              <a:rPr lang="fr-FR" sz="1800" dirty="0">
                <a:latin typeface="Neo Sans Std Black"/>
              </a:rPr>
              <a:t>.</a:t>
            </a:r>
            <a:endParaRPr lang="fr-FR" sz="1100" dirty="0">
              <a:latin typeface="Neo Sans Std Black"/>
            </a:endParaRPr>
          </a:p>
          <a:p>
            <a:pPr marL="645750" indent="-28575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chemeClr val="accent4"/>
                </a:solidFill>
                <a:latin typeface="Neo Sans Std Black"/>
              </a:rPr>
              <a:t>Deux impératifs de survie et de développement : </a:t>
            </a:r>
          </a:p>
          <a:p>
            <a:pPr marL="1045800" lvl="1" indent="-28575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009EE0"/>
                </a:solidFill>
                <a:latin typeface="Neo Sans Std Black"/>
              </a:rPr>
              <a:t>Maitriser le risque</a:t>
            </a:r>
          </a:p>
          <a:p>
            <a:pPr marL="1045800" lvl="1" indent="-28575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009EE0"/>
                </a:solidFill>
                <a:latin typeface="Neo Sans Std Black"/>
              </a:rPr>
              <a:t>Apprendre en permanence, parfois innover</a:t>
            </a:r>
            <a:r>
              <a:rPr lang="fr-FR" sz="1400" dirty="0">
                <a:solidFill>
                  <a:schemeClr val="accent4"/>
                </a:solidFill>
                <a:latin typeface="Neo Sans Std Black"/>
              </a:rPr>
              <a:t>.</a:t>
            </a:r>
            <a:endParaRPr lang="fr-FR" sz="1400" dirty="0">
              <a:latin typeface="Neo Sans Std Black"/>
            </a:endParaRPr>
          </a:p>
          <a:p>
            <a:pPr marL="188550" indent="-17145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fr-FR" sz="1100" dirty="0">
              <a:latin typeface="Neo Sans Std Black"/>
            </a:endParaRPr>
          </a:p>
          <a:p>
            <a:pPr marL="645750" indent="-28575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latin typeface="Neo Sans Std Black"/>
              </a:rPr>
              <a:t>Deux exigences pour y parvenir : </a:t>
            </a:r>
          </a:p>
          <a:p>
            <a:pPr marL="1045800" lvl="1" indent="-28575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009EE0"/>
                </a:solidFill>
                <a:latin typeface="Neo Sans Std Black"/>
              </a:rPr>
              <a:t>Management participatif </a:t>
            </a:r>
            <a:r>
              <a:rPr lang="fr-FR" sz="1400" dirty="0">
                <a:latin typeface="Neo Sans Std Black"/>
              </a:rPr>
              <a:t>: donner la parole et un vrai pouvoir d’agir aux acteurs de terrain, qui sont sur le front du changement.</a:t>
            </a:r>
          </a:p>
          <a:p>
            <a:pPr marL="1045800" lvl="1" indent="-28575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009EE0"/>
                </a:solidFill>
                <a:latin typeface="Neo Sans Std Black"/>
              </a:rPr>
              <a:t>Pluralisme</a:t>
            </a:r>
            <a:r>
              <a:rPr lang="fr-FR" sz="1400" dirty="0">
                <a:latin typeface="Neo Sans Std Black"/>
              </a:rPr>
              <a:t> : multiplier les points de vue, les types d’expérience et d’anticipation, accepter les divergences et l’absence de vérité surplombante dans la gouvernance.</a:t>
            </a:r>
          </a:p>
        </p:txBody>
      </p:sp>
      <p:pic>
        <p:nvPicPr>
          <p:cNvPr id="13" name="Picture 2" descr="Coloriage yeux bandés - Coloriages Gratuits à Imprimer - Dessin 30124">
            <a:extLst>
              <a:ext uri="{FF2B5EF4-FFF2-40B4-BE49-F238E27FC236}">
                <a16:creationId xmlns:a16="http://schemas.microsoft.com/office/drawing/2014/main" id="{F9E75261-8D39-40EB-B9FD-57C8277F1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326246"/>
            <a:ext cx="1869229" cy="263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479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C691FBBF-B662-6F4E-B331-0AFDE92B8CAB}"/>
              </a:ext>
            </a:extLst>
          </p:cNvPr>
          <p:cNvSpPr txBox="1">
            <a:spLocks/>
          </p:cNvSpPr>
          <p:nvPr/>
        </p:nvSpPr>
        <p:spPr bwMode="auto">
          <a:xfrm>
            <a:off x="257947" y="189426"/>
            <a:ext cx="7986461" cy="151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pPr algn="l"/>
            <a:r>
              <a:rPr lang="fr-FR" altLang="fr-FR" sz="3200" b="1" kern="0" dirty="0">
                <a:solidFill>
                  <a:schemeClr val="accent4"/>
                </a:solidFill>
                <a:latin typeface="Neo Sans Std Black"/>
              </a:rPr>
              <a:t>Désastres… après avoir ignoré les Cassandres</a:t>
            </a:r>
          </a:p>
          <a:p>
            <a:pPr algn="l"/>
            <a:endParaRPr lang="fr-FR" altLang="fr-FR" sz="3200" b="1" kern="0" dirty="0">
              <a:solidFill>
                <a:schemeClr val="accent4"/>
              </a:solidFill>
              <a:latin typeface="Neo Sans Std Black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B78443C-935E-4D73-B16E-3E492EFB9FC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384297" y="961189"/>
            <a:ext cx="4425008" cy="1697611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DE90D1D-0EBC-42DE-BDBF-51925C414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524" y="4516923"/>
            <a:ext cx="3568727" cy="151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76502C4-8FC9-486C-978F-6CECB619436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69066" y="1270562"/>
            <a:ext cx="3304784" cy="215843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C3838C6-CE57-43E9-A245-114183095DDA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923928" y="2801420"/>
            <a:ext cx="4160865" cy="1572883"/>
          </a:xfrm>
          <a:prstGeom prst="rect">
            <a:avLst/>
          </a:prstGeom>
        </p:spPr>
      </p:pic>
      <p:pic>
        <p:nvPicPr>
          <p:cNvPr id="17" name="Picture 4" descr="RÃ©sultat de recherche d'images pour &quot;BP oil platform disaster&quot;">
            <a:extLst>
              <a:ext uri="{FF2B5EF4-FFF2-40B4-BE49-F238E27FC236}">
                <a16:creationId xmlns:a16="http://schemas.microsoft.com/office/drawing/2014/main" id="{010D56EE-EB42-4826-8D57-0716B9FD4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86" y="3792535"/>
            <a:ext cx="3551864" cy="229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801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C691FBBF-B662-6F4E-B331-0AFDE92B8CAB}"/>
              </a:ext>
            </a:extLst>
          </p:cNvPr>
          <p:cNvSpPr txBox="1">
            <a:spLocks/>
          </p:cNvSpPr>
          <p:nvPr/>
        </p:nvSpPr>
        <p:spPr bwMode="auto">
          <a:xfrm>
            <a:off x="457200" y="764704"/>
            <a:ext cx="807524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pPr algn="l"/>
            <a:r>
              <a:rPr lang="fr-FR" altLang="fr-FR" sz="3200" b="1" kern="0" dirty="0">
                <a:solidFill>
                  <a:schemeClr val="accent4"/>
                </a:solidFill>
                <a:latin typeface="Neo Sans Std Black"/>
              </a:rPr>
              <a:t>Concevoir et planifier un nouveau quartier à Bègles</a:t>
            </a:r>
          </a:p>
          <a:p>
            <a:pPr algn="l"/>
            <a:endParaRPr lang="fr-FR" altLang="fr-FR" sz="3200" b="1" kern="0" dirty="0">
              <a:solidFill>
                <a:schemeClr val="accent4"/>
              </a:solidFill>
              <a:latin typeface="Neo Sans Std Black"/>
            </a:endParaRPr>
          </a:p>
        </p:txBody>
      </p:sp>
      <p:pic>
        <p:nvPicPr>
          <p:cNvPr id="3" name="Picture 2" descr="http://www.bordeauxclic.com/files/photos/3def184ad8f4755_bordeaux_vue_du_ciel_L.jpg">
            <a:extLst>
              <a:ext uri="{FF2B5EF4-FFF2-40B4-BE49-F238E27FC236}">
                <a16:creationId xmlns:a16="http://schemas.microsoft.com/office/drawing/2014/main" id="{CD9DA445-0B33-4C62-8E84-B21E35CA1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06" y="1988840"/>
            <a:ext cx="5184575" cy="3456384"/>
          </a:xfrm>
          <a:prstGeom prst="rect">
            <a:avLst/>
          </a:prstGeom>
          <a:noFill/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F8E32BB-F324-42FE-A023-33689EA27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817" y="1669211"/>
            <a:ext cx="3821679" cy="420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339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C691FBBF-B662-6F4E-B331-0AFDE92B8CAB}"/>
              </a:ext>
            </a:extLst>
          </p:cNvPr>
          <p:cNvSpPr txBox="1">
            <a:spLocks/>
          </p:cNvSpPr>
          <p:nvPr/>
        </p:nvSpPr>
        <p:spPr bwMode="auto">
          <a:xfrm>
            <a:off x="457200" y="764704"/>
            <a:ext cx="8075240" cy="67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pPr algn="l"/>
            <a:r>
              <a:rPr lang="fr-FR" altLang="fr-FR" sz="3200" b="1" kern="0" dirty="0">
                <a:solidFill>
                  <a:schemeClr val="accent4"/>
                </a:solidFill>
                <a:latin typeface="Neo Sans Std Black"/>
              </a:rPr>
              <a:t>Contexte</a:t>
            </a:r>
          </a:p>
          <a:p>
            <a:pPr algn="l"/>
            <a:endParaRPr lang="fr-FR" altLang="fr-FR" sz="3200" b="1" kern="0" dirty="0">
              <a:solidFill>
                <a:schemeClr val="accent4"/>
              </a:solidFill>
              <a:latin typeface="Neo Sans Std Black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3FF6AA-5873-4205-82A6-B8E75F74965A}"/>
              </a:ext>
            </a:extLst>
          </p:cNvPr>
          <p:cNvSpPr/>
          <p:nvPr/>
        </p:nvSpPr>
        <p:spPr>
          <a:xfrm>
            <a:off x="375621" y="1937973"/>
            <a:ext cx="657264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5750" indent="-28575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latin typeface="Neo Sans Std Black"/>
              </a:rPr>
              <a:t>Processus ZAC séquentiel conduisant à des logements standard, petits et chers (tampons à toute les étapes)</a:t>
            </a:r>
            <a:endParaRPr lang="fr-FR" sz="1100" dirty="0">
              <a:latin typeface="Neo Sans Std Black"/>
            </a:endParaRPr>
          </a:p>
          <a:p>
            <a:pPr marL="645750" indent="-28575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chemeClr val="accent4"/>
                </a:solidFill>
                <a:latin typeface="Neo Sans Std Black"/>
              </a:rPr>
              <a:t>Nouveaux acteurs : nouveau conseil municipal, nouveau PDG de l’organisme de logement social </a:t>
            </a:r>
            <a:r>
              <a:rPr lang="fr-FR" sz="1800" dirty="0" err="1">
                <a:solidFill>
                  <a:schemeClr val="accent4"/>
                </a:solidFill>
                <a:latin typeface="Neo Sans Std Black"/>
              </a:rPr>
              <a:t>Aquitanis</a:t>
            </a:r>
            <a:r>
              <a:rPr lang="fr-FR" sz="1800" dirty="0">
                <a:solidFill>
                  <a:schemeClr val="accent4"/>
                </a:solidFill>
                <a:latin typeface="Neo Sans Std Black"/>
              </a:rPr>
              <a:t>, nouvel urbaniste + projet « Métropole Millionnaire » de la Communauté Urbaine de Bordeaux (CUB)</a:t>
            </a:r>
            <a:endParaRPr lang="fr-FR" sz="1100" dirty="0">
              <a:solidFill>
                <a:schemeClr val="accent4"/>
              </a:solidFill>
              <a:latin typeface="Neo Sans Std Black"/>
            </a:endParaRPr>
          </a:p>
          <a:p>
            <a:pPr marL="531450" indent="-17145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fr-FR" sz="1100" dirty="0">
              <a:solidFill>
                <a:schemeClr val="accent4"/>
              </a:solidFill>
              <a:latin typeface="Neo Sans Std Black"/>
            </a:endParaRPr>
          </a:p>
          <a:p>
            <a:pPr marL="645750" indent="-28575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chemeClr val="accent4"/>
                </a:solidFill>
                <a:latin typeface="Neo Sans Std Black"/>
              </a:rPr>
              <a:t>Besoin de logements plus grands, plus personnalisés et meilleur marché… avec des espaces verts publics = impossible avec le process habituel</a:t>
            </a:r>
          </a:p>
        </p:txBody>
      </p:sp>
      <p:pic>
        <p:nvPicPr>
          <p:cNvPr id="5" name="Picture 2" descr="Coloriage yeux bandés - Coloriages Gratuits à Imprimer - Dessin 30124">
            <a:extLst>
              <a:ext uri="{FF2B5EF4-FFF2-40B4-BE49-F238E27FC236}">
                <a16:creationId xmlns:a16="http://schemas.microsoft.com/office/drawing/2014/main" id="{D27F961B-1DC9-46FA-B0E4-23C5F4807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771" y="1942165"/>
            <a:ext cx="1869229" cy="263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884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C691FBBF-B662-6F4E-B331-0AFDE92B8CAB}"/>
              </a:ext>
            </a:extLst>
          </p:cNvPr>
          <p:cNvSpPr txBox="1">
            <a:spLocks/>
          </p:cNvSpPr>
          <p:nvPr/>
        </p:nvSpPr>
        <p:spPr bwMode="auto">
          <a:xfrm>
            <a:off x="375621" y="243088"/>
            <a:ext cx="8075240" cy="67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pPr algn="l"/>
            <a:r>
              <a:rPr lang="fr-FR" altLang="fr-FR" sz="3200" b="1" kern="0" dirty="0">
                <a:solidFill>
                  <a:schemeClr val="accent4"/>
                </a:solidFill>
                <a:latin typeface="Neo Sans Std Black"/>
              </a:rPr>
              <a:t>Apprendre à faire autrement : 1 an, 1 page …</a:t>
            </a:r>
          </a:p>
          <a:p>
            <a:pPr algn="l"/>
            <a:endParaRPr lang="fr-FR" altLang="fr-FR" sz="3200" b="1" kern="0" dirty="0">
              <a:solidFill>
                <a:schemeClr val="accent4"/>
              </a:solidFill>
              <a:latin typeface="Neo Sans Std Black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3FF6AA-5873-4205-82A6-B8E75F74965A}"/>
              </a:ext>
            </a:extLst>
          </p:cNvPr>
          <p:cNvSpPr/>
          <p:nvPr/>
        </p:nvSpPr>
        <p:spPr>
          <a:xfrm>
            <a:off x="-15062" y="1268760"/>
            <a:ext cx="516312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5750" indent="-28575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latin typeface="Neo Sans Std Black"/>
              </a:rPr>
              <a:t>Reconcevoir tout le processus : séquentiel à itératif, fermé (logement = produit industriel fini) à ouvert (produit non fini et adaptable), normé à flexible, etc.</a:t>
            </a:r>
          </a:p>
          <a:p>
            <a:pPr marL="531450" indent="-17145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fr-FR" sz="1100" dirty="0">
              <a:latin typeface="Neo Sans Std Black"/>
            </a:endParaRPr>
          </a:p>
          <a:p>
            <a:pPr marL="645750" indent="-28575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chemeClr val="accent4"/>
                </a:solidFill>
                <a:latin typeface="Neo Sans Std Black"/>
              </a:rPr>
              <a:t>Première phase exploratoire (élus et services techniques de Bègles, CUB, </a:t>
            </a:r>
            <a:r>
              <a:rPr lang="fr-FR" sz="1800" dirty="0" err="1">
                <a:solidFill>
                  <a:schemeClr val="accent4"/>
                </a:solidFill>
                <a:latin typeface="Neo Sans Std Black"/>
              </a:rPr>
              <a:t>Aquitanis</a:t>
            </a:r>
            <a:r>
              <a:rPr lang="fr-FR" sz="1800" dirty="0">
                <a:solidFill>
                  <a:schemeClr val="accent4"/>
                </a:solidFill>
                <a:latin typeface="Neo Sans Std Black"/>
              </a:rPr>
              <a:t>, urbaniste-conseil)</a:t>
            </a:r>
            <a:endParaRPr lang="fr-FR" sz="1100" dirty="0">
              <a:solidFill>
                <a:schemeClr val="accent4"/>
              </a:solidFill>
              <a:latin typeface="Neo Sans Std Black"/>
            </a:endParaRPr>
          </a:p>
          <a:p>
            <a:pPr marL="531450" indent="-17145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fr-FR" sz="1100" dirty="0">
              <a:solidFill>
                <a:schemeClr val="accent4"/>
              </a:solidFill>
              <a:latin typeface="Neo Sans Std Black"/>
            </a:endParaRPr>
          </a:p>
          <a:p>
            <a:pPr marL="645750" indent="-28575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chemeClr val="accent4"/>
                </a:solidFill>
                <a:latin typeface="Neo Sans Std Black"/>
              </a:rPr>
              <a:t>4 sessions avec animateurs « neutre » (Arc-en-Rêve) : construction d’un langage commun par l’écriture d’une charte</a:t>
            </a:r>
          </a:p>
          <a:p>
            <a:pPr marL="645750" indent="-28575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fr-FR" sz="1800" dirty="0">
              <a:solidFill>
                <a:schemeClr val="accent4"/>
              </a:solidFill>
              <a:latin typeface="Neo Sans Std Black"/>
            </a:endParaRPr>
          </a:p>
          <a:p>
            <a:pPr marL="645750" indent="-28575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chemeClr val="accent4"/>
                </a:solidFill>
                <a:latin typeface="Neo Sans Std Black"/>
              </a:rPr>
              <a:t>Nouvelles sessions élargies à binômes promoteur-architecte.</a:t>
            </a:r>
          </a:p>
        </p:txBody>
      </p:sp>
      <p:pic>
        <p:nvPicPr>
          <p:cNvPr id="5" name="Image 4" descr="IMG Sécheries_0001.jpg">
            <a:extLst>
              <a:ext uri="{FF2B5EF4-FFF2-40B4-BE49-F238E27FC236}">
                <a16:creationId xmlns:a16="http://schemas.microsoft.com/office/drawing/2014/main" id="{67C42DDB-4466-43EC-8568-FB67CB374A29}"/>
              </a:ext>
            </a:extLst>
          </p:cNvPr>
          <p:cNvPicPr/>
          <p:nvPr/>
        </p:nvPicPr>
        <p:blipFill rotWithShape="1">
          <a:blip r:embed="rId3" cstate="print"/>
          <a:srcRect l="18253" t="6611" r="21782" b="6200"/>
          <a:stretch/>
        </p:blipFill>
        <p:spPr>
          <a:xfrm>
            <a:off x="5220072" y="1196752"/>
            <a:ext cx="3871241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06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C691FBBF-B662-6F4E-B331-0AFDE92B8CAB}"/>
              </a:ext>
            </a:extLst>
          </p:cNvPr>
          <p:cNvSpPr txBox="1">
            <a:spLocks/>
          </p:cNvSpPr>
          <p:nvPr/>
        </p:nvSpPr>
        <p:spPr bwMode="auto">
          <a:xfrm>
            <a:off x="260700" y="184465"/>
            <a:ext cx="8075240" cy="67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pPr algn="l"/>
            <a:r>
              <a:rPr lang="fr-FR" altLang="fr-FR" sz="3200" b="1" kern="0" dirty="0">
                <a:solidFill>
                  <a:schemeClr val="accent4"/>
                </a:solidFill>
                <a:latin typeface="Neo Sans Std Black"/>
              </a:rPr>
              <a:t>3 paradoxes pour démarrer…</a:t>
            </a:r>
          </a:p>
          <a:p>
            <a:pPr algn="l"/>
            <a:endParaRPr lang="fr-FR" altLang="fr-FR" sz="3200" b="1" kern="0" dirty="0">
              <a:solidFill>
                <a:schemeClr val="accent4"/>
              </a:solidFill>
              <a:latin typeface="Neo Sans Std Black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979432-C5CB-4C56-8105-A073D460F6B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739725" y="980307"/>
            <a:ext cx="3943249" cy="937704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0000" algn="just" eaLnBrk="1" hangingPunct="1">
              <a:spcBef>
                <a:spcPts val="600"/>
              </a:spcBef>
              <a:defRPr/>
            </a:pPr>
            <a:r>
              <a:rPr lang="fr-FR" sz="2000" dirty="0">
                <a:latin typeface="Neo Sans Std Black"/>
              </a:rPr>
              <a:t>Appartements plus grands, moins chers…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C30B1D2-A573-4EDD-B118-CE56B5717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061" y="739920"/>
            <a:ext cx="3582144" cy="1953023"/>
          </a:xfrm>
          <a:prstGeom prst="rect">
            <a:avLst/>
          </a:prstGeom>
        </p:spPr>
      </p:pic>
      <p:pic>
        <p:nvPicPr>
          <p:cNvPr id="6" name="il_fi" descr="http://3.bp.blogspot.com/_EWY1PJsPzBA/S9g62LV4aGI/AAAAAAAAB5U/wHD1SiQbTn4/s1600/renaudie-05-a4.jpg">
            <a:extLst>
              <a:ext uri="{FF2B5EF4-FFF2-40B4-BE49-F238E27FC236}">
                <a16:creationId xmlns:a16="http://schemas.microsoft.com/office/drawing/2014/main" id="{EFE990D9-FCEC-4E9E-B720-9F865B57957D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638" y="1875905"/>
            <a:ext cx="2952451" cy="24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C47C554C-E02E-4A2A-8BC9-693AE5DD6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5634" y="2857892"/>
            <a:ext cx="4995961" cy="93770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0000" algn="just" eaLnBrk="1" hangingPunct="1">
              <a:spcBef>
                <a:spcPts val="600"/>
              </a:spcBef>
              <a:defRPr/>
            </a:pPr>
            <a:r>
              <a:rPr lang="fr-FR" sz="2000" kern="0" dirty="0">
                <a:latin typeface="Neo Sans Std Black"/>
              </a:rPr>
              <a:t>Résidence privée dans un jardin publics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3D8B916-A64B-467A-8C2F-651700E2B9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451" y="3632824"/>
            <a:ext cx="3061911" cy="1953023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96EF567-12C5-4490-B7BF-44C602FCD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31" y="4810300"/>
            <a:ext cx="4873427" cy="93770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0000" algn="just" eaLnBrk="1" hangingPunct="1">
              <a:spcBef>
                <a:spcPts val="600"/>
              </a:spcBef>
              <a:defRPr/>
            </a:pPr>
            <a:r>
              <a:rPr lang="fr-FR" sz="2000" kern="0" dirty="0">
                <a:latin typeface="Neo Sans Std Black"/>
              </a:rPr>
              <a:t>Immeuble de maisons individuelles…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D3F1BD11-3676-4EA0-B71B-91570C5DA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5634475"/>
            <a:ext cx="8204051" cy="93770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100" indent="0" algn="ctr" eaLnBrk="1" hangingPunct="1">
              <a:spcBef>
                <a:spcPts val="600"/>
              </a:spcBef>
              <a:buNone/>
              <a:defRPr/>
            </a:pPr>
            <a:r>
              <a:rPr lang="fr-FR" sz="2400" b="1" kern="0" dirty="0">
                <a:solidFill>
                  <a:srgbClr val="00A1E6"/>
                </a:solidFill>
                <a:latin typeface="Neo Sans Std Black"/>
              </a:rPr>
              <a:t>Les paradoxes concentrent de manière imagée et provocante les défis auxquels le projet est confronté</a:t>
            </a:r>
          </a:p>
        </p:txBody>
      </p:sp>
    </p:spTree>
    <p:extLst>
      <p:ext uri="{BB962C8B-B14F-4D97-AF65-F5344CB8AC3E}">
        <p14:creationId xmlns:p14="http://schemas.microsoft.com/office/powerpoint/2010/main" val="28628958"/>
      </p:ext>
    </p:extLst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25742</TotalTime>
  <Words>1222</Words>
  <Application>Microsoft Office PowerPoint</Application>
  <PresentationFormat>Affichage à l'écran (4:3)</PresentationFormat>
  <Paragraphs>144</Paragraphs>
  <Slides>18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Neo Sans Std Black</vt:lpstr>
      <vt:lpstr>Times New Roman</vt:lpstr>
      <vt:lpstr>Nouvelle présentation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Estelle MOTTET</dc:creator>
  <cp:lastModifiedBy>Ines AMMAR</cp:lastModifiedBy>
  <cp:revision>275</cp:revision>
  <cp:lastPrinted>2021-02-15T13:56:59Z</cp:lastPrinted>
  <dcterms:created xsi:type="dcterms:W3CDTF">2017-11-08T14:31:25Z</dcterms:created>
  <dcterms:modified xsi:type="dcterms:W3CDTF">2021-04-29T12:49:10Z</dcterms:modified>
</cp:coreProperties>
</file>