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48" r:id="rId2"/>
    <p:sldId id="349" r:id="rId3"/>
    <p:sldId id="326" r:id="rId4"/>
    <p:sldId id="309" r:id="rId5"/>
    <p:sldId id="1756" r:id="rId6"/>
    <p:sldId id="968" r:id="rId7"/>
    <p:sldId id="382" r:id="rId8"/>
    <p:sldId id="1748" r:id="rId9"/>
    <p:sldId id="1743" r:id="rId10"/>
    <p:sldId id="1729" r:id="rId11"/>
    <p:sldId id="1742" r:id="rId12"/>
    <p:sldId id="1028" r:id="rId13"/>
    <p:sldId id="358" r:id="rId14"/>
    <p:sldId id="341" r:id="rId15"/>
    <p:sldId id="283" r:id="rId16"/>
    <p:sldId id="1739" r:id="rId17"/>
    <p:sldId id="1738" r:id="rId18"/>
    <p:sldId id="405" r:id="rId19"/>
    <p:sldId id="1734" r:id="rId20"/>
    <p:sldId id="267" r:id="rId21"/>
    <p:sldId id="1752" r:id="rId22"/>
    <p:sldId id="1741" r:id="rId23"/>
    <p:sldId id="1733" r:id="rId24"/>
    <p:sldId id="1754" r:id="rId25"/>
    <p:sldId id="1751" r:id="rId26"/>
    <p:sldId id="310" r:id="rId27"/>
    <p:sldId id="1749" r:id="rId28"/>
    <p:sldId id="1757" r:id="rId29"/>
    <p:sldId id="1042" r:id="rId30"/>
    <p:sldId id="1740" r:id="rId31"/>
    <p:sldId id="331" r:id="rId32"/>
    <p:sldId id="1750" r:id="rId33"/>
    <p:sldId id="1758" r:id="rId34"/>
  </p:sldIdLst>
  <p:sldSz cx="9183688" cy="6923088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2410CB9-8EA0-4A5E-8219-DD2BDF0DC046}">
          <p14:sldIdLst>
            <p14:sldId id="348"/>
            <p14:sldId id="349"/>
            <p14:sldId id="326"/>
            <p14:sldId id="309"/>
            <p14:sldId id="1756"/>
            <p14:sldId id="968"/>
            <p14:sldId id="382"/>
            <p14:sldId id="1748"/>
            <p14:sldId id="1743"/>
          </p14:sldIdLst>
        </p14:section>
        <p14:section name="Section sans titre" id="{41394920-ED4E-48D6-8A28-1D54710FA399}">
          <p14:sldIdLst>
            <p14:sldId id="1729"/>
            <p14:sldId id="1742"/>
            <p14:sldId id="1028"/>
            <p14:sldId id="358"/>
            <p14:sldId id="341"/>
            <p14:sldId id="283"/>
            <p14:sldId id="1739"/>
            <p14:sldId id="1738"/>
            <p14:sldId id="405"/>
            <p14:sldId id="1734"/>
            <p14:sldId id="267"/>
            <p14:sldId id="1752"/>
            <p14:sldId id="1741"/>
            <p14:sldId id="1733"/>
            <p14:sldId id="1754"/>
            <p14:sldId id="1751"/>
            <p14:sldId id="310"/>
            <p14:sldId id="1749"/>
            <p14:sldId id="1757"/>
            <p14:sldId id="1042"/>
            <p14:sldId id="1740"/>
            <p14:sldId id="331"/>
            <p14:sldId id="1750"/>
            <p14:sldId id="17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6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9" autoAdjust="0"/>
    <p:restoredTop sz="95226" autoAdjust="0"/>
  </p:normalViewPr>
  <p:slideViewPr>
    <p:cSldViewPr snapToGrid="0" snapToObjects="1">
      <p:cViewPr varScale="1">
        <p:scale>
          <a:sx n="98" d="100"/>
          <a:sy n="98" d="100"/>
        </p:scale>
        <p:origin x="78" y="150"/>
      </p:cViewPr>
      <p:guideLst>
        <p:guide orient="horz" pos="2180"/>
        <p:guide pos="2892"/>
      </p:guideLst>
    </p:cSldViewPr>
  </p:slideViewPr>
  <p:outlineViewPr>
    <p:cViewPr>
      <p:scale>
        <a:sx n="33" d="100"/>
        <a:sy n="33" d="100"/>
      </p:scale>
      <p:origin x="0" y="-3339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156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84615384615398E-2"/>
          <c:y val="0.102380773316306"/>
          <c:w val="0.89423076923076905"/>
          <c:h val="0.580569716292080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F8E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B-4D1F-BE36-8B0B7AF10852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B-4D1F-BE36-8B0B7AF10852}"/>
              </c:ext>
            </c:extLst>
          </c:dPt>
          <c:dPt>
            <c:idx val="2"/>
            <c:bubble3D val="0"/>
            <c:spPr>
              <a:solidFill>
                <a:srgbClr val="8264B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DB-4D1F-BE36-8B0B7AF10852}"/>
              </c:ext>
            </c:extLst>
          </c:dPt>
          <c:dLbls>
            <c:dLbl>
              <c:idx val="0"/>
              <c:layout>
                <c:manualLayout>
                  <c:x val="-5.1440329218106998E-2"/>
                  <c:y val="-7.68321513002364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DB-4D1F-BE36-8B0B7AF10852}"/>
                </c:ext>
              </c:extLst>
            </c:dLbl>
            <c:dLbl>
              <c:idx val="1"/>
              <c:layout>
                <c:manualLayout>
                  <c:x val="0.102880658436214"/>
                  <c:y val="-6.50118203309693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DB-4D1F-BE36-8B0B7AF10852}"/>
                </c:ext>
              </c:extLst>
            </c:dLbl>
            <c:dLbl>
              <c:idx val="2"/>
              <c:layout>
                <c:manualLayout>
                  <c:x val="4.272438351213656E-2"/>
                  <c:y val="8.50332102839439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ECD3D825-46F4-4058-89CB-121E264E6A5F}" type="PERCENTAGE">
                      <a:rPr lang="en-US" smtClean="0"/>
                      <a:pPr>
                        <a:defRPr b="1">
                          <a:latin typeface="Arial"/>
                          <a:ea typeface="Arial"/>
                          <a:cs typeface="Arial"/>
                        </a:defRPr>
                      </a:pPr>
                      <a:t>[POURCENTAGE]</a:t>
                    </a:fld>
                    <a:r>
                      <a:rPr lang="en-US" dirty="0"/>
                      <a:t> TPME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696893807559572"/>
                      <c:h val="5.66100813491326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DDB-4D1F-BE36-8B0B7AF108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300</c:v>
                </c:pt>
                <c:pt idx="1">
                  <c:v>51-299</c:v>
                </c:pt>
                <c:pt idx="2">
                  <c:v>-50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 formatCode="General">
                  <c:v>585</c:v>
                </c:pt>
                <c:pt idx="1">
                  <c:v>2524</c:v>
                </c:pt>
                <c:pt idx="2">
                  <c:v>96973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DB-4D1F-BE36-8B0B7AF108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84615384615398E-2"/>
          <c:y val="0.102380773316306"/>
          <c:w val="0.89423076923076905"/>
          <c:h val="0.580569716292080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F8E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FB-4314-A177-0083A8DCFE36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FB-4314-A177-0083A8DCFE36}"/>
              </c:ext>
            </c:extLst>
          </c:dPt>
          <c:dPt>
            <c:idx val="2"/>
            <c:bubble3D val="0"/>
            <c:spPr>
              <a:solidFill>
                <a:srgbClr val="8264B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FB-4314-A177-0083A8DCFE36}"/>
              </c:ext>
            </c:extLst>
          </c:dPt>
          <c:dLbls>
            <c:dLbl>
              <c:idx val="0"/>
              <c:layout>
                <c:manualLayout>
                  <c:x val="0"/>
                  <c:y val="-0.212765957446809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FB-4314-A177-0083A8DCFE36}"/>
                </c:ext>
              </c:extLst>
            </c:dLbl>
            <c:dLbl>
              <c:idx val="1"/>
              <c:layout>
                <c:manualLayout>
                  <c:x val="-6.1728395061728399E-2"/>
                  <c:y val="6.20567375886525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FB-4314-A177-0083A8DCFE36}"/>
                </c:ext>
              </c:extLst>
            </c:dLbl>
            <c:dLbl>
              <c:idx val="2"/>
              <c:layout>
                <c:manualLayout>
                  <c:x val="6.1034833588766513E-3"/>
                  <c:y val="-0.14443386404866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62B0CD03-5690-4757-89B6-14116AAAE978}" type="PERCENTAGE">
                      <a:rPr lang="en-US" sz="1200" smtClean="0"/>
                      <a:pPr>
                        <a:defRPr b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[POURCENTAGE]</a:t>
                    </a:fld>
                    <a:r>
                      <a:rPr lang="en-US" sz="1200" dirty="0"/>
                      <a:t>TPME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367191806530149"/>
                      <c:h val="8.738556356586890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FFB-4314-A177-0083A8DCFE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300</c:v>
                </c:pt>
                <c:pt idx="1">
                  <c:v>51-299</c:v>
                </c:pt>
                <c:pt idx="2">
                  <c:v>-50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777221</c:v>
                </c:pt>
                <c:pt idx="1">
                  <c:v>280106</c:v>
                </c:pt>
                <c:pt idx="2">
                  <c:v>495801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FB-4314-A177-0083A8DCF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860B2-14EE-463B-84C6-30D7288EE54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3D901BC-9CD3-490D-81DD-91D8FA0C84E2}">
      <dgm:prSet phldrT="[Texte]" custT="1"/>
      <dgm:spPr/>
      <dgm:t>
        <a:bodyPr/>
        <a:lstStyle/>
        <a:p>
          <a:pPr algn="l"/>
          <a:r>
            <a:rPr lang="fr-FR" sz="1900" b="1" u="sng" dirty="0">
              <a:solidFill>
                <a:srgbClr val="8264B4"/>
              </a:solidFill>
            </a:rPr>
            <a:t>Avant le 1</a:t>
          </a:r>
          <a:r>
            <a:rPr lang="fr-FR" sz="1900" b="1" u="sng" baseline="30000" dirty="0">
              <a:solidFill>
                <a:srgbClr val="8264B4"/>
              </a:solidFill>
            </a:rPr>
            <a:t>er</a:t>
          </a:r>
          <a:r>
            <a:rPr lang="fr-FR" sz="1900" b="1" u="sng" dirty="0">
              <a:solidFill>
                <a:srgbClr val="8264B4"/>
              </a:solidFill>
            </a:rPr>
            <a:t> mars 2021</a:t>
          </a:r>
        </a:p>
        <a:p>
          <a:pPr algn="l"/>
          <a:r>
            <a:rPr lang="fr-FR" sz="1600" b="1" dirty="0"/>
            <a:t>100% de la contribution unique</a:t>
          </a:r>
        </a:p>
        <a:p>
          <a:pPr algn="l"/>
          <a:r>
            <a:rPr lang="fr-FR" sz="1600" b="1" dirty="0"/>
            <a:t>0,55% + CPF CDD  </a:t>
          </a:r>
          <a:r>
            <a:rPr lang="fr-FR" sz="1600" b="0" dirty="0"/>
            <a:t>calculée sur  la MSB 2020</a:t>
          </a:r>
        </a:p>
        <a:p>
          <a:pPr algn="l"/>
          <a:r>
            <a:rPr lang="fr-FR" sz="1600" b="0" dirty="0"/>
            <a:t>0,5916 % de la TA* </a:t>
          </a:r>
          <a:r>
            <a:rPr lang="fr-FR" sz="1600" b="0" dirty="0">
              <a:solidFill>
                <a:srgbClr val="FF0000"/>
              </a:solidFill>
            </a:rPr>
            <a:t>* </a:t>
          </a:r>
          <a:r>
            <a:rPr lang="fr-FR" sz="1600" b="0" dirty="0">
              <a:solidFill>
                <a:schemeClr val="tx1"/>
              </a:solidFill>
            </a:rPr>
            <a:t>MSB 2020</a:t>
          </a:r>
        </a:p>
        <a:p>
          <a:pPr algn="l"/>
          <a:r>
            <a:rPr lang="fr-FR" sz="1600" b="0" dirty="0"/>
            <a:t>100% de la contribution conventionnelle</a:t>
          </a:r>
        </a:p>
      </dgm:t>
    </dgm:pt>
    <dgm:pt modelId="{8079E824-DC68-4997-B4B6-BA44D71143A5}" type="parTrans" cxnId="{554F9C60-B35C-4472-9C79-4F1B8A6535DE}">
      <dgm:prSet/>
      <dgm:spPr/>
      <dgm:t>
        <a:bodyPr/>
        <a:lstStyle/>
        <a:p>
          <a:endParaRPr lang="fr-FR"/>
        </a:p>
      </dgm:t>
    </dgm:pt>
    <dgm:pt modelId="{2F1F9494-22BB-4191-9968-CE43C64186D1}" type="sibTrans" cxnId="{554F9C60-B35C-4472-9C79-4F1B8A6535DE}">
      <dgm:prSet/>
      <dgm:spPr/>
      <dgm:t>
        <a:bodyPr/>
        <a:lstStyle/>
        <a:p>
          <a:endParaRPr lang="fr-FR"/>
        </a:p>
      </dgm:t>
    </dgm:pt>
    <dgm:pt modelId="{A6B86D71-0BB8-4ACB-8C3A-496712497EE4}">
      <dgm:prSet custT="1"/>
      <dgm:spPr/>
      <dgm:t>
        <a:bodyPr/>
        <a:lstStyle/>
        <a:p>
          <a:pPr algn="l"/>
          <a:r>
            <a:rPr lang="fr-FR" sz="1900" b="1" u="sng" dirty="0">
              <a:solidFill>
                <a:srgbClr val="8264B4"/>
              </a:solidFill>
            </a:rPr>
            <a:t>Avant le 15 septembre 2021</a:t>
          </a:r>
        </a:p>
        <a:p>
          <a:pPr algn="l"/>
          <a:r>
            <a:rPr lang="fr-FR" sz="1600" b="1" u="none" dirty="0">
              <a:solidFill>
                <a:schemeClr val="tx1"/>
              </a:solidFill>
            </a:rPr>
            <a:t>40% </a:t>
          </a:r>
          <a:r>
            <a:rPr lang="fr-FR" sz="1600" b="1" dirty="0"/>
            <a:t>de la contribution unique </a:t>
          </a:r>
          <a:r>
            <a:rPr lang="fr-FR" sz="1600" b="0" dirty="0"/>
            <a:t>calculée sur  la MSB 2020</a:t>
          </a:r>
        </a:p>
        <a:p>
          <a:pPr algn="l"/>
          <a:r>
            <a:rPr lang="fr-FR" sz="1600" b="0" u="none" dirty="0">
              <a:solidFill>
                <a:schemeClr val="tx1"/>
              </a:solidFill>
            </a:rPr>
            <a:t>(affecté à 100% pour l’alternance)</a:t>
          </a:r>
          <a:endParaRPr lang="fr-FR" sz="1600" b="0" dirty="0"/>
        </a:p>
        <a:p>
          <a:pPr algn="l"/>
          <a:r>
            <a:rPr lang="fr-FR" sz="1600" b="0" u="none" dirty="0">
              <a:solidFill>
                <a:schemeClr val="tx1"/>
              </a:solidFill>
            </a:rPr>
            <a:t>40% de 0,5916%*  TA</a:t>
          </a:r>
        </a:p>
      </dgm:t>
    </dgm:pt>
    <dgm:pt modelId="{7392ADC3-BE52-401E-85EC-C72DB1E418D8}" type="parTrans" cxnId="{1F48B313-3214-4F04-AE59-3E8DF5C38411}">
      <dgm:prSet/>
      <dgm:spPr/>
      <dgm:t>
        <a:bodyPr/>
        <a:lstStyle/>
        <a:p>
          <a:endParaRPr lang="fr-FR"/>
        </a:p>
      </dgm:t>
    </dgm:pt>
    <dgm:pt modelId="{B0ADC855-4B57-4AA7-99B2-C8A2C9E492B8}" type="sibTrans" cxnId="{1F48B313-3214-4F04-AE59-3E8DF5C38411}">
      <dgm:prSet/>
      <dgm:spPr/>
      <dgm:t>
        <a:bodyPr/>
        <a:lstStyle/>
        <a:p>
          <a:endParaRPr lang="fr-FR"/>
        </a:p>
      </dgm:t>
    </dgm:pt>
    <dgm:pt modelId="{98595FD6-11DF-45BB-AEAF-9EC3748B523F}">
      <dgm:prSet custT="1"/>
      <dgm:spPr/>
      <dgm:t>
        <a:bodyPr/>
        <a:lstStyle/>
        <a:p>
          <a:pPr algn="l"/>
          <a:r>
            <a:rPr lang="fr-FR" sz="1900" b="1" u="sng" dirty="0">
              <a:solidFill>
                <a:srgbClr val="8264B4"/>
              </a:solidFill>
            </a:rPr>
            <a:t>Avant le 1</a:t>
          </a:r>
          <a:r>
            <a:rPr lang="fr-FR" sz="1900" b="1" u="sng" baseline="30000" dirty="0">
              <a:solidFill>
                <a:srgbClr val="8264B4"/>
              </a:solidFill>
            </a:rPr>
            <a:t>er</a:t>
          </a:r>
          <a:r>
            <a:rPr lang="fr-FR" sz="1900" b="1" u="sng" dirty="0">
              <a:solidFill>
                <a:srgbClr val="8264B4"/>
              </a:solidFill>
            </a:rPr>
            <a:t> mars 2022</a:t>
          </a:r>
        </a:p>
        <a:p>
          <a:pPr algn="l"/>
          <a:r>
            <a:rPr lang="fr-FR" sz="1600" b="0" u="none" dirty="0">
              <a:solidFill>
                <a:schemeClr val="tx1"/>
              </a:solidFill>
            </a:rPr>
            <a:t>Solde de 60</a:t>
          </a:r>
          <a:r>
            <a:rPr lang="fr-FR" sz="1600" b="1" u="none" dirty="0">
              <a:solidFill>
                <a:schemeClr val="tx1"/>
              </a:solidFill>
            </a:rPr>
            <a:t>% de la contribution unique + CPF CDD </a:t>
          </a:r>
          <a:r>
            <a:rPr lang="fr-FR" sz="1600" b="0" u="none" dirty="0">
              <a:solidFill>
                <a:schemeClr val="tx1"/>
              </a:solidFill>
            </a:rPr>
            <a:t>calculé sur la MSB réelle 2021</a:t>
          </a:r>
        </a:p>
        <a:p>
          <a:pPr algn="l"/>
          <a:r>
            <a:rPr lang="fr-FR" sz="1600" b="0" u="none" dirty="0">
              <a:solidFill>
                <a:schemeClr val="tx1"/>
              </a:solidFill>
            </a:rPr>
            <a:t>(42% Alternance, 15% CPF et 43 % PDC)</a:t>
          </a:r>
        </a:p>
        <a:p>
          <a:pPr algn="l"/>
          <a:r>
            <a:rPr lang="fr-FR" sz="1600" b="0" u="none" dirty="0">
              <a:solidFill>
                <a:schemeClr val="tx1"/>
              </a:solidFill>
            </a:rPr>
            <a:t>60% de 0,5916%*  TA</a:t>
          </a:r>
        </a:p>
        <a:p>
          <a:pPr algn="l"/>
          <a:r>
            <a:rPr lang="fr-FR" sz="1600" b="0" u="none" dirty="0">
              <a:solidFill>
                <a:schemeClr val="tx1"/>
              </a:solidFill>
            </a:rPr>
            <a:t>+ 100% de la contribution conventionnelle</a:t>
          </a:r>
        </a:p>
      </dgm:t>
    </dgm:pt>
    <dgm:pt modelId="{DCFEBFF0-8523-4A59-B251-F4FF2D13E275}" type="sibTrans" cxnId="{7033CAB7-9FA5-4975-A18B-6B20FB32BED1}">
      <dgm:prSet/>
      <dgm:spPr/>
      <dgm:t>
        <a:bodyPr/>
        <a:lstStyle/>
        <a:p>
          <a:endParaRPr lang="fr-FR"/>
        </a:p>
      </dgm:t>
    </dgm:pt>
    <dgm:pt modelId="{85FC21B4-6F1A-41AD-B89B-DB40889143FA}" type="parTrans" cxnId="{7033CAB7-9FA5-4975-A18B-6B20FB32BED1}">
      <dgm:prSet/>
      <dgm:spPr/>
      <dgm:t>
        <a:bodyPr/>
        <a:lstStyle/>
        <a:p>
          <a:endParaRPr lang="fr-FR"/>
        </a:p>
      </dgm:t>
    </dgm:pt>
    <dgm:pt modelId="{A2927DBD-4C78-4ABE-B176-562187126A94}" type="pres">
      <dgm:prSet presAssocID="{E15860B2-14EE-463B-84C6-30D7288EE54F}" presName="arrowDiagram" presStyleCnt="0">
        <dgm:presLayoutVars>
          <dgm:chMax val="5"/>
          <dgm:dir/>
          <dgm:resizeHandles val="exact"/>
        </dgm:presLayoutVars>
      </dgm:prSet>
      <dgm:spPr/>
    </dgm:pt>
    <dgm:pt modelId="{019F0928-CD26-4094-AB8D-C99991571598}" type="pres">
      <dgm:prSet presAssocID="{E15860B2-14EE-463B-84C6-30D7288EE54F}" presName="arrow" presStyleLbl="bgShp" presStyleIdx="0" presStyleCnt="1" custScaleX="91251" custScaleY="85311" custLinFactNeighborX="-775" custLinFactNeighborY="-4434"/>
      <dgm:spPr>
        <a:solidFill>
          <a:schemeClr val="bg1">
            <a:lumMod val="85000"/>
          </a:schemeClr>
        </a:solidFill>
      </dgm:spPr>
    </dgm:pt>
    <dgm:pt modelId="{3660CD65-FAAD-46A0-B79F-276203EEB711}" type="pres">
      <dgm:prSet presAssocID="{E15860B2-14EE-463B-84C6-30D7288EE54F}" presName="arrowDiagram3" presStyleCnt="0"/>
      <dgm:spPr/>
    </dgm:pt>
    <dgm:pt modelId="{06C17A70-F91A-49A3-B597-6CBB7E487C65}" type="pres">
      <dgm:prSet presAssocID="{B3D901BC-9CD3-490D-81DD-91D8FA0C84E2}" presName="bullet3a" presStyleLbl="node1" presStyleIdx="0" presStyleCnt="3" custScaleX="129184" custScaleY="140983" custLinFactX="77342" custLinFactY="-81743" custLinFactNeighborX="100000" custLinFactNeighborY="-100000"/>
      <dgm:spPr>
        <a:solidFill>
          <a:srgbClr val="8264B4"/>
        </a:solidFill>
      </dgm:spPr>
    </dgm:pt>
    <dgm:pt modelId="{9B16372C-D1B1-4051-9B3F-E99ADA824E4E}" type="pres">
      <dgm:prSet presAssocID="{B3D901BC-9CD3-490D-81DD-91D8FA0C84E2}" presName="textBox3a" presStyleLbl="revTx" presStyleIdx="0" presStyleCnt="3" custScaleX="147440" custScaleY="122839" custLinFactNeighborX="-52292" custLinFactNeighborY="-7194">
        <dgm:presLayoutVars>
          <dgm:bulletEnabled val="1"/>
        </dgm:presLayoutVars>
      </dgm:prSet>
      <dgm:spPr/>
    </dgm:pt>
    <dgm:pt modelId="{4CE0D8A2-F642-485A-8D5B-3749CC96C509}" type="pres">
      <dgm:prSet presAssocID="{A6B86D71-0BB8-4ACB-8C3A-496712497EE4}" presName="bullet3b" presStyleLbl="node1" presStyleIdx="1" presStyleCnt="3" custLinFactX="96051" custLinFactY="-539" custLinFactNeighborX="100000" custLinFactNeighborY="-100000"/>
      <dgm:spPr>
        <a:solidFill>
          <a:srgbClr val="8264B4"/>
        </a:solidFill>
      </dgm:spPr>
    </dgm:pt>
    <dgm:pt modelId="{3A152DAF-E72B-441B-960D-29C58C981483}" type="pres">
      <dgm:prSet presAssocID="{A6B86D71-0BB8-4ACB-8C3A-496712497EE4}" presName="textBox3b" presStyleLbl="revTx" presStyleIdx="1" presStyleCnt="3" custScaleX="146165">
        <dgm:presLayoutVars>
          <dgm:bulletEnabled val="1"/>
        </dgm:presLayoutVars>
      </dgm:prSet>
      <dgm:spPr/>
    </dgm:pt>
    <dgm:pt modelId="{93F1C75F-C80C-4A6F-BA7C-03A7AC13CF44}" type="pres">
      <dgm:prSet presAssocID="{98595FD6-11DF-45BB-AEAF-9EC3748B523F}" presName="bullet3c" presStyleLbl="node1" presStyleIdx="2" presStyleCnt="3" custLinFactX="77554" custLinFactNeighborX="100000" custLinFactNeighborY="-61793"/>
      <dgm:spPr>
        <a:solidFill>
          <a:srgbClr val="8264B4"/>
        </a:solidFill>
      </dgm:spPr>
    </dgm:pt>
    <dgm:pt modelId="{B84B9C63-D33B-40FF-9B2C-068897576973}" type="pres">
      <dgm:prSet presAssocID="{98595FD6-11DF-45BB-AEAF-9EC3748B523F}" presName="textBox3c" presStyleLbl="revTx" presStyleIdx="2" presStyleCnt="3" custScaleX="147885" custLinFactNeighborX="15641" custLinFactNeighborY="3264">
        <dgm:presLayoutVars>
          <dgm:bulletEnabled val="1"/>
        </dgm:presLayoutVars>
      </dgm:prSet>
      <dgm:spPr/>
    </dgm:pt>
  </dgm:ptLst>
  <dgm:cxnLst>
    <dgm:cxn modelId="{1F48B313-3214-4F04-AE59-3E8DF5C38411}" srcId="{E15860B2-14EE-463B-84C6-30D7288EE54F}" destId="{A6B86D71-0BB8-4ACB-8C3A-496712497EE4}" srcOrd="1" destOrd="0" parTransId="{7392ADC3-BE52-401E-85EC-C72DB1E418D8}" sibTransId="{B0ADC855-4B57-4AA7-99B2-C8A2C9E492B8}"/>
    <dgm:cxn modelId="{EFBD9127-D514-48FD-AC22-02E806B82169}" type="presOf" srcId="{98595FD6-11DF-45BB-AEAF-9EC3748B523F}" destId="{B84B9C63-D33B-40FF-9B2C-068897576973}" srcOrd="0" destOrd="0" presId="urn:microsoft.com/office/officeart/2005/8/layout/arrow2"/>
    <dgm:cxn modelId="{554F9C60-B35C-4472-9C79-4F1B8A6535DE}" srcId="{E15860B2-14EE-463B-84C6-30D7288EE54F}" destId="{B3D901BC-9CD3-490D-81DD-91D8FA0C84E2}" srcOrd="0" destOrd="0" parTransId="{8079E824-DC68-4997-B4B6-BA44D71143A5}" sibTransId="{2F1F9494-22BB-4191-9968-CE43C64186D1}"/>
    <dgm:cxn modelId="{AD5E1C58-8F95-4891-8648-52B30C6E8DC3}" type="presOf" srcId="{E15860B2-14EE-463B-84C6-30D7288EE54F}" destId="{A2927DBD-4C78-4ABE-B176-562187126A94}" srcOrd="0" destOrd="0" presId="urn:microsoft.com/office/officeart/2005/8/layout/arrow2"/>
    <dgm:cxn modelId="{60961AA4-D012-4C7E-B665-A5E67FFBABFF}" type="presOf" srcId="{B3D901BC-9CD3-490D-81DD-91D8FA0C84E2}" destId="{9B16372C-D1B1-4051-9B3F-E99ADA824E4E}" srcOrd="0" destOrd="0" presId="urn:microsoft.com/office/officeart/2005/8/layout/arrow2"/>
    <dgm:cxn modelId="{7033CAB7-9FA5-4975-A18B-6B20FB32BED1}" srcId="{E15860B2-14EE-463B-84C6-30D7288EE54F}" destId="{98595FD6-11DF-45BB-AEAF-9EC3748B523F}" srcOrd="2" destOrd="0" parTransId="{85FC21B4-6F1A-41AD-B89B-DB40889143FA}" sibTransId="{DCFEBFF0-8523-4A59-B251-F4FF2D13E275}"/>
    <dgm:cxn modelId="{31AB76F2-7DA4-42A8-B493-3018C1EE2333}" type="presOf" srcId="{A6B86D71-0BB8-4ACB-8C3A-496712497EE4}" destId="{3A152DAF-E72B-441B-960D-29C58C981483}" srcOrd="0" destOrd="0" presId="urn:microsoft.com/office/officeart/2005/8/layout/arrow2"/>
    <dgm:cxn modelId="{52C1119E-0BEA-40F0-B642-EDA85279F87C}" type="presParOf" srcId="{A2927DBD-4C78-4ABE-B176-562187126A94}" destId="{019F0928-CD26-4094-AB8D-C99991571598}" srcOrd="0" destOrd="0" presId="urn:microsoft.com/office/officeart/2005/8/layout/arrow2"/>
    <dgm:cxn modelId="{CB5E6EE1-0C2C-4722-BBE4-DD2F493AD40E}" type="presParOf" srcId="{A2927DBD-4C78-4ABE-B176-562187126A94}" destId="{3660CD65-FAAD-46A0-B79F-276203EEB711}" srcOrd="1" destOrd="0" presId="urn:microsoft.com/office/officeart/2005/8/layout/arrow2"/>
    <dgm:cxn modelId="{09F5CDB4-8878-4BE0-9666-C9C447C86405}" type="presParOf" srcId="{3660CD65-FAAD-46A0-B79F-276203EEB711}" destId="{06C17A70-F91A-49A3-B597-6CBB7E487C65}" srcOrd="0" destOrd="0" presId="urn:microsoft.com/office/officeart/2005/8/layout/arrow2"/>
    <dgm:cxn modelId="{853CBF2E-50D4-4896-89B6-29B1861E55D5}" type="presParOf" srcId="{3660CD65-FAAD-46A0-B79F-276203EEB711}" destId="{9B16372C-D1B1-4051-9B3F-E99ADA824E4E}" srcOrd="1" destOrd="0" presId="urn:microsoft.com/office/officeart/2005/8/layout/arrow2"/>
    <dgm:cxn modelId="{3869E639-CC8C-42D2-B208-EC7A6BC27215}" type="presParOf" srcId="{3660CD65-FAAD-46A0-B79F-276203EEB711}" destId="{4CE0D8A2-F642-485A-8D5B-3749CC96C509}" srcOrd="2" destOrd="0" presId="urn:microsoft.com/office/officeart/2005/8/layout/arrow2"/>
    <dgm:cxn modelId="{F10EF627-35CD-4133-B0D1-39CA8F60C1E4}" type="presParOf" srcId="{3660CD65-FAAD-46A0-B79F-276203EEB711}" destId="{3A152DAF-E72B-441B-960D-29C58C981483}" srcOrd="3" destOrd="0" presId="urn:microsoft.com/office/officeart/2005/8/layout/arrow2"/>
    <dgm:cxn modelId="{6B21DD82-7257-4661-9BCC-6AA39218DE71}" type="presParOf" srcId="{3660CD65-FAAD-46A0-B79F-276203EEB711}" destId="{93F1C75F-C80C-4A6F-BA7C-03A7AC13CF44}" srcOrd="4" destOrd="0" presId="urn:microsoft.com/office/officeart/2005/8/layout/arrow2"/>
    <dgm:cxn modelId="{575F241D-CE45-47B4-9DB5-D28F0397382B}" type="presParOf" srcId="{3660CD65-FAAD-46A0-B79F-276203EEB711}" destId="{B84B9C63-D33B-40FF-9B2C-06889757697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F0928-CD26-4094-AB8D-C99991571598}">
      <dsp:nvSpPr>
        <dsp:cNvPr id="0" name=""/>
        <dsp:cNvSpPr/>
      </dsp:nvSpPr>
      <dsp:spPr>
        <a:xfrm>
          <a:off x="399358" y="0"/>
          <a:ext cx="7671595" cy="4482632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17A70-F91A-49A3-B597-6CBB7E487C65}">
      <dsp:nvSpPr>
        <dsp:cNvPr id="0" name=""/>
        <dsp:cNvSpPr/>
      </dsp:nvSpPr>
      <dsp:spPr>
        <a:xfrm>
          <a:off x="1520197" y="2904911"/>
          <a:ext cx="282377" cy="308168"/>
        </a:xfrm>
        <a:prstGeom prst="ellipse">
          <a:avLst/>
        </a:prstGeom>
        <a:solidFill>
          <a:srgbClr val="8264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6372C-D1B1-4051-9B3F-E99ADA824E4E}">
      <dsp:nvSpPr>
        <dsp:cNvPr id="0" name=""/>
        <dsp:cNvSpPr/>
      </dsp:nvSpPr>
      <dsp:spPr>
        <a:xfrm>
          <a:off x="0" y="3173606"/>
          <a:ext cx="2888147" cy="186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824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u="sng" kern="1200" dirty="0">
              <a:solidFill>
                <a:srgbClr val="8264B4"/>
              </a:solidFill>
            </a:rPr>
            <a:t>Avant le 1</a:t>
          </a:r>
          <a:r>
            <a:rPr lang="fr-FR" sz="1900" b="1" u="sng" kern="1200" baseline="30000" dirty="0">
              <a:solidFill>
                <a:srgbClr val="8264B4"/>
              </a:solidFill>
            </a:rPr>
            <a:t>er</a:t>
          </a:r>
          <a:r>
            <a:rPr lang="fr-FR" sz="1900" b="1" u="sng" kern="1200" dirty="0">
              <a:solidFill>
                <a:srgbClr val="8264B4"/>
              </a:solidFill>
            </a:rPr>
            <a:t> mars 2021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100% de la contribution unique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0,55% + CPF CDD  </a:t>
          </a:r>
          <a:r>
            <a:rPr lang="fr-FR" sz="1600" b="0" kern="1200" dirty="0"/>
            <a:t>calculée sur  la MSB 2020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0,5916 % de la TA* </a:t>
          </a:r>
          <a:r>
            <a:rPr lang="fr-FR" sz="1600" b="0" kern="1200" dirty="0">
              <a:solidFill>
                <a:srgbClr val="FF0000"/>
              </a:solidFill>
            </a:rPr>
            <a:t>* </a:t>
          </a:r>
          <a:r>
            <a:rPr lang="fr-FR" sz="1600" b="0" kern="1200" dirty="0">
              <a:solidFill>
                <a:schemeClr val="tx1"/>
              </a:solidFill>
            </a:rPr>
            <a:t>MSB 2020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/>
            <a:t>100% de la contribution conventionnelle</a:t>
          </a:r>
        </a:p>
      </dsp:txBody>
      <dsp:txXfrm>
        <a:off x="0" y="3173606"/>
        <a:ext cx="2888147" cy="1865358"/>
      </dsp:txXfrm>
    </dsp:sp>
    <dsp:sp modelId="{4CE0D8A2-F642-485A-8D5B-3749CC96C509}">
      <dsp:nvSpPr>
        <dsp:cNvPr id="0" name=""/>
        <dsp:cNvSpPr/>
      </dsp:nvSpPr>
      <dsp:spPr>
        <a:xfrm>
          <a:off x="3868554" y="1521539"/>
          <a:ext cx="395135" cy="395135"/>
        </a:xfrm>
        <a:prstGeom prst="ellipse">
          <a:avLst/>
        </a:prstGeom>
        <a:solidFill>
          <a:srgbClr val="8264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52DAF-E72B-441B-960D-29C58C981483}">
      <dsp:nvSpPr>
        <dsp:cNvPr id="0" name=""/>
        <dsp:cNvSpPr/>
      </dsp:nvSpPr>
      <dsp:spPr>
        <a:xfrm>
          <a:off x="2825716" y="2116372"/>
          <a:ext cx="2949189" cy="2858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374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u="sng" kern="1200" dirty="0">
              <a:solidFill>
                <a:srgbClr val="8264B4"/>
              </a:solidFill>
            </a:rPr>
            <a:t>Avant le 15 septembre 2021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none" kern="1200" dirty="0">
              <a:solidFill>
                <a:schemeClr val="tx1"/>
              </a:solidFill>
            </a:rPr>
            <a:t>40% </a:t>
          </a:r>
          <a:r>
            <a:rPr lang="fr-FR" sz="1600" b="1" kern="1200" dirty="0"/>
            <a:t>de la contribution unique </a:t>
          </a:r>
          <a:r>
            <a:rPr lang="fr-FR" sz="1600" b="0" kern="1200" dirty="0"/>
            <a:t>calculée sur  la MSB 2020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u="none" kern="1200" dirty="0">
              <a:solidFill>
                <a:schemeClr val="tx1"/>
              </a:solidFill>
            </a:rPr>
            <a:t>(affecté à 100% pour l’alternance)</a:t>
          </a:r>
          <a:endParaRPr lang="fr-FR" sz="1600" b="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u="none" kern="1200" dirty="0">
              <a:solidFill>
                <a:schemeClr val="tx1"/>
              </a:solidFill>
            </a:rPr>
            <a:t>40% de 0,5916%*  TA</a:t>
          </a:r>
        </a:p>
      </dsp:txBody>
      <dsp:txXfrm>
        <a:off x="2825716" y="2116372"/>
        <a:ext cx="2949189" cy="2858426"/>
      </dsp:txXfrm>
    </dsp:sp>
    <dsp:sp modelId="{93F1C75F-C80C-4A6F-BA7C-03A7AC13CF44}">
      <dsp:nvSpPr>
        <dsp:cNvPr id="0" name=""/>
        <dsp:cNvSpPr/>
      </dsp:nvSpPr>
      <dsp:spPr>
        <a:xfrm>
          <a:off x="6384525" y="712040"/>
          <a:ext cx="546463" cy="546463"/>
        </a:xfrm>
        <a:prstGeom prst="ellipse">
          <a:avLst/>
        </a:prstGeom>
        <a:solidFill>
          <a:srgbClr val="8264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B9C63-D33B-40FF-9B2C-068897576973}">
      <dsp:nvSpPr>
        <dsp:cNvPr id="0" name=""/>
        <dsp:cNvSpPr/>
      </dsp:nvSpPr>
      <dsp:spPr>
        <a:xfrm>
          <a:off x="5519988" y="1442144"/>
          <a:ext cx="2983894" cy="3651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56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u="sng" kern="1200" dirty="0">
              <a:solidFill>
                <a:srgbClr val="8264B4"/>
              </a:solidFill>
            </a:rPr>
            <a:t>Avant le 1</a:t>
          </a:r>
          <a:r>
            <a:rPr lang="fr-FR" sz="1900" b="1" u="sng" kern="1200" baseline="30000" dirty="0">
              <a:solidFill>
                <a:srgbClr val="8264B4"/>
              </a:solidFill>
            </a:rPr>
            <a:t>er</a:t>
          </a:r>
          <a:r>
            <a:rPr lang="fr-FR" sz="1900" b="1" u="sng" kern="1200" dirty="0">
              <a:solidFill>
                <a:srgbClr val="8264B4"/>
              </a:solidFill>
            </a:rPr>
            <a:t> mars 2022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u="none" kern="1200" dirty="0">
              <a:solidFill>
                <a:schemeClr val="tx1"/>
              </a:solidFill>
            </a:rPr>
            <a:t>Solde de 60</a:t>
          </a:r>
          <a:r>
            <a:rPr lang="fr-FR" sz="1600" b="1" u="none" kern="1200" dirty="0">
              <a:solidFill>
                <a:schemeClr val="tx1"/>
              </a:solidFill>
            </a:rPr>
            <a:t>% de la contribution unique + CPF CDD </a:t>
          </a:r>
          <a:r>
            <a:rPr lang="fr-FR" sz="1600" b="0" u="none" kern="1200" dirty="0">
              <a:solidFill>
                <a:schemeClr val="tx1"/>
              </a:solidFill>
            </a:rPr>
            <a:t>calculé sur la MSB réelle 2021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u="none" kern="1200" dirty="0">
              <a:solidFill>
                <a:schemeClr val="tx1"/>
              </a:solidFill>
            </a:rPr>
            <a:t>(42% Alternance, 15% CPF et 43 % PDC)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u="none" kern="1200" dirty="0">
              <a:solidFill>
                <a:schemeClr val="tx1"/>
              </a:solidFill>
            </a:rPr>
            <a:t>60% de 0,5916%*  TA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u="none" kern="1200" dirty="0">
              <a:solidFill>
                <a:schemeClr val="tx1"/>
              </a:solidFill>
            </a:rPr>
            <a:t>+ 100% de la contribution conventionnelle</a:t>
          </a:r>
        </a:p>
      </dsp:txBody>
      <dsp:txXfrm>
        <a:off x="5519988" y="1442144"/>
        <a:ext cx="2983894" cy="3651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D8214-19C9-4130-89F8-96ECA1E39CDD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B8E9A-C0CD-45FA-B004-F752A95025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861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9DA78-8046-3548-B533-3C9873C6004D}" type="datetimeFigureOut">
              <a:rPr lang="fr-FR" smtClean="0"/>
              <a:t>29/01/2021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41700" y="849313"/>
            <a:ext cx="304323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9215B-6D91-3F49-8FB6-31590B479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85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9215B-6D91-3F49-8FB6-31590B479FD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099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215B-6D91-3F49-8FB6-31590B479FD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892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215B-6D91-3F49-8FB6-31590B479FD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242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215B-6D91-3F49-8FB6-31590B479FD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635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9215B-6D91-3F49-8FB6-31590B479FD2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646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9215B-6D91-3F49-8FB6-31590B479FD2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12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9215B-6D91-3F49-8FB6-31590B479FD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7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9215B-6D91-3F49-8FB6-31590B479FD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92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9215B-6D91-3F49-8FB6-31590B479FD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49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92664" y="3271777"/>
            <a:ext cx="7941310" cy="267658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215B-6D91-3F49-8FB6-31590B479FD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45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92664" y="3271777"/>
            <a:ext cx="7941310" cy="267658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215B-6D91-3F49-8FB6-31590B479FD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415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9215B-6D91-3F49-8FB6-31590B479FD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822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92664" y="3271777"/>
            <a:ext cx="7941310" cy="267658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215B-6D91-3F49-8FB6-31590B479FD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45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9215B-6D91-3F49-8FB6-31590B479FD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42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11B89-7000-9446-97AE-53266C78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0638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960" y="1210755"/>
            <a:ext cx="4521319" cy="126105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8264B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959" y="2471805"/>
            <a:ext cx="6050863" cy="31143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9166" indent="0" algn="ctr">
              <a:buNone/>
              <a:defRPr sz="2009"/>
            </a:lvl2pPr>
            <a:lvl3pPr marL="918332" indent="0" algn="ctr">
              <a:buNone/>
              <a:defRPr sz="1808"/>
            </a:lvl3pPr>
            <a:lvl4pPr marL="1377498" indent="0" algn="ctr">
              <a:buNone/>
              <a:defRPr sz="1607"/>
            </a:lvl4pPr>
            <a:lvl5pPr marL="1836664" indent="0" algn="ctr">
              <a:buNone/>
              <a:defRPr sz="1607"/>
            </a:lvl5pPr>
            <a:lvl6pPr marL="2295830" indent="0" algn="ctr">
              <a:buNone/>
              <a:defRPr sz="1607"/>
            </a:lvl6pPr>
            <a:lvl7pPr marL="2754996" indent="0" algn="ctr">
              <a:buNone/>
              <a:defRPr sz="1607"/>
            </a:lvl7pPr>
            <a:lvl8pPr marL="3214162" indent="0" algn="ctr">
              <a:buNone/>
              <a:defRPr sz="1607"/>
            </a:lvl8pPr>
            <a:lvl9pPr marL="3673328" indent="0" algn="ctr">
              <a:buNone/>
              <a:defRPr sz="1607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2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26" y="524842"/>
            <a:ext cx="6115178" cy="368590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026" y="1842952"/>
            <a:ext cx="7621284" cy="4392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8264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915" indent="-229583">
              <a:buClr>
                <a:srgbClr val="8264B4"/>
              </a:buClr>
              <a:buFont typeface="Police système"/>
              <a:buChar char="-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85980" y="6416679"/>
            <a:ext cx="2066330" cy="36859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CC1DDB0-949A-4A43-BD1A-EF7F6F89B36F}" type="datetime1">
              <a:rPr lang="fr-FR" smtClean="0"/>
              <a:t>29/01/2021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1026" y="6416679"/>
            <a:ext cx="3099495" cy="36859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8264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Webconférence CINOV/ATLAS 29/01/2021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6657" y="6416679"/>
            <a:ext cx="644369" cy="36859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24F12E-50A2-4749-8D07-03A4A54C92E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72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272718"/>
            <a:ext cx="6115178" cy="3679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hf hdr="0" dt="0"/>
  <p:txStyles>
    <p:titleStyle>
      <a:lvl1pPr algn="l" defTabSz="918332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9583" indent="-229583" algn="l" defTabSz="918332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1pPr>
      <a:lvl2pPr marL="688749" indent="-229583" algn="l" defTabSz="918332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2pPr>
      <a:lvl3pPr marL="1147915" indent="-229583" algn="l" defTabSz="918332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9" kern="1200">
          <a:solidFill>
            <a:schemeClr val="tx1"/>
          </a:solidFill>
          <a:latin typeface="+mn-lt"/>
          <a:ea typeface="+mn-ea"/>
          <a:cs typeface="+mn-cs"/>
        </a:defRPr>
      </a:lvl3pPr>
      <a:lvl4pPr marL="1607081" indent="-229583" algn="l" defTabSz="918332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8" kern="1200">
          <a:solidFill>
            <a:schemeClr val="tx1"/>
          </a:solidFill>
          <a:latin typeface="+mn-lt"/>
          <a:ea typeface="+mn-ea"/>
          <a:cs typeface="+mn-cs"/>
        </a:defRPr>
      </a:lvl4pPr>
      <a:lvl5pPr marL="2066247" indent="-229583" algn="l" defTabSz="918332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8" kern="1200">
          <a:solidFill>
            <a:schemeClr val="tx1"/>
          </a:solidFill>
          <a:latin typeface="+mn-lt"/>
          <a:ea typeface="+mn-ea"/>
          <a:cs typeface="+mn-cs"/>
        </a:defRPr>
      </a:lvl5pPr>
      <a:lvl6pPr marL="2525413" indent="-229583" algn="l" defTabSz="918332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8" kern="1200">
          <a:solidFill>
            <a:schemeClr val="tx1"/>
          </a:solidFill>
          <a:latin typeface="+mn-lt"/>
          <a:ea typeface="+mn-ea"/>
          <a:cs typeface="+mn-cs"/>
        </a:defRPr>
      </a:lvl6pPr>
      <a:lvl7pPr marL="2984579" indent="-229583" algn="l" defTabSz="918332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8" kern="1200">
          <a:solidFill>
            <a:schemeClr val="tx1"/>
          </a:solidFill>
          <a:latin typeface="+mn-lt"/>
          <a:ea typeface="+mn-ea"/>
          <a:cs typeface="+mn-cs"/>
        </a:defRPr>
      </a:lvl7pPr>
      <a:lvl8pPr marL="3443745" indent="-229583" algn="l" defTabSz="918332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8" kern="1200">
          <a:solidFill>
            <a:schemeClr val="tx1"/>
          </a:solidFill>
          <a:latin typeface="+mn-lt"/>
          <a:ea typeface="+mn-ea"/>
          <a:cs typeface="+mn-cs"/>
        </a:defRPr>
      </a:lvl8pPr>
      <a:lvl9pPr marL="3902911" indent="-229583" algn="l" defTabSz="918332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8332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1pPr>
      <a:lvl2pPr marL="459166" algn="l" defTabSz="918332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2pPr>
      <a:lvl3pPr marL="918332" algn="l" defTabSz="918332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377498" algn="l" defTabSz="918332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4pPr>
      <a:lvl5pPr marL="1836664" algn="l" defTabSz="918332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5pPr>
      <a:lvl6pPr marL="2295830" algn="l" defTabSz="918332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6pPr>
      <a:lvl7pPr marL="2754996" algn="l" defTabSz="918332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7pPr>
      <a:lvl8pPr marL="3214162" algn="l" defTabSz="918332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8pPr>
      <a:lvl9pPr marL="3673328" algn="l" defTabSz="918332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hyperlink" Target="https://www.opco-atlas.fr/contact.html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co-atlas.fr/entreprise/formation-en-situation-de-travail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plateforme-actions-collectives.fafiec.fr/index/index/v/4.2/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opco-atlas.fr/entreprise/accompagnement-ressources-humaines.html" TargetMode="External"/><Relationship Id="rId5" Type="http://schemas.openxmlformats.org/officeDocument/2006/relationships/hyperlink" Target="https://www.opco-atlas.fr/entreprise/espace-entreprise.html" TargetMode="External"/><Relationship Id="rId4" Type="http://schemas.openxmlformats.org/officeDocument/2006/relationships/hyperlink" Target="https://www.opco-atlas.fr/criteres-financement.html?branche=214" TargetMode="External"/><Relationship Id="rId9" Type="http://schemas.openxmlformats.org/officeDocument/2006/relationships/hyperlink" Target="https://www.opiiec.fr/branch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9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922889B-FD41-419A-AAD3-D75BCCCC3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600" b="1" dirty="0" err="1">
                <a:solidFill>
                  <a:srgbClr val="8264B4"/>
                </a:solidFill>
              </a:rPr>
              <a:t>Websocial</a:t>
            </a:r>
            <a:r>
              <a:rPr lang="fr-FR" sz="3600" b="1" dirty="0">
                <a:solidFill>
                  <a:srgbClr val="8264B4"/>
                </a:solidFill>
              </a:rPr>
              <a:t> Café</a:t>
            </a:r>
          </a:p>
          <a:p>
            <a:endParaRPr lang="fr-FR" sz="3600" b="1" dirty="0">
              <a:solidFill>
                <a:srgbClr val="8264B4"/>
              </a:solidFill>
            </a:endParaRPr>
          </a:p>
          <a:p>
            <a:r>
              <a:rPr lang="fr-FR" sz="3600" dirty="0">
                <a:solidFill>
                  <a:srgbClr val="8264B4"/>
                </a:solidFill>
              </a:rPr>
              <a:t>Former ses salariés en 2021</a:t>
            </a: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A6F12C-A8C1-436F-9425-D46CF94A6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71" y="1336934"/>
            <a:ext cx="1730965" cy="809099"/>
          </a:xfrm>
          <a:prstGeom prst="rect">
            <a:avLst/>
          </a:prstGeom>
        </p:spPr>
      </p:pic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C46CA72-68F4-4CEF-B431-41C9C942B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419" y="1264567"/>
            <a:ext cx="2168786" cy="88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7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86EF3-DFD0-5A48-BBE5-64079EFF5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820" y="2116473"/>
            <a:ext cx="8515868" cy="4017197"/>
          </a:xfrm>
        </p:spPr>
        <p:txBody>
          <a:bodyPr/>
          <a:lstStyle/>
          <a:p>
            <a:r>
              <a:rPr lang="fr-FR" sz="4000" dirty="0"/>
              <a:t>  </a:t>
            </a:r>
            <a:r>
              <a:rPr lang="fr-FR" sz="4000" u="sng" dirty="0"/>
              <a:t>2 dispositifs phares </a:t>
            </a:r>
            <a:r>
              <a:rPr lang="fr-FR" sz="4000" dirty="0"/>
              <a:t>: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-Prestations d’Appui Conseil RH</a:t>
            </a:r>
            <a:br>
              <a:rPr lang="fr-FR" sz="4000" dirty="0"/>
            </a:br>
            <a:r>
              <a:rPr lang="fr-FR" sz="4000" dirty="0"/>
              <a:t>-plan TPE PME</a:t>
            </a:r>
            <a:br>
              <a:rPr lang="fr-FR" sz="4000" dirty="0"/>
            </a:br>
            <a:br>
              <a:rPr lang="fr-FR" sz="4000" dirty="0"/>
            </a:b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04803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05197" y="217113"/>
            <a:ext cx="8102944" cy="937946"/>
          </a:xfrm>
        </p:spPr>
        <p:txBody>
          <a:bodyPr/>
          <a:lstStyle/>
          <a:p>
            <a:r>
              <a:rPr lang="fr-FR" dirty="0"/>
              <a:t>4 typologies de prestations d’Appui Conseil RH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0325" y="1273997"/>
            <a:ext cx="8321063" cy="5442588"/>
          </a:xfrm>
        </p:spPr>
        <p:txBody>
          <a:bodyPr/>
          <a:lstStyle/>
          <a:p>
            <a:pPr lvl="2" indent="0">
              <a:buNone/>
            </a:pPr>
            <a:endParaRPr lang="fr-FR" sz="997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 indent="0">
              <a:buNone/>
            </a:pPr>
            <a:endParaRPr lang="fr-FR" sz="997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-"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r>
              <a:rPr lang="fr-FR" sz="2400" dirty="0"/>
              <a:t> </a:t>
            </a:r>
          </a:p>
          <a:p>
            <a:endParaRPr lang="fr-FR" sz="2400" dirty="0"/>
          </a:p>
          <a:p>
            <a:pPr marL="1145949" lvl="1" indent="-457200"/>
            <a:endParaRPr lang="fr-FR" sz="1198" dirty="0">
              <a:solidFill>
                <a:schemeClr val="tx1"/>
              </a:solidFill>
            </a:endParaRPr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4F12E-50A2-4749-8D07-03A4A54C92E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57C1D30-3768-4A35-BE0A-301F42A6BDD7}"/>
              </a:ext>
            </a:extLst>
          </p:cNvPr>
          <p:cNvSpPr txBox="1">
            <a:spLocks/>
          </p:cNvSpPr>
          <p:nvPr/>
        </p:nvSpPr>
        <p:spPr>
          <a:xfrm>
            <a:off x="395823" y="1288957"/>
            <a:ext cx="8237189" cy="5417018"/>
          </a:xfrm>
          <a:prstGeom prst="rect">
            <a:avLst/>
          </a:prstGeom>
        </p:spPr>
        <p:txBody>
          <a:bodyPr/>
          <a:lstStyle>
            <a:lvl1pPr marL="0" indent="0" algn="l" defTabSz="918332" rtl="0" eaLnBrk="1" latinLnBrk="0" hangingPunct="1">
              <a:lnSpc>
                <a:spcPct val="90000"/>
              </a:lnSpc>
              <a:spcBef>
                <a:spcPts val="1004"/>
              </a:spcBef>
              <a:buFont typeface="Arial" panose="020B0604020202020204" pitchFamily="34" charset="0"/>
              <a:buNone/>
              <a:defRPr sz="281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8749" indent="-229583" algn="l" defTabSz="918332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2410" kern="1200">
                <a:solidFill>
                  <a:srgbClr val="826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7915" indent="-229583" algn="l" defTabSz="918332" rtl="0" eaLnBrk="1" latinLnBrk="0" hangingPunct="1">
              <a:lnSpc>
                <a:spcPct val="90000"/>
              </a:lnSpc>
              <a:spcBef>
                <a:spcPts val="502"/>
              </a:spcBef>
              <a:buClr>
                <a:srgbClr val="8264B4"/>
              </a:buClr>
              <a:buFont typeface="Police système"/>
              <a:buChar char="-"/>
              <a:defRPr sz="2009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7081" indent="-229583" algn="l" defTabSz="918332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66247" indent="-229583" algn="l" defTabSz="918332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25413" indent="-229583" algn="l" defTabSz="918332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4579" indent="-229583" algn="l" defTabSz="918332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43745" indent="-229583" algn="l" defTabSz="918332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2911" indent="-229583" algn="l" defTabSz="918332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1800" b="1" dirty="0">
                <a:solidFill>
                  <a:schemeClr val="bg2">
                    <a:lumMod val="25000"/>
                  </a:schemeClr>
                </a:solidFill>
              </a:rPr>
              <a:t>Réparties en 2 familles de prestations </a:t>
            </a:r>
            <a:r>
              <a:rPr lang="fr-FR" sz="1800" b="1" dirty="0">
                <a:solidFill>
                  <a:srgbClr val="FF0000"/>
                </a:solidFill>
              </a:rPr>
              <a:t>(jusqu’au 31/03/2021)</a:t>
            </a:r>
          </a:p>
          <a:p>
            <a:pPr>
              <a:spcAft>
                <a:spcPts val="1800"/>
              </a:spcAft>
            </a:pPr>
            <a:r>
              <a:rPr lang="fr-FR" sz="1400" b="1" dirty="0">
                <a:solidFill>
                  <a:srgbClr val="57257D"/>
                </a:solidFill>
              </a:rPr>
              <a:t>1 - Diagnostics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C6557AF-ED27-425F-9AE2-C38B880DC778}"/>
              </a:ext>
            </a:extLst>
          </p:cNvPr>
          <p:cNvSpPr/>
          <p:nvPr/>
        </p:nvSpPr>
        <p:spPr>
          <a:xfrm>
            <a:off x="1671218" y="2036106"/>
            <a:ext cx="2570582" cy="221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Pour qui ?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salarié</a:t>
            </a:r>
          </a:p>
          <a:p>
            <a:pPr>
              <a:spcBef>
                <a:spcPts val="600"/>
              </a:spcBef>
            </a:pP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Pour quoi ?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des lieux des compétences (acquises ou à développer), positionnement au sein de l’entreprise (promotion, évolution de poste…) avec un objectif de maintien dans l’emploi.</a:t>
            </a:r>
          </a:p>
          <a:p>
            <a:pPr>
              <a:spcBef>
                <a:spcPts val="600"/>
              </a:spcBef>
            </a:pP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Durée :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à 3 jours</a:t>
            </a:r>
          </a:p>
        </p:txBody>
      </p:sp>
      <p:sp>
        <p:nvSpPr>
          <p:cNvPr id="8" name="Organigramme : Stockage à accès séquentiel 7">
            <a:extLst>
              <a:ext uri="{FF2B5EF4-FFF2-40B4-BE49-F238E27FC236}">
                <a16:creationId xmlns:a16="http://schemas.microsoft.com/office/drawing/2014/main" id="{F90ED3E7-72E9-40BC-8690-0DF366FF81A8}"/>
              </a:ext>
            </a:extLst>
          </p:cNvPr>
          <p:cNvSpPr/>
          <p:nvPr/>
        </p:nvSpPr>
        <p:spPr>
          <a:xfrm>
            <a:off x="251219" y="2384349"/>
            <a:ext cx="1480385" cy="560939"/>
          </a:xfrm>
          <a:prstGeom prst="flowChartMagnetic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individuel</a:t>
            </a:r>
          </a:p>
          <a:p>
            <a:pPr algn="ctr"/>
            <a:r>
              <a:rPr lang="fr-F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(lot 1)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D413A7B-CF75-4A9F-88F6-2E70110FEDF5}"/>
              </a:ext>
            </a:extLst>
          </p:cNvPr>
          <p:cNvSpPr/>
          <p:nvPr/>
        </p:nvSpPr>
        <p:spPr>
          <a:xfrm>
            <a:off x="1685393" y="4413170"/>
            <a:ext cx="2638315" cy="2388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Pour qui ?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équipe de 2 à 6 salariés</a:t>
            </a:r>
          </a:p>
          <a:p>
            <a:pPr>
              <a:spcAft>
                <a:spcPts val="600"/>
              </a:spcAft>
            </a:pP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Pour quoi ?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des lieux des compétences d’une équipe, en collectif ou en individuel. Evaluation des écarts dans un objectif de dynamique et d’efficacité collective.</a:t>
            </a:r>
          </a:p>
          <a:p>
            <a:pPr>
              <a:spcAft>
                <a:spcPts val="600"/>
              </a:spcAft>
            </a:pP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Durée :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jours</a:t>
            </a:r>
          </a:p>
        </p:txBody>
      </p:sp>
      <p:sp>
        <p:nvSpPr>
          <p:cNvPr id="11" name="Organigramme : Stockage à accès séquentiel 10">
            <a:extLst>
              <a:ext uri="{FF2B5EF4-FFF2-40B4-BE49-F238E27FC236}">
                <a16:creationId xmlns:a16="http://schemas.microsoft.com/office/drawing/2014/main" id="{FEADCFD8-DE5C-47FB-81A0-EFA4635570E2}"/>
              </a:ext>
            </a:extLst>
          </p:cNvPr>
          <p:cNvSpPr/>
          <p:nvPr/>
        </p:nvSpPr>
        <p:spPr>
          <a:xfrm>
            <a:off x="257725" y="4634910"/>
            <a:ext cx="1552437" cy="681782"/>
          </a:xfrm>
          <a:prstGeom prst="flowChartMagnetic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collectif</a:t>
            </a:r>
          </a:p>
          <a:p>
            <a:pPr algn="ctr"/>
            <a:r>
              <a:rPr lang="fr-F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(lot 4)</a:t>
            </a:r>
          </a:p>
        </p:txBody>
      </p:sp>
      <p:pic>
        <p:nvPicPr>
          <p:cNvPr id="15" name="Graphique 14" descr="Public cible">
            <a:extLst>
              <a:ext uri="{FF2B5EF4-FFF2-40B4-BE49-F238E27FC236}">
                <a16:creationId xmlns:a16="http://schemas.microsoft.com/office/drawing/2014/main" id="{5BD43CEB-AE92-4324-98F2-9A4287BAE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538" y="5337880"/>
            <a:ext cx="681782" cy="681782"/>
          </a:xfrm>
          <a:prstGeom prst="rect">
            <a:avLst/>
          </a:prstGeom>
        </p:spPr>
      </p:pic>
      <p:pic>
        <p:nvPicPr>
          <p:cNvPr id="17" name="Graphique 16" descr="Tête avec engrenages">
            <a:extLst>
              <a:ext uri="{FF2B5EF4-FFF2-40B4-BE49-F238E27FC236}">
                <a16:creationId xmlns:a16="http://schemas.microsoft.com/office/drawing/2014/main" id="{91334DD5-6EC8-4BB2-ADE4-438E10093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653" y="3110369"/>
            <a:ext cx="670344" cy="67034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A7A5A9C-4878-4E26-AD8F-3996C4AF9C86}"/>
              </a:ext>
            </a:extLst>
          </p:cNvPr>
          <p:cNvSpPr txBox="1"/>
          <p:nvPr/>
        </p:nvSpPr>
        <p:spPr>
          <a:xfrm>
            <a:off x="4323708" y="5337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E82D497-C09D-4DDC-BC0A-A7F7850498F8}"/>
              </a:ext>
            </a:extLst>
          </p:cNvPr>
          <p:cNvSpPr txBox="1"/>
          <p:nvPr/>
        </p:nvSpPr>
        <p:spPr>
          <a:xfrm>
            <a:off x="5655732" y="1722577"/>
            <a:ext cx="2417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400" b="1" dirty="0">
                <a:solidFill>
                  <a:srgbClr val="5725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Accompagnements RH</a:t>
            </a:r>
          </a:p>
        </p:txBody>
      </p:sp>
      <p:sp>
        <p:nvSpPr>
          <p:cNvPr id="18" name="Organigramme : Stockage à accès séquentiel 17">
            <a:extLst>
              <a:ext uri="{FF2B5EF4-FFF2-40B4-BE49-F238E27FC236}">
                <a16:creationId xmlns:a16="http://schemas.microsoft.com/office/drawing/2014/main" id="{6F645E6D-4A97-4EAC-9AFC-8CE770A8A0C8}"/>
              </a:ext>
            </a:extLst>
          </p:cNvPr>
          <p:cNvSpPr/>
          <p:nvPr/>
        </p:nvSpPr>
        <p:spPr>
          <a:xfrm>
            <a:off x="4591844" y="2153295"/>
            <a:ext cx="1964827" cy="948897"/>
          </a:xfrm>
          <a:prstGeom prst="flowChartMagnetic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Structuration de la fonction RH</a:t>
            </a:r>
          </a:p>
          <a:p>
            <a:pPr algn="ctr"/>
            <a:r>
              <a:rPr lang="fr-F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(lot 2)</a:t>
            </a:r>
          </a:p>
        </p:txBody>
      </p:sp>
      <p:pic>
        <p:nvPicPr>
          <p:cNvPr id="19" name="Graphique 18" descr="Relations">
            <a:extLst>
              <a:ext uri="{FF2B5EF4-FFF2-40B4-BE49-F238E27FC236}">
                <a16:creationId xmlns:a16="http://schemas.microsoft.com/office/drawing/2014/main" id="{DBB9011D-B8BE-49FB-A2D6-61B7C0B652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37351" y="2978661"/>
            <a:ext cx="838177" cy="850261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4D25043-6381-4F76-AE36-31D7EC950836}"/>
              </a:ext>
            </a:extLst>
          </p:cNvPr>
          <p:cNvSpPr/>
          <p:nvPr/>
        </p:nvSpPr>
        <p:spPr>
          <a:xfrm>
            <a:off x="6464906" y="2061131"/>
            <a:ext cx="2417663" cy="22630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Pour qui ?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représentants de l’employeur (RH, dirigeant, DAF…)</a:t>
            </a:r>
          </a:p>
          <a:p>
            <a:pPr>
              <a:spcBef>
                <a:spcPts val="600"/>
              </a:spcBef>
            </a:pP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Pour quoi ?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Elaboration d’un plan d’action RH/Formation pour accompagner l’entreprise dans son évolution, optimiser sa stratégie RH.</a:t>
            </a:r>
          </a:p>
          <a:p>
            <a:pPr>
              <a:spcBef>
                <a:spcPts val="600"/>
              </a:spcBef>
            </a:pP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Durée :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à 4 jours</a:t>
            </a:r>
          </a:p>
        </p:txBody>
      </p:sp>
      <p:sp>
        <p:nvSpPr>
          <p:cNvPr id="21" name="Organigramme : Stockage à accès séquentiel 20">
            <a:extLst>
              <a:ext uri="{FF2B5EF4-FFF2-40B4-BE49-F238E27FC236}">
                <a16:creationId xmlns:a16="http://schemas.microsoft.com/office/drawing/2014/main" id="{6EB5F0A9-2F23-4CD4-A933-D3ED63A77358}"/>
              </a:ext>
            </a:extLst>
          </p:cNvPr>
          <p:cNvSpPr/>
          <p:nvPr/>
        </p:nvSpPr>
        <p:spPr>
          <a:xfrm>
            <a:off x="4538127" y="4494676"/>
            <a:ext cx="1964827" cy="1037266"/>
          </a:xfrm>
          <a:prstGeom prst="flowChartMagnetic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potentiels et des talents</a:t>
            </a:r>
          </a:p>
          <a:p>
            <a:pPr algn="ctr"/>
            <a:r>
              <a:rPr lang="fr-F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(lot 3)</a:t>
            </a:r>
          </a:p>
        </p:txBody>
      </p:sp>
      <p:pic>
        <p:nvPicPr>
          <p:cNvPr id="22" name="Graphique 21" descr="Croissance commerciale">
            <a:extLst>
              <a:ext uri="{FF2B5EF4-FFF2-40B4-BE49-F238E27FC236}">
                <a16:creationId xmlns:a16="http://schemas.microsoft.com/office/drawing/2014/main" id="{21C42551-BC77-427E-85DF-ACA493EC9D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31329" y="5511321"/>
            <a:ext cx="776367" cy="776367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3347DF32-3547-4B3B-82BB-38D2513CB89C}"/>
              </a:ext>
            </a:extLst>
          </p:cNvPr>
          <p:cNvSpPr/>
          <p:nvPr/>
        </p:nvSpPr>
        <p:spPr>
          <a:xfrm>
            <a:off x="6518222" y="4506471"/>
            <a:ext cx="2114790" cy="2220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Pour qui ?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représentants de l’employeur (RH, dirigeant, DAF…)</a:t>
            </a:r>
          </a:p>
          <a:p>
            <a:pPr>
              <a:spcBef>
                <a:spcPts val="600"/>
              </a:spcBef>
            </a:pP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Pour quoi ?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et valorisation des potentiels de l’entreprise, GPEC...</a:t>
            </a:r>
          </a:p>
          <a:p>
            <a:pPr>
              <a:spcBef>
                <a:spcPts val="600"/>
              </a:spcBef>
            </a:pP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Durée :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jours</a:t>
            </a:r>
          </a:p>
        </p:txBody>
      </p:sp>
    </p:spTree>
    <p:extLst>
      <p:ext uri="{BB962C8B-B14F-4D97-AF65-F5344CB8AC3E}">
        <p14:creationId xmlns:p14="http://schemas.microsoft.com/office/powerpoint/2010/main" val="189934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CB046C-3BB1-4101-A06B-76C38B74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12" y="301697"/>
            <a:ext cx="7957655" cy="581935"/>
          </a:xfrm>
        </p:spPr>
        <p:txBody>
          <a:bodyPr/>
          <a:lstStyle/>
          <a:p>
            <a:r>
              <a:rPr lang="fr-FR" sz="2200" dirty="0"/>
              <a:t>Plan de relance : ajustement du dispositif Appui Conseil RH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671B7C-1BD9-4345-9566-3A0C1AB2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A54E-8D0B-4612-9D8B-80C847CDB77A}" type="slidenum">
              <a:rPr lang="en-GB" smtClean="0"/>
              <a:t>12</a:t>
            </a:fld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234F3E-6074-4CBE-B286-F8D82A166885}"/>
              </a:ext>
            </a:extLst>
          </p:cNvPr>
          <p:cNvSpPr/>
          <p:nvPr/>
        </p:nvSpPr>
        <p:spPr>
          <a:xfrm>
            <a:off x="71920" y="1263721"/>
            <a:ext cx="89218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8264B4"/>
                </a:solidFill>
                <a:cs typeface="Arial" panose="020B0604020202020204" pitchFamily="34" charset="0"/>
              </a:rPr>
              <a:t>Elargissement des thématiques en lien avec la crise sanitaire du COVID-19</a:t>
            </a:r>
          </a:p>
          <a:p>
            <a:pPr marL="762786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cs typeface="Arial" panose="020B0604020202020204" pitchFamily="34" charset="0"/>
              </a:rPr>
              <a:t>Soutenir la sortie du confinement et l’adaptation des organisations dans le contexte de reprise d’activité.</a:t>
            </a:r>
          </a:p>
          <a:p>
            <a:pPr marL="577343" lvl="1" indent="-157457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fr-FR" sz="2400" dirty="0">
              <a:cs typeface="Arial" panose="020B0604020202020204" pitchFamily="34" charset="0"/>
            </a:endParaRPr>
          </a:p>
          <a:p>
            <a:pPr marL="762786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cs typeface="Arial" panose="020B0604020202020204" pitchFamily="34" charset="0"/>
              </a:rPr>
              <a:t>Accompagner une mise en place pérenne du télétravail et les conditions de maintien d’un collectif de travail.</a:t>
            </a:r>
          </a:p>
          <a:p>
            <a:pPr marL="577343" lvl="1" indent="-157457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fr-FR" sz="2400" dirty="0">
              <a:cs typeface="Arial" panose="020B0604020202020204" pitchFamily="34" charset="0"/>
            </a:endParaRPr>
          </a:p>
          <a:p>
            <a:pPr marL="762786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cs typeface="Arial" panose="020B0604020202020204" pitchFamily="34" charset="0"/>
              </a:rPr>
              <a:t>Préparer les entreprises à intégrer des alternants (contrats pro et d’apprentissage)</a:t>
            </a:r>
            <a:endParaRPr lang="fr-FR" sz="2000" dirty="0">
              <a:cs typeface="Arial" panose="020B0604020202020204" pitchFamily="34" charset="0"/>
            </a:endParaRPr>
          </a:p>
          <a:p>
            <a:pPr indent="-37314">
              <a:spcBef>
                <a:spcPts val="3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8264B4"/>
                </a:solidFill>
                <a:cs typeface="Arial" panose="020B0604020202020204" pitchFamily="34" charset="0"/>
              </a:rPr>
              <a:t>maintien des thématiques classiques qui restent en adéquation avec l’actualité 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9217523-D1BA-4B6D-912D-B44D673C7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9" y="3272637"/>
            <a:ext cx="741107" cy="63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9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31025" y="415189"/>
            <a:ext cx="7206108" cy="593970"/>
          </a:xfrm>
        </p:spPr>
        <p:txBody>
          <a:bodyPr/>
          <a:lstStyle/>
          <a:p>
            <a:r>
              <a:rPr lang="fr-FR" sz="3200" dirty="0"/>
              <a:t>Prestations d’Appui Conseil RH</a:t>
            </a:r>
            <a:br>
              <a:rPr lang="fr-FR" sz="3200" dirty="0"/>
            </a:b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DISPONIBLE à partir du 1</a:t>
            </a:r>
            <a:r>
              <a:rPr lang="fr-FR" sz="2000" b="1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avril 2021 en remplacement (appel d’offres en cours)</a:t>
            </a:r>
            <a:b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05483" y="1098091"/>
            <a:ext cx="8691548" cy="5687178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Structurer et développer les pratiques RH – 6 jours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rgbClr val="8264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 accompagnement) </a:t>
            </a:r>
            <a:endParaRPr lang="fr-FR" sz="2000" b="1" dirty="0">
              <a:solidFill>
                <a:srgbClr val="8264B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fr-FR" sz="1800" dirty="0">
                <a:solidFill>
                  <a:srgbClr val="8264B4"/>
                </a:solidFill>
                <a:latin typeface="+mn-lt"/>
              </a:rPr>
              <a:t>professionnaliser la fonction RH dans l’entreprise, pour la mener vers une gestion optimisée et plus autonome de ses ressources humaines.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fr-FR" sz="1800" dirty="0">
              <a:solidFill>
                <a:srgbClr val="8264B4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Mobiliser l’AFEST et de nouvelles approches de formation – 6 jours </a:t>
            </a:r>
            <a:r>
              <a:rPr lang="fr-FR" sz="20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(nouveau)</a:t>
            </a:r>
          </a:p>
          <a:p>
            <a:pPr lvl="0"/>
            <a:r>
              <a:rPr lang="fr-FR" sz="1800" dirty="0">
                <a:solidFill>
                  <a:srgbClr val="8264B4"/>
                </a:solidFill>
                <a:latin typeface="+mn-lt"/>
              </a:rPr>
              <a:t>Mise en œuvre d’un projet AFEST au sein de l’entreprise (accompagnement individuel)</a:t>
            </a:r>
          </a:p>
          <a:p>
            <a:r>
              <a:rPr lang="fr-FR" sz="1800" dirty="0">
                <a:solidFill>
                  <a:srgbClr val="8264B4"/>
                </a:solidFill>
                <a:latin typeface="+mn-lt"/>
              </a:rPr>
              <a:t>Construction de parcours en alternance adaptés aux besoins en compétences de l’entreprise</a:t>
            </a:r>
            <a:r>
              <a:rPr lang="fr-FR" sz="1600" dirty="0">
                <a:latin typeface="+mn-lt"/>
              </a:rPr>
              <a:t>. </a:t>
            </a:r>
          </a:p>
          <a:p>
            <a:endParaRPr lang="fr-F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Renforcer les dynamiques professionnelles – 3 jours </a:t>
            </a:r>
            <a:r>
              <a:rPr lang="fr-FR" sz="2000" dirty="0">
                <a:solidFill>
                  <a:srgbClr val="8264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 diagnostic)</a:t>
            </a:r>
            <a:endParaRPr lang="fr-FR" sz="2800" b="1" dirty="0">
              <a:solidFill>
                <a:srgbClr val="8264B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fr-FR" sz="1800" dirty="0">
                <a:solidFill>
                  <a:srgbClr val="8264B4"/>
                </a:solidFill>
                <a:latin typeface="+mn-lt"/>
              </a:rPr>
              <a:t>Réalisation d’un état des lieux des compétences et construction d’un projet individuel ou collectif d’évolution professionnelle s’inscrivant dans la stratégie de l’entreprise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endParaRPr lang="fr-FR" sz="1800" b="1" dirty="0">
              <a:solidFill>
                <a:srgbClr val="8264B4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Accompagner la transformation digitale de l’entreprise – 4 jours </a:t>
            </a:r>
            <a:r>
              <a:rPr lang="fr-FR" sz="20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(nouveau)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</a:pPr>
            <a:r>
              <a:rPr lang="fr-FR" sz="1800" dirty="0">
                <a:solidFill>
                  <a:srgbClr val="8264B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Evaluation de la maturité numérique des entreprises et mise en place d’une stratégie de transformation intégrant l’accompagnement des salariés</a:t>
            </a:r>
          </a:p>
          <a:p>
            <a:pPr lvl="1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r-FR" sz="159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r>
              <a:rPr lang="fr-FR" sz="2400" dirty="0"/>
              <a:t> </a:t>
            </a:r>
          </a:p>
          <a:p>
            <a:endParaRPr lang="fr-FR" sz="2400" dirty="0"/>
          </a:p>
          <a:p>
            <a:pPr marL="1145949" lvl="1" indent="-457200"/>
            <a:endParaRPr lang="fr-FR" sz="1198" dirty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9514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31025" y="498386"/>
            <a:ext cx="7596526" cy="593970"/>
          </a:xfrm>
        </p:spPr>
        <p:txBody>
          <a:bodyPr/>
          <a:lstStyle/>
          <a:p>
            <a:r>
              <a:rPr lang="fr-FR" sz="3200" dirty="0"/>
              <a:t>Prestations d’Appui Conseil RH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86657" y="1241927"/>
            <a:ext cx="8610374" cy="5451193"/>
          </a:xfrm>
        </p:spPr>
        <p:txBody>
          <a:bodyPr/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fr-FR" sz="2800" b="1" dirty="0">
                <a:solidFill>
                  <a:srgbClr val="8264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Mobilisation des fonds de l’OPCO </a:t>
            </a:r>
            <a:b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Critères identiques pour toutes les branches Atlas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Fonds OPCO ciblés vers entreprises -250 salariés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Entreprises de moins de 50 salariés = 80% sur les fonds mutualisés Atlas</a:t>
            </a:r>
          </a:p>
          <a:p>
            <a:pPr marL="1031649" lvl="1" indent="-3429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59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souscription Stratégie + : solde 20% par le V.V.</a:t>
            </a:r>
          </a:p>
          <a:p>
            <a:pPr lvl="1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Cofinancement </a:t>
            </a:r>
            <a:r>
              <a:rPr lang="fr-FR" sz="16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Dirrecte</a:t>
            </a:r>
            <a:r>
              <a:rPr lang="fr-FR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possible, rapprochez vous de votre conseiller !</a:t>
            </a:r>
            <a:endParaRPr lang="fr-FR" sz="159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r-FR" sz="159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Entreprises de 50 à 249 salariés = 50% sur les fonds mutualisés Atlas</a:t>
            </a:r>
          </a:p>
          <a:p>
            <a:pPr marL="1031649" lvl="1" indent="-3429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59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 fonds Atlas + 50% V.V. entreprise</a:t>
            </a:r>
          </a:p>
          <a:p>
            <a:pPr lvl="1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r-FR" sz="1598" u="sng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Entreprises de 250 salariés et plus = pas d’accès aux fonds mutualisés Atlas</a:t>
            </a:r>
          </a:p>
          <a:p>
            <a:pPr marL="1031649" lvl="1" indent="-3429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59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de cofinancement possible (La branche vient en soutien via la contribution conventionnelle)</a:t>
            </a:r>
          </a:p>
          <a:p>
            <a:pPr lvl="1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r-FR" sz="159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-"/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 dirty="0"/>
          </a:p>
          <a:p>
            <a:r>
              <a:rPr lang="fr-FR" sz="2400" dirty="0"/>
              <a:t> </a:t>
            </a:r>
          </a:p>
          <a:p>
            <a:endParaRPr lang="fr-FR" sz="2400" dirty="0"/>
          </a:p>
          <a:p>
            <a:pPr marL="1145949" lvl="1" indent="-457200"/>
            <a:endParaRPr lang="fr-FR" sz="1198" dirty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6" name="Graphique 5" descr="Cône de signalisation">
            <a:extLst>
              <a:ext uri="{FF2B5EF4-FFF2-40B4-BE49-F238E27FC236}">
                <a16:creationId xmlns:a16="http://schemas.microsoft.com/office/drawing/2014/main" id="{92A2BF86-951D-42A2-887D-06C8AFC0D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7123" y="6164431"/>
            <a:ext cx="368590" cy="36859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C5D0090-6E65-4DBA-8BEE-3017C789370C}"/>
              </a:ext>
            </a:extLst>
          </p:cNvPr>
          <p:cNvSpPr txBox="1"/>
          <p:nvPr/>
        </p:nvSpPr>
        <p:spPr>
          <a:xfrm>
            <a:off x="5735713" y="6046790"/>
            <a:ext cx="316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C00000"/>
                </a:solidFill>
              </a:rPr>
              <a:t>Pour toutes les tailles d’entreprise </a:t>
            </a:r>
            <a:r>
              <a:rPr lang="fr-FR" sz="1200" b="1" dirty="0">
                <a:solidFill>
                  <a:srgbClr val="C00000"/>
                </a:solidFill>
              </a:rPr>
              <a:t>:</a:t>
            </a:r>
          </a:p>
          <a:p>
            <a:r>
              <a:rPr lang="fr-FR" sz="1200" b="1" dirty="0">
                <a:solidFill>
                  <a:srgbClr val="C00000"/>
                </a:solidFill>
              </a:rPr>
              <a:t>Plafond de 2 prestations par an par entreprise.</a:t>
            </a:r>
          </a:p>
          <a:p>
            <a:r>
              <a:rPr lang="fr-FR" sz="1200" b="1" dirty="0">
                <a:solidFill>
                  <a:srgbClr val="C00000"/>
                </a:solidFill>
              </a:rPr>
              <a:t>Au-delà de 2 : financement à 100% sur V.V.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8EE24F8-8ED9-4376-B6BD-496173C1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Webconférence CINOV/ATLAS 29/01/2021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557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4518B-BBB9-514A-ACA6-6B5C9759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26" y="503205"/>
            <a:ext cx="6115178" cy="368590"/>
          </a:xfrm>
        </p:spPr>
        <p:txBody>
          <a:bodyPr/>
          <a:lstStyle/>
          <a:p>
            <a:r>
              <a:rPr lang="fr-FR" sz="2600" dirty="0"/>
              <a:t>2. PLAN TPE-PME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743AAFFC-1F67-064E-B6DC-84826A32BEE1}"/>
              </a:ext>
            </a:extLst>
          </p:cNvPr>
          <p:cNvSpPr txBox="1">
            <a:spLocks/>
          </p:cNvSpPr>
          <p:nvPr/>
        </p:nvSpPr>
        <p:spPr bwMode="auto">
          <a:xfrm>
            <a:off x="1018714" y="1770184"/>
            <a:ext cx="7326364" cy="414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9263" indent="-37782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3200" kern="1200">
                <a:solidFill>
                  <a:srgbClr val="FF5562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651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Lucida Grande" pitchFamily="1" charset="0"/>
              <a:buChar char="➔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56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8" lvl="1" indent="0" algn="ctr">
              <a:buSzPct val="90000"/>
              <a:buNone/>
              <a:defRPr/>
            </a:pPr>
            <a:r>
              <a:rPr lang="fr-FR" altLang="fr-FR" sz="2000" dirty="0">
                <a:solidFill>
                  <a:srgbClr val="6E5AAD"/>
                </a:solidFill>
                <a:latin typeface="Arial" pitchFamily="34" charset="0"/>
                <a:cs typeface="Arial" pitchFamily="34" charset="0"/>
              </a:rPr>
              <a:t>Le PLAN TPE/TPME </a:t>
            </a:r>
          </a:p>
          <a:p>
            <a:pPr marL="71438" lvl="1" indent="0" algn="ctr">
              <a:buSzPct val="90000"/>
              <a:buNone/>
              <a:defRPr/>
            </a:pPr>
            <a:r>
              <a:rPr lang="fr-FR" altLang="fr-FR" sz="1600" dirty="0">
                <a:solidFill>
                  <a:srgbClr val="6E5AAD"/>
                </a:solidFill>
                <a:latin typeface="Arial" pitchFamily="34" charset="0"/>
                <a:cs typeface="Arial" pitchFamily="34" charset="0"/>
              </a:rPr>
              <a:t>pour les entreprises de 1 à 49 salariés</a:t>
            </a:r>
          </a:p>
          <a:p>
            <a:pPr marL="71438" lvl="1" indent="0" algn="ctr">
              <a:buSzPct val="90000"/>
              <a:buNone/>
              <a:defRPr/>
            </a:pPr>
            <a:endParaRPr lang="fr-FR" altLang="fr-FR" sz="2000" dirty="0">
              <a:solidFill>
                <a:srgbClr val="FC3B4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446088" indent="0" algn="just">
              <a:spcBef>
                <a:spcPct val="0"/>
              </a:spcBef>
              <a:buSzTx/>
              <a:buNone/>
            </a:pPr>
            <a:r>
              <a:rPr lang="fr-FR" sz="1800" b="1" dirty="0">
                <a:solidFill>
                  <a:schemeClr val="tx1"/>
                </a:solidFill>
              </a:rPr>
              <a:t>Objectif</a:t>
            </a:r>
            <a:r>
              <a:rPr lang="fr-FR" sz="1800" dirty="0">
                <a:solidFill>
                  <a:schemeClr val="tx1"/>
                </a:solidFill>
              </a:rPr>
              <a:t> : montée en qualification d’un ou plusieurs collaborateur(s) grâce au suivi de formation(s) « stratégique(s) » pour l’entreprise.</a:t>
            </a:r>
          </a:p>
          <a:p>
            <a:pPr marL="446088" indent="0" algn="just">
              <a:spcBef>
                <a:spcPct val="0"/>
              </a:spcBef>
              <a:buSzTx/>
              <a:buFontTx/>
              <a:buNone/>
            </a:pPr>
            <a:endParaRPr lang="fr-FR" sz="1800" dirty="0">
              <a:solidFill>
                <a:srgbClr val="6E5AAD"/>
              </a:solidFill>
            </a:endParaRPr>
          </a:p>
          <a:p>
            <a:pPr marL="803275" indent="-355600" algn="just" defTabSz="363538">
              <a:spcBef>
                <a:spcPct val="0"/>
              </a:spcBef>
              <a:buSzPct val="100000"/>
              <a:buFont typeface="Lucida Grande"/>
              <a:buChar char="➜"/>
            </a:pPr>
            <a:r>
              <a:rPr lang="fr-FR" sz="1800" b="1" dirty="0">
                <a:solidFill>
                  <a:srgbClr val="6E5AAD"/>
                </a:solidFill>
              </a:rPr>
              <a:t>Le plan TPE/TPME doit apporter une réponse aux enjeux stratégiques de l’entreprise, à court et moyen terme</a:t>
            </a:r>
          </a:p>
          <a:p>
            <a:pPr marL="803275" indent="-355600" algn="just" defTabSz="363538">
              <a:spcBef>
                <a:spcPct val="0"/>
              </a:spcBef>
              <a:buSzPct val="100000"/>
              <a:buFont typeface="Lucida Grande"/>
              <a:buChar char="➜"/>
            </a:pPr>
            <a:endParaRPr lang="fr-FR" sz="1800" dirty="0">
              <a:solidFill>
                <a:srgbClr val="FC3B4F"/>
              </a:solidFill>
            </a:endParaRPr>
          </a:p>
          <a:p>
            <a:pPr marL="803275" indent="-355600" algn="just" defTabSz="363538">
              <a:spcBef>
                <a:spcPct val="0"/>
              </a:spcBef>
              <a:buSzPct val="100000"/>
              <a:buFont typeface="Lucida Grande"/>
              <a:buChar char="➜"/>
            </a:pPr>
            <a:r>
              <a:rPr lang="fr-FR" sz="1800" dirty="0">
                <a:solidFill>
                  <a:schemeClr val="tx1"/>
                </a:solidFill>
              </a:rPr>
              <a:t>C’est un dispositif spécifique qui fait l’objet d’une attention particulière par le conseiller, il bénéficie de fonds dédiés et fait l’objet d’un </a:t>
            </a:r>
            <a:r>
              <a:rPr lang="fr-FR" sz="1800" dirty="0" err="1">
                <a:solidFill>
                  <a:schemeClr val="tx1"/>
                </a:solidFill>
              </a:rPr>
              <a:t>co</a:t>
            </a:r>
            <a:r>
              <a:rPr lang="fr-FR" sz="1800" dirty="0">
                <a:solidFill>
                  <a:schemeClr val="tx1"/>
                </a:solidFill>
              </a:rPr>
              <a:t>-investissement financier. 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fr-FR" sz="1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69274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31025" y="415189"/>
            <a:ext cx="7206108" cy="593970"/>
          </a:xfrm>
        </p:spPr>
        <p:txBody>
          <a:bodyPr/>
          <a:lstStyle/>
          <a:p>
            <a:r>
              <a:rPr lang="fr-FR" sz="3200" dirty="0"/>
              <a:t>PLAN TPE-PME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86657" y="1241927"/>
            <a:ext cx="8610374" cy="5451193"/>
          </a:xfrm>
        </p:spPr>
        <p:txBody>
          <a:bodyPr/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8264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Prise en charge du plan TPE PME</a:t>
            </a:r>
          </a:p>
          <a:p>
            <a:r>
              <a:rPr lang="fr-FR" sz="2400" u="sng" dirty="0">
                <a:solidFill>
                  <a:srgbClr val="8264B4"/>
                </a:solidFill>
              </a:rPr>
              <a:t>Répartition des charges </a:t>
            </a:r>
            <a:r>
              <a:rPr lang="fr-FR" sz="2400" dirty="0"/>
              <a:t>: </a:t>
            </a:r>
          </a:p>
          <a:p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Prise en charge de 75% par l’OPCO ATLAS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Prise en charge de 25%  par l’entreprise</a:t>
            </a:r>
          </a:p>
          <a:p>
            <a:r>
              <a:rPr lang="fr-FR" sz="2400" dirty="0"/>
              <a:t> </a:t>
            </a:r>
          </a:p>
          <a:p>
            <a:r>
              <a:rPr lang="fr-FR" sz="2400" u="sng" dirty="0">
                <a:solidFill>
                  <a:srgbClr val="8264B4"/>
                </a:solidFill>
              </a:rPr>
              <a:t>Plafond annuel</a:t>
            </a:r>
            <a:r>
              <a:rPr lang="fr-FR" sz="2400" dirty="0">
                <a:solidFill>
                  <a:srgbClr val="8264B4"/>
                </a:solidFill>
              </a:rPr>
              <a:t> :</a:t>
            </a:r>
            <a:endParaRPr lang="fr-FR" sz="2400" dirty="0"/>
          </a:p>
          <a:p>
            <a:pPr marL="1145949" lvl="1" indent="-457200"/>
            <a:endParaRPr lang="fr-FR" sz="1198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Sur la base de 15 000 € HT par entreprises , prise en charge maximum de </a:t>
            </a:r>
            <a:r>
              <a:rPr lang="fr-FR" sz="2000" b="1" dirty="0">
                <a:solidFill>
                  <a:srgbClr val="8264B4"/>
                </a:solidFill>
              </a:rPr>
              <a:t>11 250 € HT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8264B4"/>
                </a:solidFill>
              </a:rPr>
              <a:t>Franchise de deux ans entre deux projets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09E49D3-333A-42A6-A9B7-FC4BB771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Webconférence CINOV/ATLAS 29/01/2021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9161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86EF3-DFD0-5A48-BBE5-64079EFF5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820" y="2116473"/>
            <a:ext cx="7989797" cy="4017197"/>
          </a:xfrm>
        </p:spPr>
        <p:txBody>
          <a:bodyPr/>
          <a:lstStyle/>
          <a:p>
            <a:pPr algn="ctr"/>
            <a:br>
              <a:rPr lang="fr-FR" sz="4000" dirty="0"/>
            </a:br>
            <a:r>
              <a:rPr lang="fr-FR" sz="4000" dirty="0"/>
              <a:t>Critères de prise en charge : 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Actualités 2021 </a:t>
            </a: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92716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4518B-BBB9-514A-ACA6-6B5C9759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25" y="383034"/>
            <a:ext cx="8252663" cy="650775"/>
          </a:xfrm>
        </p:spPr>
        <p:txBody>
          <a:bodyPr/>
          <a:lstStyle/>
          <a:p>
            <a:r>
              <a:rPr lang="fr-FR" dirty="0"/>
              <a:t>        Critères de prise en charge 2021</a:t>
            </a:r>
            <a:br>
              <a:rPr lang="fr-FR" dirty="0"/>
            </a:br>
            <a:endParaRPr lang="fr-FR" sz="20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A57089-5F3A-874A-ACA6-BE8FFFD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93F205B-19BC-4CBD-92E0-9470CAD8A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58" y="1439829"/>
            <a:ext cx="8897030" cy="4741052"/>
          </a:xfrm>
        </p:spPr>
        <p:txBody>
          <a:bodyPr/>
          <a:lstStyle/>
          <a:p>
            <a:r>
              <a:rPr lang="fr-FR" sz="2400" b="1" dirty="0">
                <a:solidFill>
                  <a:srgbClr val="8264B4"/>
                </a:solidFill>
              </a:rPr>
              <a:t>PDC (Plan de Développement des Compétences) et </a:t>
            </a:r>
          </a:p>
          <a:p>
            <a:r>
              <a:rPr lang="fr-FR" sz="2400" b="1" dirty="0">
                <a:solidFill>
                  <a:srgbClr val="8264B4"/>
                </a:solidFill>
              </a:rPr>
              <a:t>ACN -50 salariés (Actions Collectives Nationales)</a:t>
            </a:r>
            <a:endParaRPr lang="fr-FR" sz="2400" dirty="0"/>
          </a:p>
          <a:p>
            <a:r>
              <a:rPr lang="fr-FR" dirty="0"/>
              <a:t>PDC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ACN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B61E7E-D49B-4486-AF65-4CC9142B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1026" y="6416679"/>
            <a:ext cx="3099495" cy="368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rgbClr val="826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Webconférence CINOV/ATLAS 29/01/2021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8BD8D9-5048-43DC-BD53-C5240381B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134" y="2783960"/>
            <a:ext cx="5915419" cy="13551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285222D-699D-41FF-9042-D88DF82C2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072" y="4907672"/>
            <a:ext cx="7643841" cy="8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01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4518B-BBB9-514A-ACA6-6B5C9759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25" y="383034"/>
            <a:ext cx="8252663" cy="650775"/>
          </a:xfrm>
        </p:spPr>
        <p:txBody>
          <a:bodyPr/>
          <a:lstStyle/>
          <a:p>
            <a:r>
              <a:rPr lang="fr-FR" dirty="0"/>
              <a:t>        Critères de prise en charge 2021</a:t>
            </a:r>
            <a:br>
              <a:rPr lang="fr-FR" dirty="0"/>
            </a:br>
            <a:endParaRPr lang="fr-FR" sz="20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A57089-5F3A-874A-ACA6-BE8FFFD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93F205B-19BC-4CBD-92E0-9470CAD8A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40" y="1439829"/>
            <a:ext cx="8387675" cy="4976850"/>
          </a:xfrm>
        </p:spPr>
        <p:txBody>
          <a:bodyPr/>
          <a:lstStyle/>
          <a:p>
            <a:r>
              <a:rPr lang="fr-FR" sz="2400" b="1" dirty="0">
                <a:solidFill>
                  <a:srgbClr val="8264B4"/>
                </a:solidFill>
              </a:rPr>
              <a:t>Abondement CPF par la Branche (prévu par accord formation)</a:t>
            </a:r>
            <a:endParaRPr lang="fr-FR" sz="2400" dirty="0">
              <a:solidFill>
                <a:srgbClr val="8264B4"/>
              </a:solidFill>
            </a:endParaRPr>
          </a:p>
          <a:p>
            <a:r>
              <a:rPr lang="fr-FR" sz="2400" dirty="0"/>
              <a:t>Sera traité directement par la CDC auprès de laquelle nous verserons par échéance une partie de la conventionnelle pour abondement sur les 15 certifications de branches </a:t>
            </a:r>
          </a:p>
          <a:p>
            <a:endParaRPr lang="fr-FR" sz="2400" dirty="0"/>
          </a:p>
          <a:p>
            <a:r>
              <a:rPr lang="fr-FR" sz="2400" dirty="0"/>
              <a:t>Liste des certifications de branches sur lesquelles la branche abonde à 100% :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B61E7E-D49B-4486-AF65-4CC9142B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1026" y="6416679"/>
            <a:ext cx="3099495" cy="368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rgbClr val="826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Webconférence CINOV/ATLAS 29/01/2021</a:t>
            </a:r>
            <a:endParaRPr lang="fr-FR" dirty="0"/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0265D0B2-EC4B-42AC-A76A-D05275F8F3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3850" y="522198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3" imgW="914400" imgH="806400" progId="Word.Document.12">
                  <p:embed/>
                </p:oleObj>
              </mc:Choice>
              <mc:Fallback>
                <p:oleObj name="Document" showAsIcon="1" r:id="rId3" imgW="914400" imgH="806400" progId="Word.Documen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0265D0B2-EC4B-42AC-A76A-D05275F8F3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3850" y="522198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92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922889B-FD41-419A-AAD3-D75BCCCC3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959" y="2471805"/>
            <a:ext cx="6050863" cy="4093382"/>
          </a:xfrm>
        </p:spPr>
        <p:txBody>
          <a:bodyPr/>
          <a:lstStyle/>
          <a:p>
            <a:endParaRPr lang="fr-FR" b="1" dirty="0">
              <a:solidFill>
                <a:srgbClr val="8264B4"/>
              </a:solidFill>
            </a:endParaRPr>
          </a:p>
          <a:p>
            <a:r>
              <a:rPr lang="fr-FR" b="1" dirty="0">
                <a:solidFill>
                  <a:srgbClr val="8264B4"/>
                </a:solidFill>
              </a:rPr>
              <a:t>Isabelle Fleury</a:t>
            </a:r>
          </a:p>
          <a:p>
            <a:r>
              <a:rPr lang="fr-FR" dirty="0">
                <a:solidFill>
                  <a:srgbClr val="8264B4"/>
                </a:solidFill>
              </a:rPr>
              <a:t>Conseillère Branches </a:t>
            </a:r>
          </a:p>
          <a:p>
            <a:endParaRPr lang="fr-FR" dirty="0">
              <a:solidFill>
                <a:srgbClr val="8264B4"/>
              </a:solidFill>
            </a:endParaRPr>
          </a:p>
          <a:p>
            <a:r>
              <a:rPr lang="fr-FR" b="1" dirty="0">
                <a:solidFill>
                  <a:srgbClr val="8264B4"/>
                </a:solidFill>
              </a:rPr>
              <a:t>Céline </a:t>
            </a:r>
            <a:r>
              <a:rPr lang="fr-FR" b="1" dirty="0" err="1">
                <a:solidFill>
                  <a:srgbClr val="8264B4"/>
                </a:solidFill>
              </a:rPr>
              <a:t>Estacaille</a:t>
            </a:r>
            <a:endParaRPr lang="fr-FR" b="1" dirty="0">
              <a:solidFill>
                <a:srgbClr val="8264B4"/>
              </a:solidFill>
            </a:endParaRPr>
          </a:p>
          <a:p>
            <a:r>
              <a:rPr lang="fr-FR" dirty="0">
                <a:solidFill>
                  <a:srgbClr val="8264B4"/>
                </a:solidFill>
              </a:rPr>
              <a:t>Conseillère Formation IDF</a:t>
            </a:r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36CE741-B50D-46B0-A417-E1F0B0A9F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59" y="1076612"/>
            <a:ext cx="2310442" cy="10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11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B1D892-69C4-453D-8389-87CA617C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26" y="287676"/>
            <a:ext cx="7452686" cy="605756"/>
          </a:xfrm>
        </p:spPr>
        <p:txBody>
          <a:bodyPr/>
          <a:lstStyle/>
          <a:p>
            <a:r>
              <a:rPr lang="fr-FR" dirty="0"/>
              <a:t>FNE 2021 - Qui est concerné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7C632E-13D2-44AD-ADED-E0BCAA527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2" y="1507067"/>
            <a:ext cx="8383412" cy="4587138"/>
          </a:xfrm>
        </p:spPr>
        <p:txBody>
          <a:bodyPr/>
          <a:lstStyle/>
          <a:p>
            <a:pPr marL="317903" indent="-317903">
              <a:buFontTx/>
              <a:buChar char="-"/>
            </a:pPr>
            <a:r>
              <a:rPr lang="fr-FR" sz="2040" b="1" dirty="0"/>
              <a:t>Toutes les entreprises ayant obtenue une autorisation de recours à l’activité partielle ou ayant vu leur accord APLD homologué par la Direccte</a:t>
            </a:r>
          </a:p>
          <a:p>
            <a:pPr marL="950462" lvl="1" indent="-317903">
              <a:buFontTx/>
              <a:buChar char="-"/>
            </a:pPr>
            <a:r>
              <a:rPr lang="fr-FR" sz="1854" dirty="0"/>
              <a:t>Pas de critère de taille</a:t>
            </a:r>
          </a:p>
          <a:p>
            <a:pPr marL="950462" lvl="1" indent="-317903">
              <a:buFontTx/>
              <a:buChar char="-"/>
            </a:pPr>
            <a:r>
              <a:rPr lang="fr-FR" sz="1854" dirty="0"/>
              <a:t>Pas de critère de secteur / activité </a:t>
            </a:r>
          </a:p>
          <a:p>
            <a:endParaRPr lang="fr-FR" sz="1854" dirty="0"/>
          </a:p>
          <a:p>
            <a:pPr marL="317903" indent="-317903">
              <a:buFontTx/>
              <a:buChar char="-"/>
            </a:pPr>
            <a:r>
              <a:rPr lang="fr-FR" sz="2040" b="1" dirty="0"/>
              <a:t>Pour les salariés placés en activité partielle, volontaires</a:t>
            </a:r>
            <a:r>
              <a:rPr lang="fr-FR" sz="2040" dirty="0"/>
              <a:t> pour participer aux actions de formation (nécessaire accord du salarié)</a:t>
            </a:r>
          </a:p>
          <a:p>
            <a:endParaRPr lang="fr-FR" sz="2040" dirty="0"/>
          </a:p>
          <a:p>
            <a:pPr marL="317903" indent="-317903">
              <a:buFontTx/>
              <a:buChar char="-"/>
            </a:pPr>
            <a:r>
              <a:rPr lang="fr-FR" sz="2040" b="1" dirty="0"/>
              <a:t>Pour les salariés d’une entreprise déclarée en activité partielle</a:t>
            </a:r>
          </a:p>
          <a:p>
            <a:endParaRPr lang="fr-FR" sz="2040" b="1" dirty="0"/>
          </a:p>
          <a:p>
            <a:pPr marL="317903" indent="-317903">
              <a:buFontTx/>
              <a:buChar char="-"/>
            </a:pPr>
            <a:r>
              <a:rPr lang="fr-FR" sz="2040" b="1" dirty="0"/>
              <a:t>Pour les salariés d’une entreprise en difficulté</a:t>
            </a:r>
          </a:p>
          <a:p>
            <a:pPr marL="950462" lvl="1" indent="-317903">
              <a:buFontTx/>
              <a:buChar char="-"/>
            </a:pPr>
            <a:endParaRPr lang="fr-FR" sz="1854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66B99D-E89B-4E3C-8983-5B7929A3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A54E-8D0B-4612-9D8B-80C847CDB77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613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72ED9-F3F2-41FD-A448-D6231B1FD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492" y="302790"/>
            <a:ext cx="6115178" cy="368590"/>
          </a:xfrm>
        </p:spPr>
        <p:txBody>
          <a:bodyPr/>
          <a:lstStyle/>
          <a:p>
            <a:r>
              <a:rPr lang="fr-FR" dirty="0"/>
              <a:t>FNE Formation 2021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2EE7ED-8F3C-411F-8E82-10331E647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57" y="1253447"/>
            <a:ext cx="7710849" cy="4694465"/>
          </a:xfrm>
        </p:spPr>
        <p:txBody>
          <a:bodyPr/>
          <a:lstStyle/>
          <a:p>
            <a:r>
              <a:rPr lang="fr-FR" dirty="0"/>
              <a:t>Prise en charge pour 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84D02E-367F-4797-A25D-90E7C465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Webconférence CINOV/ATLAS 29/01/2021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17F0A7-C140-4FE0-BBBD-BFEDAE2F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20F70C-60AD-4AC1-9DB8-E27AF8D7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28" y="1869898"/>
            <a:ext cx="7880885" cy="447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55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1FF4B-79C4-4500-ABBD-31FEA9F2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26" y="137819"/>
            <a:ext cx="8099958" cy="755613"/>
          </a:xfrm>
        </p:spPr>
        <p:txBody>
          <a:bodyPr/>
          <a:lstStyle/>
          <a:p>
            <a:r>
              <a:rPr lang="fr-FR" dirty="0"/>
              <a:t>LE FNE Formation, un dispositif pour les entreprises en difficulté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6C4DFD-64D4-47C6-A413-233D273C1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831"/>
            <a:ext cx="8552310" cy="5023237"/>
          </a:xfrm>
        </p:spPr>
        <p:txBody>
          <a:bodyPr/>
          <a:lstStyle/>
          <a:p>
            <a:r>
              <a:rPr lang="fr-FR" sz="2400" dirty="0"/>
              <a:t>l'évolution significative d'au moins un indicateur économique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 </a:t>
            </a:r>
            <a:r>
              <a:rPr lang="fr-FR" sz="2000" b="1" dirty="0"/>
              <a:t>baisse des commandes ou du chiffre d'affaires, des pertes d'exploitation ou une dégradation de la trésorerie ou de l'excédent brut d'exploitation</a:t>
            </a:r>
            <a:r>
              <a:rPr lang="fr-FR" sz="2000" dirty="0"/>
              <a:t>, soit par tout autre élément de nature à justifier de ces difficultés.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la durée de cette baisse est, </a:t>
            </a:r>
            <a:r>
              <a:rPr lang="fr-FR" sz="2000" b="1" dirty="0"/>
              <a:t>en comparaison avec la même période de l'année précédente</a:t>
            </a:r>
            <a:r>
              <a:rPr lang="fr-FR" sz="2000" dirty="0"/>
              <a:t>, au moins égale à :</a:t>
            </a:r>
          </a:p>
          <a:p>
            <a:r>
              <a:rPr lang="fr-FR" sz="2000" dirty="0"/>
              <a:t>a) Un trimestre pour une entreprise de moins de onze salariés ;</a:t>
            </a:r>
          </a:p>
          <a:p>
            <a:r>
              <a:rPr lang="fr-FR" sz="2000" dirty="0"/>
              <a:t>b) Deux trimestres consécutifs pour une entreprise d'au moins onze salariés et de moins de cinquante salariés ;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D3D19B-D6D7-4561-BD5F-00A6294A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Webconférence CINOV/ATLAS 29/01/2021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ADC429-5257-4392-8CCB-CFDE72D3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03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4518B-BBB9-514A-ACA6-6B5C9759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25" y="383034"/>
            <a:ext cx="8252663" cy="650775"/>
          </a:xfrm>
        </p:spPr>
        <p:txBody>
          <a:bodyPr/>
          <a:lstStyle/>
          <a:p>
            <a:r>
              <a:rPr lang="fr-FR" dirty="0"/>
              <a:t>        Critères de prise en charge 2021</a:t>
            </a:r>
            <a:br>
              <a:rPr lang="fr-FR" dirty="0"/>
            </a:br>
            <a:endParaRPr lang="fr-FR" sz="20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A57089-5F3A-874A-ACA6-BE8FFFD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93F205B-19BC-4CBD-92E0-9470CAD8A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1" y="1510299"/>
            <a:ext cx="8885736" cy="5273240"/>
          </a:xfrm>
        </p:spPr>
        <p:txBody>
          <a:bodyPr/>
          <a:lstStyle/>
          <a:p>
            <a:r>
              <a:rPr lang="fr-FR" sz="2400" b="1" dirty="0">
                <a:solidFill>
                  <a:srgbClr val="8264B4"/>
                </a:solidFill>
              </a:rPr>
              <a:t>Complément APLD/FNE</a:t>
            </a:r>
          </a:p>
          <a:p>
            <a:endParaRPr lang="fr-FR" sz="2400" b="1" dirty="0">
              <a:solidFill>
                <a:srgbClr val="8264B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Uniquement si l’entreprise applique l’accord de branche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Présence de l’annexe déclaration unilatérale </a:t>
            </a:r>
          </a:p>
          <a:p>
            <a:endParaRPr lang="fr-FR" sz="2400" dirty="0"/>
          </a:p>
          <a:p>
            <a:r>
              <a:rPr lang="fr-FR" sz="2400" dirty="0"/>
              <a:t>PEC à 100% du reste à charge après prise en charge de l’OPCO dans le cadre du dispositif FNE Formation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B61E7E-D49B-4486-AF65-4CC9142B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1026" y="6416679"/>
            <a:ext cx="3099495" cy="368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rgbClr val="826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Webconférence CINOV/ATLAS 29/01/2021</a:t>
            </a:r>
            <a:endParaRPr lang="fr-FR" dirty="0"/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95F9844F-90E2-476D-B97D-295F141D54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02343" y="2936440"/>
          <a:ext cx="943013" cy="831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3" imgW="914400" imgH="806400" progId="Word.Document.12">
                  <p:embed/>
                </p:oleObj>
              </mc:Choice>
              <mc:Fallback>
                <p:oleObj name="Document" showAsIcon="1" r:id="rId3" imgW="914400" imgH="806400" progId="Word.Documen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95F9844F-90E2-476D-B97D-295F141D54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02343" y="2936440"/>
                        <a:ext cx="943013" cy="831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248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EDEFBA-D36C-410C-8B4F-FC4FA6E7D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26" y="215757"/>
            <a:ext cx="8252662" cy="677675"/>
          </a:xfrm>
        </p:spPr>
        <p:txBody>
          <a:bodyPr/>
          <a:lstStyle/>
          <a:p>
            <a:r>
              <a:rPr lang="fr-FR" dirty="0"/>
              <a:t>MY ATLAS, un service en ligne pour toutes vos demandes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85F6E18-7A5A-441D-BD37-403FE3E74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292" y="1171255"/>
            <a:ext cx="8741582" cy="3154166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371D9B-41E0-4686-B12B-0ED8DC21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Webconférence CINOV/ATLAS 29/01/2021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9F338B-1BF0-48EA-97B6-BDDCA46E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168B8DC-ED13-4099-9B99-EE0026964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10" y="4428160"/>
            <a:ext cx="1841087" cy="192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37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EDEFBA-D36C-410C-8B4F-FC4FA6E7D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26" y="215757"/>
            <a:ext cx="8252662" cy="677675"/>
          </a:xfrm>
        </p:spPr>
        <p:txBody>
          <a:bodyPr/>
          <a:lstStyle/>
          <a:p>
            <a:r>
              <a:rPr lang="fr-FR" dirty="0"/>
              <a:t>MY ATLAS, un service en ligne pour toutes vos demandes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371D9B-41E0-4686-B12B-0ED8DC21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Webconférence CINOV/ATLAS 29/01/2021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9F338B-1BF0-48EA-97B6-BDDCA46E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E731C5-96E7-4035-BE68-4EC454DAD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215"/>
            <a:ext cx="9183688" cy="520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50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2D4712-6A66-DF46-B595-A6230F44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B86F591-A273-DF41-8EC9-3AC8929F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25" y="338314"/>
            <a:ext cx="6372451" cy="434641"/>
          </a:xfrm>
        </p:spPr>
        <p:txBody>
          <a:bodyPr/>
          <a:lstStyle/>
          <a:p>
            <a:r>
              <a:rPr lang="fr-FR" dirty="0"/>
              <a:t>ATLAS – une présence sur les territoires</a:t>
            </a:r>
          </a:p>
        </p:txBody>
      </p:sp>
      <p:pic>
        <p:nvPicPr>
          <p:cNvPr id="9" name="Image 8" descr="Une image contenant carte&#10;&#10;Description générée automatiquement">
            <a:extLst>
              <a:ext uri="{FF2B5EF4-FFF2-40B4-BE49-F238E27FC236}">
                <a16:creationId xmlns:a16="http://schemas.microsoft.com/office/drawing/2014/main" id="{DF6FE5A0-DFFC-A74E-AED0-6BA95C198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922" y="2534692"/>
            <a:ext cx="3763108" cy="37631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296973C-926F-FC45-925A-2DA11C43B2DE}"/>
              </a:ext>
            </a:extLst>
          </p:cNvPr>
          <p:cNvSpPr txBox="1"/>
          <p:nvPr/>
        </p:nvSpPr>
        <p:spPr>
          <a:xfrm>
            <a:off x="608841" y="1579618"/>
            <a:ext cx="4695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cap="all" dirty="0">
                <a:solidFill>
                  <a:srgbClr val="7030A0"/>
                </a:solidFill>
                <a:latin typeface="Helvetica" pitchFamily="2" charset="0"/>
              </a:rPr>
              <a:t>Un maillage de proximité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422E76-A509-F746-9C8D-E11957955CAC}"/>
              </a:ext>
            </a:extLst>
          </p:cNvPr>
          <p:cNvSpPr txBox="1"/>
          <p:nvPr/>
        </p:nvSpPr>
        <p:spPr>
          <a:xfrm>
            <a:off x="409837" y="2343405"/>
            <a:ext cx="5207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cap="all" dirty="0">
                <a:solidFill>
                  <a:srgbClr val="7030A0"/>
                </a:solidFill>
              </a:rPr>
              <a:t>22</a:t>
            </a:r>
            <a:r>
              <a:rPr lang="fr-FR" sz="2400" b="1" cap="all" dirty="0"/>
              <a:t> représentations régionales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cap="all" dirty="0">
                <a:solidFill>
                  <a:srgbClr val="7030A0"/>
                </a:solidFill>
              </a:rPr>
              <a:t>300</a:t>
            </a:r>
            <a:r>
              <a:rPr lang="fr-FR" sz="2400" b="1" cap="all" dirty="0"/>
              <a:t> collaborateurs</a:t>
            </a:r>
            <a:br>
              <a:rPr lang="fr-FR" sz="2400" b="1" cap="all" dirty="0"/>
            </a:br>
            <a:endParaRPr lang="fr-FR" sz="2400" b="1" cap="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cap="all" dirty="0">
                <a:solidFill>
                  <a:srgbClr val="7030A0"/>
                </a:solidFill>
              </a:rPr>
              <a:t>600</a:t>
            </a:r>
            <a:r>
              <a:rPr lang="fr-FR" sz="2400" b="1" cap="all" dirty="0"/>
              <a:t> réunions d’information </a:t>
            </a:r>
            <a:br>
              <a:rPr lang="fr-FR" sz="2400" b="1" cap="all" dirty="0"/>
            </a:br>
            <a:r>
              <a:rPr lang="fr-FR" sz="2400" b="1" cap="all" dirty="0"/>
              <a:t>par an pour accompagner </a:t>
            </a:r>
            <a:br>
              <a:rPr lang="fr-FR" sz="2400" b="1" cap="all" dirty="0"/>
            </a:br>
            <a:r>
              <a:rPr lang="fr-FR" sz="2400" b="1" cap="all" dirty="0"/>
              <a:t>les entreprises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1CEF4C-EF11-442E-B972-702675C99253}"/>
              </a:ext>
            </a:extLst>
          </p:cNvPr>
          <p:cNvSpPr txBox="1"/>
          <p:nvPr/>
        </p:nvSpPr>
        <p:spPr>
          <a:xfrm>
            <a:off x="4416587" y="6140294"/>
            <a:ext cx="160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Des équipes de gestion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80EDD9B-51B1-41C4-B828-0ABB26898BA2}"/>
              </a:ext>
            </a:extLst>
          </p:cNvPr>
          <p:cNvSpPr txBox="1"/>
          <p:nvPr/>
        </p:nvSpPr>
        <p:spPr>
          <a:xfrm>
            <a:off x="4766156" y="5530754"/>
            <a:ext cx="160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Des équipes projets, innovation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4E9996C-D38D-4A62-A93C-C0852EBD68F5}"/>
              </a:ext>
            </a:extLst>
          </p:cNvPr>
          <p:cNvSpPr txBox="1"/>
          <p:nvPr/>
        </p:nvSpPr>
        <p:spPr>
          <a:xfrm>
            <a:off x="4581026" y="4941030"/>
            <a:ext cx="127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Des équipes supports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57DDE4F-EBC3-47BE-95D5-5443491BB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33" y="5150340"/>
            <a:ext cx="2139441" cy="133073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CF8B071-5216-4EDF-8EF8-E0567FA3BCC4}"/>
              </a:ext>
            </a:extLst>
          </p:cNvPr>
          <p:cNvSpPr txBox="1"/>
          <p:nvPr/>
        </p:nvSpPr>
        <p:spPr>
          <a:xfrm>
            <a:off x="1464310" y="4774637"/>
            <a:ext cx="160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Une Direction générale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BB0B81-67C4-400B-880E-B153B4DF973A}"/>
              </a:ext>
            </a:extLst>
          </p:cNvPr>
          <p:cNvSpPr txBox="1"/>
          <p:nvPr/>
        </p:nvSpPr>
        <p:spPr>
          <a:xfrm>
            <a:off x="409837" y="5455873"/>
            <a:ext cx="160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Des équipes au service des entreprises et des salariés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B5518D0-057A-4CDE-BBA5-FAFBE50E3B98}"/>
              </a:ext>
            </a:extLst>
          </p:cNvPr>
          <p:cNvSpPr txBox="1"/>
          <p:nvPr/>
        </p:nvSpPr>
        <p:spPr>
          <a:xfrm>
            <a:off x="886275" y="6213580"/>
            <a:ext cx="1518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Des équipes au service des Branches</a:t>
            </a:r>
          </a:p>
        </p:txBody>
      </p:sp>
    </p:spTree>
    <p:extLst>
      <p:ext uri="{BB962C8B-B14F-4D97-AF65-F5344CB8AC3E}">
        <p14:creationId xmlns:p14="http://schemas.microsoft.com/office/powerpoint/2010/main" val="2669318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1F114-B655-4475-9A21-0717EF98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Vos contacts sur le terrain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CE69-4352-4262-9A68-F9852D272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57" y="1345915"/>
            <a:ext cx="8682681" cy="4889673"/>
          </a:xfrm>
        </p:spPr>
        <p:txBody>
          <a:bodyPr/>
          <a:lstStyle/>
          <a:p>
            <a:r>
              <a:rPr lang="fr-FR" dirty="0"/>
              <a:t>Contact : </a:t>
            </a:r>
            <a:r>
              <a:rPr lang="fr-FR" u="sng" dirty="0">
                <a:hlinkClick r:id="rId2"/>
              </a:rPr>
              <a:t>https://www.opco-atlas.fr/contact.html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A8E3C4-204F-44CA-88C2-86D115A8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Webconférence CINOV/ATLAS 29/01/2021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E50749-22F4-49AD-B88A-275F8891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ADB0310-126E-4EDC-B15E-99DF873CB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3" y="2463908"/>
            <a:ext cx="8682680" cy="32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8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1F114-B655-4475-9A21-0717EF98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Vos contacts sur le terrain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A8E3C4-204F-44CA-88C2-86D115A8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Webconférence CINOV/ATLAS 29/01/2021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E50749-22F4-49AD-B88A-275F8891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784B02C2-3C79-4E6F-8C4C-D88232ED2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D92495-8CB8-4B63-95D4-68CC56EA8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0980"/>
            <a:ext cx="9183688" cy="52556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CA332C-D170-4EE6-BF88-0BF14727D7FD}"/>
              </a:ext>
            </a:extLst>
          </p:cNvPr>
          <p:cNvSpPr/>
          <p:nvPr/>
        </p:nvSpPr>
        <p:spPr>
          <a:xfrm>
            <a:off x="3725694" y="3171217"/>
            <a:ext cx="1517515" cy="16050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293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15D9A5-FA6D-4370-A232-C1869C33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304EC94F-9C2F-4E0B-AB31-8612541AC08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574" y="744941"/>
            <a:ext cx="7065151" cy="341714"/>
          </a:xfrm>
        </p:spPr>
        <p:txBody>
          <a:bodyPr vert="horz" lIns="84773" tIns="42386" rIns="84773" bIns="42386" rtlCol="0" anchor="t">
            <a:noAutofit/>
          </a:bodyPr>
          <a:lstStyle/>
          <a:p>
            <a:r>
              <a:rPr lang="fr-FR" sz="2225" dirty="0"/>
              <a:t>Liens Internet Utiles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0F1E68-8567-4F36-9208-37BBDBA969F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3091" y="1065135"/>
            <a:ext cx="7693226" cy="341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sz="2000" b="1" spc="278" dirty="0">
                <a:solidFill>
                  <a:srgbClr val="8264B4"/>
                </a:solidFill>
              </a:rPr>
              <a:t>Ressources :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656536C-7DB2-48C8-914F-B59F711379DC}"/>
              </a:ext>
            </a:extLst>
          </p:cNvPr>
          <p:cNvSpPr txBox="1"/>
          <p:nvPr/>
        </p:nvSpPr>
        <p:spPr>
          <a:xfrm>
            <a:off x="286657" y="1447943"/>
            <a:ext cx="870323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Critères de prise en charge Bureaux d’Etudes :</a:t>
            </a:r>
          </a:p>
          <a:p>
            <a:r>
              <a:rPr lang="fr-FR" dirty="0">
                <a:hlinkClick r:id="rId4"/>
              </a:rPr>
              <a:t>https://www.opco-atlas.fr/criteres-financement.html?branche=214</a:t>
            </a:r>
            <a:endParaRPr lang="fr-FR" dirty="0"/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Service en ligne MY ATLAS : </a:t>
            </a:r>
          </a:p>
          <a:p>
            <a:r>
              <a:rPr lang="fr-FR" u="sng" dirty="0">
                <a:hlinkClick r:id="rId5"/>
              </a:rPr>
              <a:t>https://www.opco-atlas.fr/entreprise/espace-entreprise.html</a:t>
            </a:r>
            <a:r>
              <a:rPr lang="fr-FR" dirty="0"/>
              <a:t> </a:t>
            </a:r>
            <a:endParaRPr lang="fr-FR" sz="2000" dirty="0"/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Prestations Appui Conseil RH</a:t>
            </a:r>
          </a:p>
          <a:p>
            <a:r>
              <a:rPr lang="fr-FR" dirty="0">
                <a:hlinkClick r:id="rId6"/>
              </a:rPr>
              <a:t>https://www.opco-atlas.fr/entreprise/accompagnement-ressources-humaines.html</a:t>
            </a: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Actions collectives Bureaux d’Etudes :</a:t>
            </a:r>
          </a:p>
          <a:p>
            <a:r>
              <a:rPr lang="fr-FR" dirty="0">
                <a:hlinkClick r:id="rId7"/>
              </a:rPr>
              <a:t>http://plateforme-actions-collectives.fafiec.fr/index/index/v/4.2/</a:t>
            </a:r>
            <a:endParaRPr lang="fr-FR" dirty="0"/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Argumentaire, Guide AFEST et outils personnalisables:</a:t>
            </a:r>
          </a:p>
          <a:p>
            <a:r>
              <a:rPr lang="fr-FR" dirty="0">
                <a:hlinkClick r:id="rId8"/>
              </a:rPr>
              <a:t>https://www.opco-atlas.fr/entreprise/formation-en-situation-de-travail.html</a:t>
            </a:r>
            <a:endParaRPr lang="fr-FR" dirty="0"/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Site OPIIEC</a:t>
            </a:r>
            <a:endParaRPr lang="fr-FR" dirty="0"/>
          </a:p>
          <a:p>
            <a:r>
              <a:rPr lang="fr-FR" dirty="0"/>
              <a:t> </a:t>
            </a:r>
            <a:r>
              <a:rPr lang="fr-FR" dirty="0">
                <a:hlinkClick r:id="rId9"/>
              </a:rPr>
              <a:t>https://www.opiiec.fr/branche</a:t>
            </a:r>
            <a:endParaRPr lang="fr-FR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823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86EF3-DFD0-5A48-BBE5-64079EFF5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820" y="2116473"/>
            <a:ext cx="7989797" cy="4017197"/>
          </a:xfrm>
        </p:spPr>
        <p:txBody>
          <a:bodyPr/>
          <a:lstStyle/>
          <a:p>
            <a:pPr algn="ctr"/>
            <a:br>
              <a:rPr lang="fr-FR" sz="4000" dirty="0"/>
            </a:br>
            <a:r>
              <a:rPr lang="fr-FR" sz="4000" dirty="0"/>
              <a:t>Présentation de l’OPCO</a:t>
            </a:r>
            <a:br>
              <a:rPr lang="fr-FR" sz="4000" dirty="0"/>
            </a:br>
            <a:r>
              <a:rPr lang="fr-FR" sz="4000" dirty="0"/>
              <a:t>Atlas </a:t>
            </a: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014628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86EF3-DFD0-5A48-BBE5-64079EFF5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820" y="2116473"/>
            <a:ext cx="7989797" cy="4017197"/>
          </a:xfrm>
        </p:spPr>
        <p:txBody>
          <a:bodyPr/>
          <a:lstStyle/>
          <a:p>
            <a:pPr algn="ctr"/>
            <a:br>
              <a:rPr lang="fr-FR" sz="4000" dirty="0"/>
            </a:br>
            <a:r>
              <a:rPr lang="fr-FR" sz="4000" dirty="0"/>
              <a:t>Versement des contributions formation auprès de votre OPCO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Actualités 2021 </a:t>
            </a:r>
            <a:br>
              <a:rPr lang="fr-FR" sz="4000" dirty="0"/>
            </a:br>
            <a:br>
              <a:rPr lang="fr-FR" sz="4000" dirty="0"/>
            </a:b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258862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12D840-4B99-4D12-B264-0BD4A3548D18}"/>
              </a:ext>
            </a:extLst>
          </p:cNvPr>
          <p:cNvSpPr/>
          <p:nvPr/>
        </p:nvSpPr>
        <p:spPr>
          <a:xfrm>
            <a:off x="2815119" y="6000108"/>
            <a:ext cx="6124344" cy="92298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026" y="137819"/>
            <a:ext cx="8008437" cy="848499"/>
          </a:xfrm>
        </p:spPr>
        <p:txBody>
          <a:bodyPr/>
          <a:lstStyle/>
          <a:p>
            <a:r>
              <a:rPr lang="fr-FR" b="1" dirty="0"/>
              <a:t>Accélération du rythme de la collecte en 2021 pour les - 11 salariés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31</a:t>
            </a:fld>
            <a:endParaRPr lang="fr-FR" dirty="0"/>
          </a:p>
        </p:txBody>
      </p:sp>
      <p:graphicFrame>
        <p:nvGraphicFramePr>
          <p:cNvPr id="8" name="Diagramme 7"/>
          <p:cNvGraphicFramePr/>
          <p:nvPr/>
        </p:nvGraphicFramePr>
        <p:xfrm>
          <a:off x="286657" y="1290178"/>
          <a:ext cx="8652806" cy="525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49792" y="1681318"/>
            <a:ext cx="45910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Décret</a:t>
            </a:r>
            <a:r>
              <a:rPr lang="fr-FR" dirty="0"/>
              <a:t> </a:t>
            </a:r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</a:rPr>
              <a:t>n° 2020-1739 du 29 décembre 2020, article 3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14E743-CECF-4F55-A774-AA1DBEDA3851}"/>
              </a:ext>
            </a:extLst>
          </p:cNvPr>
          <p:cNvSpPr txBox="1"/>
          <p:nvPr/>
        </p:nvSpPr>
        <p:spPr>
          <a:xfrm>
            <a:off x="2815119" y="6000108"/>
            <a:ext cx="612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Ou 0,44 Alsace et Moselle</a:t>
            </a:r>
          </a:p>
          <a:p>
            <a:r>
              <a:rPr lang="fr-FR" dirty="0">
                <a:solidFill>
                  <a:srgbClr val="FF0000"/>
                </a:solidFill>
              </a:rPr>
              <a:t>*</a:t>
            </a:r>
            <a:r>
              <a:rPr lang="fr-FR" dirty="0"/>
              <a:t>Les 13% du 0,68% TA doivent être versés auprès des écoles entre le 1</a:t>
            </a:r>
            <a:r>
              <a:rPr lang="fr-FR" baseline="30000" dirty="0"/>
              <a:t>er</a:t>
            </a:r>
            <a:r>
              <a:rPr lang="fr-FR" dirty="0"/>
              <a:t> janvier et le 31 mai 2021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E4F32EA-D749-423E-B68F-C72D3F67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262" y="6472717"/>
            <a:ext cx="3105847" cy="363921"/>
          </a:xfrm>
        </p:spPr>
        <p:txBody>
          <a:bodyPr/>
          <a:lstStyle/>
          <a:p>
            <a:r>
              <a:rPr lang="fr-FR" dirty="0"/>
              <a:t>Webconférence CINOV/ATLAS 29/01/2021</a:t>
            </a:r>
          </a:p>
        </p:txBody>
      </p:sp>
    </p:spTree>
    <p:extLst>
      <p:ext uri="{BB962C8B-B14F-4D97-AF65-F5344CB8AC3E}">
        <p14:creationId xmlns:p14="http://schemas.microsoft.com/office/powerpoint/2010/main" val="794959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83687" cy="6923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81391" cy="6923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40785" y="1940783"/>
            <a:ext cx="6923088" cy="3041521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40785" y="1951017"/>
            <a:ext cx="6923086" cy="304152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57894" y="4139458"/>
            <a:ext cx="2525725" cy="3041525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7936" y="978921"/>
            <a:ext cx="2937964" cy="42186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40792" y="1930548"/>
            <a:ext cx="6923091" cy="304152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05DF9A-037A-4418-9545-D5865D55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60" y="592424"/>
            <a:ext cx="2411446" cy="3419647"/>
          </a:xfrm>
        </p:spPr>
        <p:txBody>
          <a:bodyPr anchor="b">
            <a:normAutofit/>
          </a:bodyPr>
          <a:lstStyle/>
          <a:p>
            <a:pPr algn="r"/>
            <a:r>
              <a:rPr lang="fr-FR" sz="3500">
                <a:solidFill>
                  <a:srgbClr val="FFFFFF"/>
                </a:solidFill>
              </a:rPr>
              <a:t>décodage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D81D51-EE4B-48D7-95BE-D4AC91D5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377553" y="2003079"/>
            <a:ext cx="3099494" cy="3685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000">
                <a:solidFill>
                  <a:srgbClr val="FFFFFF"/>
                </a:solidFill>
              </a:rPr>
              <a:t>Webconférence CINOV/ATLAS 29/01/2021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503D23-0DB4-4F7E-944F-FA1454D90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352" y="655644"/>
            <a:ext cx="4937849" cy="5598683"/>
          </a:xfrm>
        </p:spPr>
        <p:txBody>
          <a:bodyPr anchor="ctr">
            <a:normAutofit/>
          </a:bodyPr>
          <a:lstStyle/>
          <a:p>
            <a:r>
              <a:rPr lang="fr-FR" sz="1800" dirty="0"/>
              <a:t>Un petit lexique pour vous y retrouver dans les dispositifs et acronymes  </a:t>
            </a:r>
          </a:p>
          <a:p>
            <a:endParaRPr lang="fr-FR" sz="1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D4B83E-9643-45F3-8B75-9077464E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6340" y="6516933"/>
            <a:ext cx="337500" cy="36859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24F12E-50A2-4749-8D07-03A4A54C92EB}" type="slidenum">
              <a:rPr lang="fr-F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32</a:t>
            </a:fld>
            <a:endParaRPr lang="fr-F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AC14DDF9-BE7B-46E6-B5F3-B581724E3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756702"/>
              </p:ext>
            </p:extLst>
          </p:nvPr>
        </p:nvGraphicFramePr>
        <p:xfrm>
          <a:off x="5254525" y="4013814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806400" progId="Word.Document.12">
                  <p:embed/>
                </p:oleObj>
              </mc:Choice>
              <mc:Fallback>
                <p:oleObj name="Document" showAsIcon="1" r:id="rId2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54525" y="4013814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262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86EF3-DFD0-5A48-BBE5-64079EFF5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820" y="2116473"/>
            <a:ext cx="7989797" cy="4017197"/>
          </a:xfrm>
        </p:spPr>
        <p:txBody>
          <a:bodyPr/>
          <a:lstStyle/>
          <a:p>
            <a:pPr algn="ctr"/>
            <a:br>
              <a:rPr lang="fr-FR" sz="4000" dirty="0"/>
            </a:br>
            <a:r>
              <a:rPr lang="fr-FR" sz="4000" dirty="0"/>
              <a:t>Prochain </a:t>
            </a:r>
            <a:r>
              <a:rPr lang="fr-FR" sz="4000" dirty="0" err="1"/>
              <a:t>websocial</a:t>
            </a:r>
            <a:r>
              <a:rPr lang="fr-FR" sz="4000" dirty="0"/>
              <a:t> café CINOV</a:t>
            </a:r>
            <a:br>
              <a:rPr lang="fr-FR" sz="4000" dirty="0"/>
            </a:br>
            <a:r>
              <a:rPr lang="fr-FR" sz="4000" dirty="0"/>
              <a:t>le </a:t>
            </a:r>
            <a:r>
              <a:rPr lang="fr-FR" sz="4000"/>
              <a:t>17 février 2021 </a:t>
            </a:r>
            <a:br>
              <a:rPr lang="fr-FR" sz="4000" dirty="0"/>
            </a:br>
            <a:br>
              <a:rPr lang="fr-FR" sz="4000" dirty="0"/>
            </a:b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00972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9F565-A795-9A4E-A51E-E9B2C3DFD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25" y="338314"/>
            <a:ext cx="7455762" cy="514759"/>
          </a:xfrm>
        </p:spPr>
        <p:txBody>
          <a:bodyPr/>
          <a:lstStyle/>
          <a:p>
            <a:r>
              <a:rPr lang="fr-FR" dirty="0"/>
              <a:t>ATLAS – 15 Branches Professionnelles réparties en 4 secteurs d’activité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B66AEE-5867-8741-84BA-BBB8B336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2F3490-E029-CD45-B75B-C4DF7349FEFD}"/>
              </a:ext>
            </a:extLst>
          </p:cNvPr>
          <p:cNvSpPr txBox="1"/>
          <p:nvPr/>
        </p:nvSpPr>
        <p:spPr>
          <a:xfrm>
            <a:off x="142649" y="3873017"/>
            <a:ext cx="1257075" cy="38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4400" cap="all">
                <a:solidFill>
                  <a:schemeClr val="bg1"/>
                </a:solidFill>
                <a:latin typeface="Gotham Light" pitchFamily="50" charset="0"/>
                <a:cs typeface="Gotham Light" pitchFamily="50" charset="0"/>
              </a:defRPr>
            </a:lvl1pPr>
          </a:lstStyle>
          <a:p>
            <a:pPr lvl="0" algn="l"/>
            <a:r>
              <a:rPr lang="fr-FR" sz="1883" b="1" dirty="0">
                <a:solidFill>
                  <a:srgbClr val="623D91"/>
                </a:solidFill>
                <a:latin typeface="Helvetica"/>
                <a:cs typeface="Helvetica"/>
              </a:rPr>
              <a:t>CONSEIL</a:t>
            </a:r>
            <a:endParaRPr lang="fr-FR" sz="1883" b="1" cap="none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F151A6-5F3C-5A4C-A3A8-53A46F9523C6}"/>
              </a:ext>
            </a:extLst>
          </p:cNvPr>
          <p:cNvSpPr txBox="1"/>
          <p:nvPr/>
        </p:nvSpPr>
        <p:spPr>
          <a:xfrm>
            <a:off x="254944" y="5460181"/>
            <a:ext cx="1258678" cy="38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4400" cap="all">
                <a:solidFill>
                  <a:schemeClr val="bg1"/>
                </a:solidFill>
                <a:latin typeface="Gotham Light" pitchFamily="50" charset="0"/>
                <a:cs typeface="Gotham Light" pitchFamily="50" charset="0"/>
              </a:defRPr>
            </a:lvl1pPr>
          </a:lstStyle>
          <a:p>
            <a:pPr lvl="0" algn="l"/>
            <a:r>
              <a:rPr lang="fr-FR" sz="1883" b="1" dirty="0">
                <a:solidFill>
                  <a:srgbClr val="623D91"/>
                </a:solidFill>
                <a:latin typeface="Helvetica"/>
                <a:cs typeface="Helvetica"/>
              </a:rPr>
              <a:t>FINANCE</a:t>
            </a:r>
            <a:endParaRPr lang="fr-FR" sz="1883" b="1" cap="none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13C985E-DAB1-3343-B0F2-E023D1939EED}"/>
              </a:ext>
            </a:extLst>
          </p:cNvPr>
          <p:cNvSpPr txBox="1"/>
          <p:nvPr/>
        </p:nvSpPr>
        <p:spPr>
          <a:xfrm>
            <a:off x="131458" y="4228073"/>
            <a:ext cx="48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4400" cap="all">
                <a:solidFill>
                  <a:schemeClr val="bg1"/>
                </a:solidFill>
                <a:latin typeface="Gotham Light" pitchFamily="50" charset="0"/>
                <a:cs typeface="Gotham Light" pitchFamily="50" charset="0"/>
              </a:defRPr>
            </a:lvl1pPr>
          </a:lstStyle>
          <a:p>
            <a:pPr marL="136328" indent="-136328" algn="l">
              <a:buFont typeface="Arial" panose="020B0604020202020204" pitchFamily="34" charset="0"/>
              <a:buChar char="•"/>
            </a:pPr>
            <a: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  <a:t>Bureaux d'études techniques ingénieurs </a:t>
            </a:r>
            <a:b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</a:br>
            <a: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  <a:t>et conseils</a:t>
            </a:r>
          </a:p>
          <a:p>
            <a:pPr marL="136328" indent="-136328" algn="l">
              <a:buFont typeface="Arial" panose="020B0604020202020204" pitchFamily="34" charset="0"/>
              <a:buChar char="•"/>
            </a:pPr>
            <a: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  <a:t>Économistes de la construction</a:t>
            </a:r>
          </a:p>
          <a:p>
            <a:pPr marL="136328" indent="-136328" algn="l">
              <a:buFont typeface="Arial" panose="020B0604020202020204" pitchFamily="34" charset="0"/>
              <a:buChar char="•"/>
            </a:pPr>
            <a: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  <a:t>Experts-comptables et commissaires aux comptes</a:t>
            </a:r>
          </a:p>
          <a:p>
            <a:pPr marL="136328" indent="-136328" algn="l">
              <a:buFont typeface="Arial" panose="020B0604020202020204" pitchFamily="34" charset="0"/>
              <a:buChar char="•"/>
            </a:pPr>
            <a: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  <a:t>Géomètres experts</a:t>
            </a:r>
          </a:p>
          <a:p>
            <a:pPr marL="136328" indent="-136328" algn="l">
              <a:buFont typeface="Arial" panose="020B0604020202020204" pitchFamily="34" charset="0"/>
              <a:buChar char="•"/>
            </a:pPr>
            <a: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  <a:t>Surveillance de la qualité de l’air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6FD7513-417F-5140-AAE6-7FFF4618E485}"/>
              </a:ext>
            </a:extLst>
          </p:cNvPr>
          <p:cNvSpPr txBox="1"/>
          <p:nvPr/>
        </p:nvSpPr>
        <p:spPr>
          <a:xfrm>
            <a:off x="208501" y="5786748"/>
            <a:ext cx="234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4400" cap="all">
                <a:solidFill>
                  <a:schemeClr val="bg1"/>
                </a:solidFill>
                <a:latin typeface="Gotham Light" pitchFamily="50" charset="0"/>
                <a:cs typeface="Gotham Light" pitchFamily="50" charset="0"/>
              </a:defRPr>
            </a:lvl1pPr>
          </a:lstStyle>
          <a:p>
            <a:pPr marL="136328" indent="-136328" algn="l">
              <a:buFont typeface="Arial" panose="020B0604020202020204" pitchFamily="34" charset="0"/>
              <a:buChar char="•"/>
            </a:pPr>
            <a: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  <a:t>Marchés financiers</a:t>
            </a:r>
          </a:p>
          <a:p>
            <a:pPr marL="136328" indent="-136328" algn="l">
              <a:buFont typeface="Arial" panose="020B0604020202020204" pitchFamily="34" charset="0"/>
              <a:buChar char="•"/>
            </a:pPr>
            <a: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  <a:t>Sociétés financières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49251A4-5BBD-4E5C-956D-974B2848C63C}"/>
              </a:ext>
            </a:extLst>
          </p:cNvPr>
          <p:cNvSpPr txBox="1"/>
          <p:nvPr/>
        </p:nvSpPr>
        <p:spPr>
          <a:xfrm>
            <a:off x="125866" y="1371234"/>
            <a:ext cx="1713931" cy="38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4400" cap="all">
                <a:solidFill>
                  <a:schemeClr val="bg1"/>
                </a:solidFill>
                <a:latin typeface="Gotham Light" pitchFamily="50" charset="0"/>
                <a:cs typeface="Gotham Light" pitchFamily="50" charset="0"/>
              </a:defRPr>
            </a:lvl1pPr>
          </a:lstStyle>
          <a:p>
            <a:pPr lvl="0" algn="l"/>
            <a:r>
              <a:rPr lang="fr-FR" sz="1883" b="1" dirty="0">
                <a:solidFill>
                  <a:srgbClr val="623D91"/>
                </a:solidFill>
                <a:latin typeface="Helvetica"/>
                <a:cs typeface="Helvetica"/>
              </a:rPr>
              <a:t>ASSURANCE</a:t>
            </a:r>
            <a:endParaRPr lang="fr-FR" sz="1883" b="1" cap="none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0D0D43C-F036-47BB-9A55-0FF72A835EA5}"/>
              </a:ext>
            </a:extLst>
          </p:cNvPr>
          <p:cNvSpPr txBox="1"/>
          <p:nvPr/>
        </p:nvSpPr>
        <p:spPr>
          <a:xfrm>
            <a:off x="107438" y="1656186"/>
            <a:ext cx="3883525" cy="1039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4400" cap="all">
                <a:solidFill>
                  <a:schemeClr val="bg1"/>
                </a:solidFill>
                <a:latin typeface="Gotham Light" pitchFamily="50" charset="0"/>
                <a:cs typeface="Gotham Light" pitchFamily="50" charset="0"/>
              </a:defRPr>
            </a:lvl1pPr>
          </a:lstStyle>
          <a:p>
            <a:pPr marL="136328" indent="-136328" algn="l">
              <a:buFont typeface="Arial" panose="020B0604020202020204" pitchFamily="34" charset="0"/>
              <a:buChar char="•"/>
            </a:pPr>
            <a: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  <a:t>Agents Généraux D'assurance</a:t>
            </a:r>
          </a:p>
          <a:p>
            <a:pPr marL="136328" indent="-136328" algn="l">
              <a:buFont typeface="Arial" panose="020B0604020202020204" pitchFamily="34" charset="0"/>
              <a:buChar char="•"/>
            </a:pPr>
            <a: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  <a:t>Courtage D'assurance </a:t>
            </a:r>
            <a:b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</a:br>
            <a: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  <a:t>et de Réassurance</a:t>
            </a:r>
          </a:p>
          <a:p>
            <a:pPr marL="136328" indent="-136328" algn="l">
              <a:buFont typeface="Arial" panose="020B0604020202020204" pitchFamily="34" charset="0"/>
              <a:buChar char="•"/>
            </a:pPr>
            <a: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  <a:t>Sociétés </a:t>
            </a:r>
            <a:r>
              <a:rPr lang="fr-FR" sz="1100" cap="none" dirty="0">
                <a:solidFill>
                  <a:srgbClr val="210151"/>
                </a:solidFill>
                <a:latin typeface="Helvetica"/>
                <a:cs typeface="Helvetica"/>
              </a:rPr>
              <a:t>D'assurances</a:t>
            </a:r>
            <a:endParaRPr lang="fr-FR" sz="1200" cap="none" dirty="0">
              <a:solidFill>
                <a:srgbClr val="210151"/>
              </a:solidFill>
              <a:latin typeface="Helvetica"/>
              <a:cs typeface="Helvetica"/>
            </a:endParaRPr>
          </a:p>
          <a:p>
            <a:pPr marL="136328" indent="-136328" algn="l">
              <a:buFont typeface="Arial" panose="020B0604020202020204" pitchFamily="34" charset="0"/>
              <a:buChar char="•"/>
            </a:pPr>
            <a: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  <a:t>Sociétés D'assistance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AC567A7-7BFD-455D-8FAE-31AA2D313EA7}"/>
              </a:ext>
            </a:extLst>
          </p:cNvPr>
          <p:cNvSpPr txBox="1"/>
          <p:nvPr/>
        </p:nvSpPr>
        <p:spPr>
          <a:xfrm>
            <a:off x="125866" y="3059971"/>
            <a:ext cx="202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4400" cap="all">
                <a:solidFill>
                  <a:schemeClr val="bg1"/>
                </a:solidFill>
                <a:latin typeface="Gotham Light" pitchFamily="50" charset="0"/>
                <a:cs typeface="Gotham Light" pitchFamily="50" charset="0"/>
              </a:defRPr>
            </a:lvl1pPr>
          </a:lstStyle>
          <a:p>
            <a:pPr marL="136328" indent="-136328" algn="l">
              <a:buFont typeface="Arial" panose="020B0604020202020204" pitchFamily="34" charset="0"/>
              <a:buChar char="•"/>
            </a:pPr>
            <a: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  <a:t>Banques</a:t>
            </a:r>
          </a:p>
          <a:p>
            <a:pPr marL="136328" indent="-136328" algn="l">
              <a:buFont typeface="Arial" panose="020B0604020202020204" pitchFamily="34" charset="0"/>
              <a:buChar char="•"/>
            </a:pPr>
            <a: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  <a:t>Banque populaire</a:t>
            </a:r>
          </a:p>
          <a:p>
            <a:pPr marL="136328" indent="-136328" algn="l">
              <a:buFont typeface="Arial" panose="020B0604020202020204" pitchFamily="34" charset="0"/>
              <a:buChar char="•"/>
            </a:pPr>
            <a: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  <a:t>Caisse d'épargne</a:t>
            </a:r>
          </a:p>
          <a:p>
            <a:pPr marL="136328" indent="-136328" algn="l">
              <a:buFont typeface="Arial" panose="020B0604020202020204" pitchFamily="34" charset="0"/>
              <a:buChar char="•"/>
            </a:pPr>
            <a:r>
              <a:rPr lang="fr-FR" sz="1200" cap="none" dirty="0">
                <a:solidFill>
                  <a:srgbClr val="210151"/>
                </a:solidFill>
                <a:latin typeface="Helvetica"/>
                <a:cs typeface="Helvetica"/>
              </a:rPr>
              <a:t>Crédit mutuel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FEF53E9-AC9C-4932-A25F-6C94198F7D58}"/>
              </a:ext>
            </a:extLst>
          </p:cNvPr>
          <p:cNvSpPr txBox="1"/>
          <p:nvPr/>
        </p:nvSpPr>
        <p:spPr>
          <a:xfrm>
            <a:off x="142649" y="2733807"/>
            <a:ext cx="1231427" cy="38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4400" cap="all">
                <a:solidFill>
                  <a:schemeClr val="bg1"/>
                </a:solidFill>
                <a:latin typeface="Gotham Light" pitchFamily="50" charset="0"/>
                <a:cs typeface="Gotham Light" pitchFamily="50" charset="0"/>
              </a:defRPr>
            </a:lvl1pPr>
          </a:lstStyle>
          <a:p>
            <a:pPr lvl="0" algn="l"/>
            <a:r>
              <a:rPr lang="fr-FR" sz="1883" b="1" dirty="0">
                <a:solidFill>
                  <a:srgbClr val="623D91"/>
                </a:solidFill>
                <a:latin typeface="Helvetica"/>
                <a:cs typeface="Helvetica"/>
              </a:rPr>
              <a:t>BANQUE</a:t>
            </a:r>
            <a:endParaRPr lang="fr-FR" sz="1883" b="1" cap="none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graphicFrame>
        <p:nvGraphicFramePr>
          <p:cNvPr id="33" name="Chart Placeholder 15">
            <a:extLst>
              <a:ext uri="{FF2B5EF4-FFF2-40B4-BE49-F238E27FC236}">
                <a16:creationId xmlns:a16="http://schemas.microsoft.com/office/drawing/2014/main" id="{66E70A8C-000E-4BE0-91FC-E106A6142F90}"/>
              </a:ext>
            </a:extLst>
          </p:cNvPr>
          <p:cNvGraphicFramePr>
            <a:graphicFrameLocks/>
          </p:cNvGraphicFramePr>
          <p:nvPr/>
        </p:nvGraphicFramePr>
        <p:xfrm>
          <a:off x="6840179" y="3018048"/>
          <a:ext cx="2061217" cy="394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4" name="Group 60">
            <a:extLst>
              <a:ext uri="{FF2B5EF4-FFF2-40B4-BE49-F238E27FC236}">
                <a16:creationId xmlns:a16="http://schemas.microsoft.com/office/drawing/2014/main" id="{8B43B255-D289-487A-A087-2CF05A3A3EEE}"/>
              </a:ext>
            </a:extLst>
          </p:cNvPr>
          <p:cNvGrpSpPr/>
          <p:nvPr/>
        </p:nvGrpSpPr>
        <p:grpSpPr>
          <a:xfrm>
            <a:off x="6606341" y="1921262"/>
            <a:ext cx="2445889" cy="880973"/>
            <a:chOff x="5537668" y="1433560"/>
            <a:chExt cx="3222594" cy="1019490"/>
          </a:xfrm>
        </p:grpSpPr>
        <p:sp>
          <p:nvSpPr>
            <p:cNvPr id="35" name="TextBox 30">
              <a:extLst>
                <a:ext uri="{FF2B5EF4-FFF2-40B4-BE49-F238E27FC236}">
                  <a16:creationId xmlns:a16="http://schemas.microsoft.com/office/drawing/2014/main" id="{D16967C7-4BC9-4CF3-A765-C6FCE218587C}"/>
                </a:ext>
              </a:extLst>
            </p:cNvPr>
            <p:cNvSpPr txBox="1"/>
            <p:nvPr/>
          </p:nvSpPr>
          <p:spPr>
            <a:xfrm>
              <a:off x="5537668" y="1433560"/>
              <a:ext cx="3222594" cy="629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939" b="1" dirty="0">
                  <a:solidFill>
                    <a:srgbClr val="735AA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108 000</a:t>
              </a:r>
            </a:p>
          </p:txBody>
        </p:sp>
        <p:sp>
          <p:nvSpPr>
            <p:cNvPr id="36" name="TextBox 31">
              <a:extLst>
                <a:ext uri="{FF2B5EF4-FFF2-40B4-BE49-F238E27FC236}">
                  <a16:creationId xmlns:a16="http://schemas.microsoft.com/office/drawing/2014/main" id="{B22E6848-E672-4B5C-8819-D7BBF6E48D37}"/>
                </a:ext>
              </a:extLst>
            </p:cNvPr>
            <p:cNvSpPr txBox="1"/>
            <p:nvPr/>
          </p:nvSpPr>
          <p:spPr>
            <a:xfrm>
              <a:off x="5537668" y="2020110"/>
              <a:ext cx="3222594" cy="432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FR" sz="1837" dirty="0"/>
                <a:t>Entreprises</a:t>
              </a:r>
              <a:endParaRPr lang="en-US" sz="1837" dirty="0"/>
            </a:p>
          </p:txBody>
        </p:sp>
      </p:grpSp>
      <p:grpSp>
        <p:nvGrpSpPr>
          <p:cNvPr id="37" name="Group 1">
            <a:extLst>
              <a:ext uri="{FF2B5EF4-FFF2-40B4-BE49-F238E27FC236}">
                <a16:creationId xmlns:a16="http://schemas.microsoft.com/office/drawing/2014/main" id="{05A56F45-3058-4C00-84B3-33705B58ED2F}"/>
              </a:ext>
            </a:extLst>
          </p:cNvPr>
          <p:cNvGrpSpPr/>
          <p:nvPr/>
        </p:nvGrpSpPr>
        <p:grpSpPr>
          <a:xfrm>
            <a:off x="3747845" y="1786299"/>
            <a:ext cx="2540053" cy="5199144"/>
            <a:chOff x="3323844" y="1352215"/>
            <a:chExt cx="2765836" cy="5661290"/>
          </a:xfrm>
        </p:grpSpPr>
        <p:graphicFrame>
          <p:nvGraphicFramePr>
            <p:cNvPr id="38" name="Chart Placeholder 15">
              <a:extLst>
                <a:ext uri="{FF2B5EF4-FFF2-40B4-BE49-F238E27FC236}">
                  <a16:creationId xmlns:a16="http://schemas.microsoft.com/office/drawing/2014/main" id="{70D1AB53-B99D-45A9-9A15-D949197E4D2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584544" y="2715825"/>
            <a:ext cx="2244436" cy="42976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1FED235-AFD0-4F8D-9326-90FC393451EA}"/>
                </a:ext>
              </a:extLst>
            </p:cNvPr>
            <p:cNvSpPr/>
            <p:nvPr/>
          </p:nvSpPr>
          <p:spPr>
            <a:xfrm>
              <a:off x="3323844" y="1352215"/>
              <a:ext cx="2765836" cy="1222310"/>
            </a:xfrm>
            <a:prstGeom prst="rect">
              <a:avLst/>
            </a:pr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9"/>
            </a:p>
          </p:txBody>
        </p:sp>
        <p:grpSp>
          <p:nvGrpSpPr>
            <p:cNvPr id="40" name="Group 59">
              <a:extLst>
                <a:ext uri="{FF2B5EF4-FFF2-40B4-BE49-F238E27FC236}">
                  <a16:creationId xmlns:a16="http://schemas.microsoft.com/office/drawing/2014/main" id="{BE243DE8-8943-42CA-A16A-962988D76232}"/>
                </a:ext>
              </a:extLst>
            </p:cNvPr>
            <p:cNvGrpSpPr/>
            <p:nvPr/>
          </p:nvGrpSpPr>
          <p:grpSpPr>
            <a:xfrm>
              <a:off x="3375112" y="1499175"/>
              <a:ext cx="2663301" cy="959281"/>
              <a:chOff x="674485" y="1433560"/>
              <a:chExt cx="3222594" cy="1019490"/>
            </a:xfrm>
          </p:grpSpPr>
          <p:sp>
            <p:nvSpPr>
              <p:cNvPr id="43" name="TextBox 23">
                <a:extLst>
                  <a:ext uri="{FF2B5EF4-FFF2-40B4-BE49-F238E27FC236}">
                    <a16:creationId xmlns:a16="http://schemas.microsoft.com/office/drawing/2014/main" id="{F9D5C6FE-89CC-4E8A-8C6E-E11AD2F233C6}"/>
                  </a:ext>
                </a:extLst>
              </p:cNvPr>
              <p:cNvSpPr txBox="1"/>
              <p:nvPr/>
            </p:nvSpPr>
            <p:spPr>
              <a:xfrm>
                <a:off x="674485" y="1433560"/>
                <a:ext cx="3222594" cy="630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939" b="1" dirty="0">
                    <a:solidFill>
                      <a:srgbClr val="735AA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1 800 000</a:t>
                </a:r>
              </a:p>
            </p:txBody>
          </p:sp>
          <p:sp>
            <p:nvSpPr>
              <p:cNvPr id="44" name="TextBox 26">
                <a:extLst>
                  <a:ext uri="{FF2B5EF4-FFF2-40B4-BE49-F238E27FC236}">
                    <a16:creationId xmlns:a16="http://schemas.microsoft.com/office/drawing/2014/main" id="{3833F687-971F-4256-B5DF-79B3A961873D}"/>
                  </a:ext>
                </a:extLst>
              </p:cNvPr>
              <p:cNvSpPr txBox="1"/>
              <p:nvPr/>
            </p:nvSpPr>
            <p:spPr>
              <a:xfrm>
                <a:off x="674485" y="2020110"/>
                <a:ext cx="3222594" cy="432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37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Salariés</a:t>
                </a:r>
                <a:endParaRPr lang="en-US" sz="1837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Arrow: Chevron 41">
              <a:extLst>
                <a:ext uri="{FF2B5EF4-FFF2-40B4-BE49-F238E27FC236}">
                  <a16:creationId xmlns:a16="http://schemas.microsoft.com/office/drawing/2014/main" id="{A2CEE350-D2A8-4C0E-8ABA-5D134A3B8C63}"/>
                </a:ext>
              </a:extLst>
            </p:cNvPr>
            <p:cNvSpPr/>
            <p:nvPr/>
          </p:nvSpPr>
          <p:spPr>
            <a:xfrm rot="5400000">
              <a:off x="4584004" y="2504540"/>
              <a:ext cx="245517" cy="662276"/>
            </a:xfrm>
            <a:prstGeom prst="chevron">
              <a:avLst/>
            </a:prstGeom>
            <a:solidFill>
              <a:srgbClr val="D6C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3">
                <a:solidFill>
                  <a:schemeClr val="tx1"/>
                </a:solidFill>
              </a:endParaRPr>
            </a:p>
          </p:txBody>
        </p:sp>
        <p:pic>
          <p:nvPicPr>
            <p:cNvPr id="42" name="Graphic 49" descr="Group of people">
              <a:extLst>
                <a:ext uri="{FF2B5EF4-FFF2-40B4-BE49-F238E27FC236}">
                  <a16:creationId xmlns:a16="http://schemas.microsoft.com/office/drawing/2014/main" id="{CAF2B413-2CC5-4AA0-AB24-CA218D61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66814" y="3901904"/>
              <a:ext cx="914400" cy="914400"/>
            </a:xfrm>
            <a:prstGeom prst="rect">
              <a:avLst/>
            </a:prstGeom>
          </p:spPr>
        </p:pic>
      </p:grpSp>
      <p:sp>
        <p:nvSpPr>
          <p:cNvPr id="46" name="Arrow: Chevron 45">
            <a:extLst>
              <a:ext uri="{FF2B5EF4-FFF2-40B4-BE49-F238E27FC236}">
                <a16:creationId xmlns:a16="http://schemas.microsoft.com/office/drawing/2014/main" id="{FA9FD51C-0C9D-417E-8066-CF07F8D0BD04}"/>
              </a:ext>
            </a:extLst>
          </p:cNvPr>
          <p:cNvSpPr/>
          <p:nvPr/>
        </p:nvSpPr>
        <p:spPr>
          <a:xfrm rot="5400000">
            <a:off x="7764930" y="2811792"/>
            <a:ext cx="225475" cy="608213"/>
          </a:xfrm>
          <a:prstGeom prst="chevron">
            <a:avLst/>
          </a:prstGeom>
          <a:solidFill>
            <a:srgbClr val="D6C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3">
              <a:solidFill>
                <a:schemeClr val="tx1"/>
              </a:solidFill>
            </a:endParaRPr>
          </a:p>
        </p:txBody>
      </p:sp>
      <p:pic>
        <p:nvPicPr>
          <p:cNvPr id="47" name="Graphic 47" descr="City">
            <a:extLst>
              <a:ext uri="{FF2B5EF4-FFF2-40B4-BE49-F238E27FC236}">
                <a16:creationId xmlns:a16="http://schemas.microsoft.com/office/drawing/2014/main" id="{446DCCE8-723D-4A0B-BA65-0B74AC434E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09407" y="4127851"/>
            <a:ext cx="839755" cy="839755"/>
          </a:xfrm>
          <a:prstGeom prst="rect">
            <a:avLst/>
          </a:prstGeom>
        </p:spPr>
      </p:pic>
      <p:grpSp>
        <p:nvGrpSpPr>
          <p:cNvPr id="48" name="Group 66">
            <a:extLst>
              <a:ext uri="{FF2B5EF4-FFF2-40B4-BE49-F238E27FC236}">
                <a16:creationId xmlns:a16="http://schemas.microsoft.com/office/drawing/2014/main" id="{E8DF0583-0201-453C-8664-DF404CF64E12}"/>
              </a:ext>
            </a:extLst>
          </p:cNvPr>
          <p:cNvGrpSpPr/>
          <p:nvPr/>
        </p:nvGrpSpPr>
        <p:grpSpPr>
          <a:xfrm>
            <a:off x="2085127" y="6552477"/>
            <a:ext cx="6751398" cy="232792"/>
            <a:chOff x="1607618" y="6138631"/>
            <a:chExt cx="7351523" cy="253484"/>
          </a:xfrm>
        </p:grpSpPr>
        <p:grpSp>
          <p:nvGrpSpPr>
            <p:cNvPr id="49" name="Group 56">
              <a:extLst>
                <a:ext uri="{FF2B5EF4-FFF2-40B4-BE49-F238E27FC236}">
                  <a16:creationId xmlns:a16="http://schemas.microsoft.com/office/drawing/2014/main" id="{BF887F75-BFAA-45D9-9AD7-68827D93FA72}"/>
                </a:ext>
              </a:extLst>
            </p:cNvPr>
            <p:cNvGrpSpPr/>
            <p:nvPr/>
          </p:nvGrpSpPr>
          <p:grpSpPr>
            <a:xfrm>
              <a:off x="4463595" y="6138631"/>
              <a:ext cx="1920111" cy="253484"/>
              <a:chOff x="6491057" y="6183911"/>
              <a:chExt cx="1920111" cy="253484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A68FF7C-A17B-441D-95FD-6334ECBBDD28}"/>
                  </a:ext>
                </a:extLst>
              </p:cNvPr>
              <p:cNvSpPr/>
              <p:nvPr/>
            </p:nvSpPr>
            <p:spPr>
              <a:xfrm>
                <a:off x="6491057" y="6252749"/>
                <a:ext cx="594804" cy="10854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3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TextBox 50">
                <a:extLst>
                  <a:ext uri="{FF2B5EF4-FFF2-40B4-BE49-F238E27FC236}">
                    <a16:creationId xmlns:a16="http://schemas.microsoft.com/office/drawing/2014/main" id="{4F67D183-5C88-4BAC-8AD6-5BF66A5CCE99}"/>
                  </a:ext>
                </a:extLst>
              </p:cNvPr>
              <p:cNvSpPr txBox="1"/>
              <p:nvPr/>
            </p:nvSpPr>
            <p:spPr>
              <a:xfrm>
                <a:off x="7090523" y="6183911"/>
                <a:ext cx="1320645" cy="25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1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51 - 300 salariés</a:t>
                </a:r>
                <a:endParaRPr lang="en-US" sz="918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oup 55">
              <a:extLst>
                <a:ext uri="{FF2B5EF4-FFF2-40B4-BE49-F238E27FC236}">
                  <a16:creationId xmlns:a16="http://schemas.microsoft.com/office/drawing/2014/main" id="{61F3A3CA-B7B4-4E39-BE8B-00911C8340F6}"/>
                </a:ext>
              </a:extLst>
            </p:cNvPr>
            <p:cNvGrpSpPr/>
            <p:nvPr/>
          </p:nvGrpSpPr>
          <p:grpSpPr>
            <a:xfrm>
              <a:off x="7321803" y="6138631"/>
              <a:ext cx="1637338" cy="253484"/>
              <a:chOff x="3604335" y="6183911"/>
              <a:chExt cx="1637338" cy="253484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1FDD909-262A-4681-AB79-15DC38263343}"/>
                  </a:ext>
                </a:extLst>
              </p:cNvPr>
              <p:cNvSpPr/>
              <p:nvPr/>
            </p:nvSpPr>
            <p:spPr>
              <a:xfrm>
                <a:off x="3604335" y="6252749"/>
                <a:ext cx="594804" cy="108545"/>
              </a:xfrm>
              <a:prstGeom prst="rect">
                <a:avLst/>
              </a:prstGeom>
              <a:solidFill>
                <a:srgbClr val="9F8E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3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TextBox 51">
                <a:extLst>
                  <a:ext uri="{FF2B5EF4-FFF2-40B4-BE49-F238E27FC236}">
                    <a16:creationId xmlns:a16="http://schemas.microsoft.com/office/drawing/2014/main" id="{67F2B7D5-4C5C-4CC8-8708-BA4E616E1EAD}"/>
                  </a:ext>
                </a:extLst>
              </p:cNvPr>
              <p:cNvSpPr txBox="1"/>
              <p:nvPr/>
            </p:nvSpPr>
            <p:spPr>
              <a:xfrm>
                <a:off x="4204525" y="6183911"/>
                <a:ext cx="1037148" cy="25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1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+ 300 salariés</a:t>
                </a:r>
                <a:endParaRPr lang="en-US" sz="918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Group 54">
              <a:extLst>
                <a:ext uri="{FF2B5EF4-FFF2-40B4-BE49-F238E27FC236}">
                  <a16:creationId xmlns:a16="http://schemas.microsoft.com/office/drawing/2014/main" id="{00E71FD8-3409-4B62-BD97-8322F6491F71}"/>
                </a:ext>
              </a:extLst>
            </p:cNvPr>
            <p:cNvGrpSpPr/>
            <p:nvPr/>
          </p:nvGrpSpPr>
          <p:grpSpPr>
            <a:xfrm>
              <a:off x="1607618" y="6138631"/>
              <a:ext cx="2315786" cy="253484"/>
              <a:chOff x="776872" y="6183911"/>
              <a:chExt cx="2315786" cy="253484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4FECC80-BE3D-4E9B-8412-312704A8FFE5}"/>
                  </a:ext>
                </a:extLst>
              </p:cNvPr>
              <p:cNvSpPr/>
              <p:nvPr/>
            </p:nvSpPr>
            <p:spPr>
              <a:xfrm>
                <a:off x="776872" y="6252749"/>
                <a:ext cx="594804" cy="108545"/>
              </a:xfrm>
              <a:prstGeom prst="rect">
                <a:avLst/>
              </a:prstGeom>
              <a:solidFill>
                <a:srgbClr val="8264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3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7BB7A6D-F765-464F-86E6-5C8F02D3B100}"/>
                  </a:ext>
                </a:extLst>
              </p:cNvPr>
              <p:cNvSpPr txBox="1"/>
              <p:nvPr/>
            </p:nvSpPr>
            <p:spPr>
              <a:xfrm>
                <a:off x="1374829" y="6183911"/>
                <a:ext cx="1717829" cy="25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18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- 50 salariés (TPME)</a:t>
                </a:r>
                <a:endParaRPr lang="en-US" sz="918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2909ACAE-F06C-4140-9076-FECE15D40CC7}"/>
              </a:ext>
            </a:extLst>
          </p:cNvPr>
          <p:cNvSpPr/>
          <p:nvPr/>
        </p:nvSpPr>
        <p:spPr>
          <a:xfrm>
            <a:off x="1572302" y="6506927"/>
            <a:ext cx="7539653" cy="33755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3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A08573-D0AB-4DA7-A262-E60BC76FB71B}"/>
              </a:ext>
            </a:extLst>
          </p:cNvPr>
          <p:cNvSpPr txBox="1"/>
          <p:nvPr/>
        </p:nvSpPr>
        <p:spPr>
          <a:xfrm>
            <a:off x="1166207" y="6556602"/>
            <a:ext cx="694013" cy="2327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18" b="1" dirty="0">
                <a:latin typeface="Arial" panose="020B0604020202020204" pitchFamily="34" charset="0"/>
                <a:cs typeface="Arial" panose="020B0604020202020204" pitchFamily="34" charset="0"/>
              </a:rPr>
              <a:t>Légende</a:t>
            </a:r>
            <a:endParaRPr lang="en-US" sz="91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0B4A2-EEBA-4D84-A54B-18399F4D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missions de l’OPCO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1BE78F-BC81-4AD1-9336-6500C7F36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7" y="1417831"/>
            <a:ext cx="9019301" cy="475610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b="1" dirty="0"/>
              <a:t>Accompagner les branches professionnelles </a:t>
            </a:r>
          </a:p>
          <a:p>
            <a:pPr>
              <a:spcBef>
                <a:spcPts val="0"/>
              </a:spcBef>
            </a:pPr>
            <a:r>
              <a:rPr lang="fr-FR" dirty="0"/>
              <a:t>    (</a:t>
            </a:r>
            <a:r>
              <a:rPr lang="fr-FR" sz="2400" dirty="0"/>
              <a:t>Politique emploi formation, politique alternance,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     observatoires prospectifs, GPEC, certifications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     professionnelle  promotion des métiers,..)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b="1" dirty="0"/>
              <a:t>Accompagner les entreprises </a:t>
            </a:r>
            <a:r>
              <a:rPr lang="fr-FR" sz="2400" dirty="0"/>
              <a:t>(facilitation des démarches , aide à la définition des besoins en compétences, optimisation des financements et choix stratégiques des dispositifs, recrutement, innovations pédagogiques,…)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b="1" dirty="0"/>
              <a:t>Développer des relations durables avec les partenaires institutionnels nationaux et régionaux </a:t>
            </a:r>
            <a:r>
              <a:rPr lang="fr-FR" sz="2400" dirty="0"/>
              <a:t>(DGEFP, DIRECCTE, APEC, Pôle Emploi, Conseil Régionaux,…)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3EB109-D577-41AA-A104-6A716DC6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Webconférence CINOV/ATLAS 29/01/2021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54952B-BCFC-4797-B93F-069F3246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613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9C5FD-1869-334A-91A1-4D888DFF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26" y="412694"/>
            <a:ext cx="6115178" cy="368590"/>
          </a:xfrm>
        </p:spPr>
        <p:txBody>
          <a:bodyPr/>
          <a:lstStyle/>
          <a:p>
            <a:r>
              <a:rPr lang="fr-FR" b="1" dirty="0"/>
              <a:t>Chiffres Clés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0D510E-0877-9B4F-A658-87688F509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58" y="1295714"/>
            <a:ext cx="8970358" cy="539276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2400" b="1" cap="all" dirty="0">
                <a:solidFill>
                  <a:srgbClr val="7030A0"/>
                </a:solidFill>
                <a:latin typeface="Helvetica" pitchFamily="2" charset="0"/>
              </a:rPr>
              <a:t>La formation (tous dispositifs confondus)</a:t>
            </a:r>
          </a:p>
          <a:p>
            <a:pPr>
              <a:spcBef>
                <a:spcPts val="0"/>
              </a:spcBef>
            </a:pPr>
            <a:r>
              <a:rPr lang="fr-FR" sz="2400" b="1" cap="all" dirty="0">
                <a:solidFill>
                  <a:srgbClr val="7030A0"/>
                </a:solidFill>
                <a:latin typeface="Helvetica" pitchFamily="2" charset="0"/>
              </a:rPr>
              <a:t> </a:t>
            </a:r>
            <a:br>
              <a:rPr lang="fr-FR" sz="2400" b="1" cap="all" dirty="0">
                <a:latin typeface="Helvetica" pitchFamily="2" charset="0"/>
              </a:rPr>
            </a:br>
            <a:r>
              <a:rPr lang="fr-FR" sz="2000" b="1" dirty="0">
                <a:latin typeface="Helvetica" pitchFamily="2" charset="0"/>
              </a:rPr>
              <a:t>1,053 Milliard € engagés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latin typeface="Helvetica" pitchFamily="2" charset="0"/>
              </a:rPr>
              <a:t>210 000 dossiers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latin typeface="Helvetica" pitchFamily="2" charset="0"/>
              </a:rPr>
              <a:t>346 000 bénéficiaires</a:t>
            </a:r>
          </a:p>
          <a:p>
            <a:pPr>
              <a:spcBef>
                <a:spcPts val="0"/>
              </a:spcBef>
            </a:pPr>
            <a:br>
              <a:rPr lang="fr-FR" sz="2400" b="1" cap="all" dirty="0">
                <a:solidFill>
                  <a:srgbClr val="7030A0"/>
                </a:solidFill>
                <a:latin typeface="Helvetica" pitchFamily="2" charset="0"/>
              </a:rPr>
            </a:br>
            <a:r>
              <a:rPr lang="fr-FR" sz="2400" b="1" cap="all" dirty="0">
                <a:solidFill>
                  <a:srgbClr val="7030A0"/>
                </a:solidFill>
                <a:latin typeface="Helvetica" pitchFamily="2" charset="0"/>
              </a:rPr>
              <a:t>DONT Aide à la formation en contexte de crise </a:t>
            </a:r>
          </a:p>
          <a:p>
            <a:pPr>
              <a:spcBef>
                <a:spcPts val="0"/>
              </a:spcBef>
            </a:pPr>
            <a:endParaRPr lang="fr-FR" sz="2400" b="1" cap="all" dirty="0">
              <a:solidFill>
                <a:srgbClr val="7030A0"/>
              </a:solidFill>
              <a:latin typeface="Helvetica" pitchFamily="2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latin typeface="Helvetica" pitchFamily="2" charset="0"/>
              </a:rPr>
              <a:t>1 513 155 heures engagées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latin typeface="Helvetica" pitchFamily="2" charset="0"/>
              </a:rPr>
              <a:t>58 250 bénéficiaires </a:t>
            </a:r>
          </a:p>
          <a:p>
            <a:pPr>
              <a:spcBef>
                <a:spcPts val="0"/>
              </a:spcBef>
            </a:pPr>
            <a:br>
              <a:rPr lang="fr-FR" dirty="0">
                <a:latin typeface="Helvetica" pitchFamily="2" charset="0"/>
              </a:rPr>
            </a:br>
            <a:r>
              <a:rPr lang="fr-FR" sz="2400" b="1" cap="all" dirty="0">
                <a:solidFill>
                  <a:srgbClr val="7030A0"/>
                </a:solidFill>
                <a:latin typeface="Helvetica" pitchFamily="2" charset="0"/>
              </a:rPr>
              <a:t>DONT Alternance </a:t>
            </a:r>
          </a:p>
          <a:p>
            <a:pPr>
              <a:spcBef>
                <a:spcPts val="0"/>
              </a:spcBef>
            </a:pPr>
            <a:endParaRPr lang="fr-FR" sz="2400" b="1" cap="all" dirty="0">
              <a:solidFill>
                <a:srgbClr val="7030A0"/>
              </a:solidFill>
              <a:latin typeface="Helvetica" pitchFamily="2" charset="0"/>
            </a:endParaRPr>
          </a:p>
          <a:p>
            <a:pPr>
              <a:spcBef>
                <a:spcPts val="0"/>
              </a:spcBef>
            </a:pPr>
            <a:r>
              <a:rPr lang="fr-FR" sz="2000" b="1" dirty="0">
                <a:latin typeface="Helvetica" pitchFamily="2" charset="0"/>
              </a:rPr>
              <a:t>+ de 70 000 contrats en alternance enregistrés en 2020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latin typeface="Helvetica" pitchFamily="2" charset="0"/>
              </a:rPr>
              <a:t>Augmentation de + 20 % du nb de contrats en 2020 vs 2019</a:t>
            </a:r>
            <a:br>
              <a:rPr lang="fr-FR" sz="1600" b="1" dirty="0">
                <a:latin typeface="Helvetica" pitchFamily="2" charset="0"/>
              </a:rPr>
            </a:br>
            <a:endParaRPr lang="fr-FR" sz="1600" b="1" i="1" dirty="0">
              <a:latin typeface="Helvetica" pitchFamily="2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154F2B-0874-B443-954E-D2CF71D6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709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E2069F-E638-4B70-A635-5800B33F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26" y="236730"/>
            <a:ext cx="7009816" cy="629543"/>
          </a:xfrm>
        </p:spPr>
        <p:txBody>
          <a:bodyPr/>
          <a:lstStyle/>
          <a:p>
            <a:r>
              <a:rPr lang="fr-FR" dirty="0"/>
              <a:t>Chiffres Clés de la branche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40B9FF-C3FF-49E1-B59B-3FBCFAEA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7" y="1319513"/>
            <a:ext cx="8611563" cy="5097165"/>
          </a:xfrm>
        </p:spPr>
        <p:txBody>
          <a:bodyPr/>
          <a:lstStyle/>
          <a:p>
            <a:r>
              <a:rPr lang="fr-FR" sz="2400" b="1" u="sng" dirty="0">
                <a:solidFill>
                  <a:srgbClr val="7030A0"/>
                </a:solidFill>
              </a:rPr>
              <a:t>Collecte de la branche </a:t>
            </a:r>
            <a:r>
              <a:rPr lang="fr-FR" sz="2400" b="1" dirty="0">
                <a:solidFill>
                  <a:srgbClr val="7030A0"/>
                </a:solidFill>
              </a:rPr>
              <a:t>:</a:t>
            </a:r>
          </a:p>
          <a:p>
            <a:endParaRPr lang="fr-FR" sz="24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/>
              <a:t> </a:t>
            </a:r>
            <a:r>
              <a:rPr lang="fr-FR" sz="2400" b="1" dirty="0">
                <a:solidFill>
                  <a:srgbClr val="8264B4"/>
                </a:solidFill>
              </a:rPr>
              <a:t>487 M€ </a:t>
            </a:r>
            <a:r>
              <a:rPr lang="fr-FR" sz="2400" dirty="0"/>
              <a:t>toutes tranches de salariés confondus et tous versements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8264B4"/>
                </a:solidFill>
              </a:rPr>
              <a:t>133,6 M€ </a:t>
            </a:r>
            <a:r>
              <a:rPr lang="fr-FR" sz="2400" dirty="0"/>
              <a:t>concernant les moins de 50 salariés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8264B4"/>
                </a:solidFill>
              </a:rPr>
              <a:t> 32 M€ </a:t>
            </a:r>
            <a:r>
              <a:rPr lang="fr-FR" sz="2400" dirty="0"/>
              <a:t>contribution</a:t>
            </a:r>
            <a:r>
              <a:rPr lang="fr-FR" sz="2400" b="1" dirty="0">
                <a:solidFill>
                  <a:srgbClr val="8264B4"/>
                </a:solidFill>
              </a:rPr>
              <a:t> </a:t>
            </a:r>
            <a:r>
              <a:rPr lang="fr-FR" sz="2400" dirty="0"/>
              <a:t>conventionnelle (dont</a:t>
            </a:r>
            <a:r>
              <a:rPr lang="fr-FR" sz="2400" b="1" dirty="0">
                <a:solidFill>
                  <a:srgbClr val="7030A0"/>
                </a:solidFill>
              </a:rPr>
              <a:t> 2,3 M€ </a:t>
            </a:r>
            <a:r>
              <a:rPr lang="fr-FR" sz="2400" dirty="0"/>
              <a:t>versés par les moins de 50 salariés)</a:t>
            </a:r>
          </a:p>
          <a:p>
            <a:r>
              <a:rPr lang="fr-FR" sz="2400" b="1" u="sng" dirty="0">
                <a:solidFill>
                  <a:srgbClr val="7030A0"/>
                </a:solidFill>
              </a:rPr>
              <a:t>Montant des engagements tous dispositifs confondus</a:t>
            </a:r>
            <a:r>
              <a:rPr lang="fr-FR" sz="2400" b="1" dirty="0">
                <a:solidFill>
                  <a:srgbClr val="7030A0"/>
                </a:solidFill>
              </a:rPr>
              <a:t>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7030A0"/>
                </a:solidFill>
              </a:rPr>
              <a:t>Alternance : 472 M€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7030A0"/>
                </a:solidFill>
              </a:rPr>
              <a:t>Formation des salariés : 95,7 M€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7030A0"/>
                </a:solidFill>
              </a:rPr>
              <a:t>FNE : 60 M€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8FD268-107E-42E2-B972-6D66FB88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36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0F7EE-0203-435D-B562-7772CC17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Chiffres clés de 2020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0B57B2-A6FF-4B9D-93AF-75A865AB1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57" y="1407560"/>
            <a:ext cx="8723779" cy="4828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8264B4"/>
                </a:solidFill>
              </a:rPr>
              <a:t>29 154 </a:t>
            </a:r>
            <a:r>
              <a:rPr lang="fr-FR" dirty="0"/>
              <a:t>contrats d’</a:t>
            </a:r>
            <a:r>
              <a:rPr lang="fr-FR" dirty="0">
                <a:solidFill>
                  <a:srgbClr val="8264B4"/>
                </a:solidFill>
              </a:rPr>
              <a:t>apprentissage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dirty="0">
              <a:solidFill>
                <a:srgbClr val="8264B4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8264B4"/>
                </a:solidFill>
              </a:rPr>
              <a:t>6 785 </a:t>
            </a:r>
            <a:r>
              <a:rPr lang="fr-FR" dirty="0"/>
              <a:t>contrats de </a:t>
            </a:r>
            <a:r>
              <a:rPr lang="fr-FR" dirty="0">
                <a:solidFill>
                  <a:srgbClr val="8264B4"/>
                </a:solidFill>
              </a:rPr>
              <a:t>professionnalisation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dirty="0">
              <a:solidFill>
                <a:srgbClr val="8264B4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8264B4"/>
                </a:solidFill>
              </a:rPr>
              <a:t>33 431 </a:t>
            </a:r>
            <a:r>
              <a:rPr lang="fr-FR" dirty="0"/>
              <a:t>formations « </a:t>
            </a:r>
            <a:r>
              <a:rPr lang="fr-FR" dirty="0">
                <a:solidFill>
                  <a:srgbClr val="8264B4"/>
                </a:solidFill>
              </a:rPr>
              <a:t>actions collective </a:t>
            </a:r>
            <a:r>
              <a:rPr lang="fr-FR" dirty="0"/>
              <a:t>»</a:t>
            </a:r>
          </a:p>
          <a:p>
            <a:pPr>
              <a:spcBef>
                <a:spcPts val="0"/>
              </a:spcBef>
            </a:pPr>
            <a:r>
              <a:rPr lang="fr-FR" dirty="0"/>
              <a:t>   (dont </a:t>
            </a:r>
            <a:r>
              <a:rPr lang="fr-FR" b="1" dirty="0">
                <a:solidFill>
                  <a:srgbClr val="8264B4"/>
                </a:solidFill>
              </a:rPr>
              <a:t>15 972 </a:t>
            </a:r>
            <a:r>
              <a:rPr lang="fr-FR" dirty="0"/>
              <a:t>pour des entreprises de – 50 salariés)</a:t>
            </a:r>
          </a:p>
          <a:p>
            <a:pPr>
              <a:spcBef>
                <a:spcPts val="0"/>
              </a:spcBef>
            </a:pPr>
            <a:endParaRPr lang="fr-FR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8264B4"/>
                </a:solidFill>
              </a:rPr>
              <a:t>48 126 </a:t>
            </a:r>
            <a:r>
              <a:rPr lang="fr-FR" dirty="0"/>
              <a:t>stagiaires dans le cadre du </a:t>
            </a:r>
            <a:r>
              <a:rPr lang="fr-FR" dirty="0">
                <a:solidFill>
                  <a:srgbClr val="8264B4"/>
                </a:solidFill>
              </a:rPr>
              <a:t>PDC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dirty="0">
              <a:solidFill>
                <a:srgbClr val="8264B4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8264B4"/>
                </a:solidFill>
              </a:rPr>
              <a:t>2 177 </a:t>
            </a:r>
            <a:r>
              <a:rPr lang="fr-FR" dirty="0"/>
              <a:t>bénéficiaires du </a:t>
            </a:r>
            <a:r>
              <a:rPr lang="fr-FR" dirty="0">
                <a:solidFill>
                  <a:srgbClr val="8264B4"/>
                </a:solidFill>
              </a:rPr>
              <a:t>plan TPE PME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dirty="0">
              <a:solidFill>
                <a:srgbClr val="8264B4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8264B4"/>
                </a:solidFill>
              </a:rPr>
              <a:t>54 098 </a:t>
            </a:r>
            <a:r>
              <a:rPr lang="fr-FR" dirty="0"/>
              <a:t>stagiaires dans le cadre du </a:t>
            </a:r>
            <a:r>
              <a:rPr lang="fr-FR" dirty="0">
                <a:solidFill>
                  <a:srgbClr val="8264B4"/>
                </a:solidFill>
              </a:rPr>
              <a:t>FNE formation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FE08A4-E5F8-4A70-9CE3-0589D27B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Webconférence CINOV/ATLAS 29/01/2021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A2D5DC-BB43-4A97-8673-3C251C08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F12E-50A2-4749-8D07-03A4A54C92EB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059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86EF3-DFD0-5A48-BBE5-64079EFF5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820" y="2116473"/>
            <a:ext cx="7989797" cy="4017197"/>
          </a:xfrm>
        </p:spPr>
        <p:txBody>
          <a:bodyPr/>
          <a:lstStyle/>
          <a:p>
            <a:pPr algn="ctr"/>
            <a:br>
              <a:rPr lang="fr-FR" sz="4000" dirty="0"/>
            </a:br>
            <a:r>
              <a:rPr lang="fr-FR" sz="4000" dirty="0"/>
              <a:t>Offre de services et critères de prise en charge</a:t>
            </a: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6299692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2080</Words>
  <Application>Microsoft Office PowerPoint</Application>
  <PresentationFormat>Personnalisé</PresentationFormat>
  <Paragraphs>349</Paragraphs>
  <Slides>33</Slides>
  <Notes>14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Calibri</vt:lpstr>
      <vt:lpstr>Helvetica</vt:lpstr>
      <vt:lpstr>Lucida Grande</vt:lpstr>
      <vt:lpstr>Police système</vt:lpstr>
      <vt:lpstr>Wingdings</vt:lpstr>
      <vt:lpstr>Thème Office</vt:lpstr>
      <vt:lpstr>Document</vt:lpstr>
      <vt:lpstr>Présentation PowerPoint</vt:lpstr>
      <vt:lpstr>Présentation PowerPoint</vt:lpstr>
      <vt:lpstr> Présentation de l’OPCO Atlas    </vt:lpstr>
      <vt:lpstr>ATLAS – 15 Branches Professionnelles réparties en 4 secteurs d’activité</vt:lpstr>
      <vt:lpstr>Les missions de l’OPCO</vt:lpstr>
      <vt:lpstr>Chiffres Clés </vt:lpstr>
      <vt:lpstr>Chiffres Clés de la branche</vt:lpstr>
      <vt:lpstr>Chiffres clés de 2020</vt:lpstr>
      <vt:lpstr> Offre de services et critères de prise en charge    </vt:lpstr>
      <vt:lpstr>  2 dispositifs phares :  -Prestations d’Appui Conseil RH -plan TPE PME  </vt:lpstr>
      <vt:lpstr>4 typologies de prestations d’Appui Conseil RH</vt:lpstr>
      <vt:lpstr>Plan de relance : ajustement du dispositif Appui Conseil RH</vt:lpstr>
      <vt:lpstr>Prestations d’Appui Conseil RH DISPONIBLE à partir du 1er avril 2021 en remplacement (appel d’offres en cours) </vt:lpstr>
      <vt:lpstr>Prestations d’Appui Conseil RH</vt:lpstr>
      <vt:lpstr>2. PLAN TPE-PME</vt:lpstr>
      <vt:lpstr>PLAN TPE-PME</vt:lpstr>
      <vt:lpstr> Critères de prise en charge :   Actualités 2021    </vt:lpstr>
      <vt:lpstr>        Critères de prise en charge 2021 </vt:lpstr>
      <vt:lpstr>        Critères de prise en charge 2021 </vt:lpstr>
      <vt:lpstr>FNE 2021 - Qui est concerné ?</vt:lpstr>
      <vt:lpstr>FNE Formation 2021</vt:lpstr>
      <vt:lpstr>LE FNE Formation, un dispositif pour les entreprises en difficulté</vt:lpstr>
      <vt:lpstr>        Critères de prise en charge 2021 </vt:lpstr>
      <vt:lpstr>MY ATLAS, un service en ligne pour toutes vos demandes</vt:lpstr>
      <vt:lpstr>MY ATLAS, un service en ligne pour toutes vos demandes</vt:lpstr>
      <vt:lpstr>ATLAS – une présence sur les territoires</vt:lpstr>
      <vt:lpstr>Vos contacts sur le terrain</vt:lpstr>
      <vt:lpstr>Vos contacts sur le terrain</vt:lpstr>
      <vt:lpstr>Liens Internet Utiles</vt:lpstr>
      <vt:lpstr> Versement des contributions formation auprès de votre OPCO  Actualités 2021   </vt:lpstr>
      <vt:lpstr>Accélération du rythme de la collecte en 2021 pour les - 11 salariés</vt:lpstr>
      <vt:lpstr>décodage</vt:lpstr>
      <vt:lpstr> Prochain websocial café CINOV le 17 février 2021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FLEURY Isabelle</dc:creator>
  <cp:lastModifiedBy>tissot</cp:lastModifiedBy>
  <cp:revision>21</cp:revision>
  <dcterms:created xsi:type="dcterms:W3CDTF">2021-01-27T17:29:49Z</dcterms:created>
  <dcterms:modified xsi:type="dcterms:W3CDTF">2021-01-29T07:07:17Z</dcterms:modified>
</cp:coreProperties>
</file>